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997700" cy="919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4"/>
    <p:restoredTop sz="94740"/>
  </p:normalViewPr>
  <p:slideViewPr>
    <p:cSldViewPr snapToGrid="0">
      <p:cViewPr varScale="1">
        <p:scale>
          <a:sx n="123" d="100"/>
          <a:sy n="123" d="100"/>
        </p:scale>
        <p:origin x="1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4722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8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73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1,2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x,y = 3,4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a,b = z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789558"/>
            <a:ext cx="8610600" cy="1379491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8: </a:t>
            </a: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Mutability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Oct 28, 2019</a:t>
            </a:r>
          </a:p>
        </p:txBody>
      </p:sp>
    </p:spTree>
    <p:extLst>
      <p:ext uri="{BB962C8B-B14F-4D97-AF65-F5344CB8AC3E}">
        <p14:creationId xmlns:p14="http://schemas.microsoft.com/office/powerpoint/2010/main" val="25444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Sharing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143000" y="1905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33400" y="1905000"/>
            <a:ext cx="633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grid: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1143000" y="2286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143000" y="26670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914400" y="1447800"/>
            <a:ext cx="1506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frame</a:t>
            </a:r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>
            <a:off x="3048000" y="1981200"/>
            <a:ext cx="914400" cy="457200"/>
            <a:chOff x="4267200" y="4038600"/>
            <a:chExt cx="914400" cy="457200"/>
          </a:xfrm>
        </p:grpSpPr>
        <p:sp>
          <p:nvSpPr>
            <p:cNvPr id="223" name="Google Shape;223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4343400" y="1981200"/>
            <a:ext cx="914400" cy="457200"/>
            <a:chOff x="4267200" y="4038600"/>
            <a:chExt cx="914400" cy="457200"/>
          </a:xfrm>
        </p:grpSpPr>
        <p:sp>
          <p:nvSpPr>
            <p:cNvPr id="226" name="Google Shape;226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5638800" y="1981200"/>
            <a:ext cx="914400" cy="457200"/>
            <a:chOff x="4267200" y="4038600"/>
            <a:chExt cx="914400" cy="457200"/>
          </a:xfrm>
        </p:grpSpPr>
        <p:sp>
          <p:nvSpPr>
            <p:cNvPr id="229" name="Google Shape;229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1" name="Google Shape;231;p23"/>
          <p:cNvCxnSpPr/>
          <p:nvPr/>
        </p:nvCxnSpPr>
        <p:spPr>
          <a:xfrm rot="10800000" flipH="1">
            <a:off x="37338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Google Shape;232;p23"/>
          <p:cNvCxnSpPr/>
          <p:nvPr/>
        </p:nvCxnSpPr>
        <p:spPr>
          <a:xfrm rot="10800000" flipH="1">
            <a:off x="50292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3" name="Google Shape;233;p23"/>
          <p:cNvCxnSpPr/>
          <p:nvPr/>
        </p:nvCxnSpPr>
        <p:spPr>
          <a:xfrm rot="10800000" flipH="1">
            <a:off x="1676400" y="2057400"/>
            <a:ext cx="1371600" cy="762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4" name="Google Shape;234;p23"/>
          <p:cNvGrpSpPr/>
          <p:nvPr/>
        </p:nvGrpSpPr>
        <p:grpSpPr>
          <a:xfrm>
            <a:off x="6934200" y="1981200"/>
            <a:ext cx="914400" cy="457200"/>
            <a:chOff x="4267200" y="4038600"/>
            <a:chExt cx="914400" cy="457200"/>
          </a:xfrm>
        </p:grpSpPr>
        <p:sp>
          <p:nvSpPr>
            <p:cNvPr id="235" name="Google Shape;235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23"/>
          <p:cNvCxnSpPr/>
          <p:nvPr/>
        </p:nvCxnSpPr>
        <p:spPr>
          <a:xfrm rot="10800000" flipH="1">
            <a:off x="6324600" y="2057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38" name="Google Shape;238;p23"/>
          <p:cNvGrpSpPr/>
          <p:nvPr/>
        </p:nvGrpSpPr>
        <p:grpSpPr>
          <a:xfrm>
            <a:off x="3429000" y="3124200"/>
            <a:ext cx="914400" cy="457200"/>
            <a:chOff x="4267200" y="4038600"/>
            <a:chExt cx="914400" cy="457200"/>
          </a:xfrm>
        </p:grpSpPr>
        <p:sp>
          <p:nvSpPr>
            <p:cNvPr id="239" name="Google Shape;239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4724400" y="3124200"/>
            <a:ext cx="914400" cy="457200"/>
            <a:chOff x="4267200" y="4038600"/>
            <a:chExt cx="914400" cy="457200"/>
          </a:xfrm>
        </p:grpSpPr>
        <p:sp>
          <p:nvSpPr>
            <p:cNvPr id="242" name="Google Shape;242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23"/>
          <p:cNvCxnSpPr/>
          <p:nvPr/>
        </p:nvCxnSpPr>
        <p:spPr>
          <a:xfrm rot="10800000" flipH="1">
            <a:off x="41148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5" name="Google Shape;245;p23"/>
          <p:cNvGrpSpPr/>
          <p:nvPr/>
        </p:nvGrpSpPr>
        <p:grpSpPr>
          <a:xfrm>
            <a:off x="6019800" y="3124200"/>
            <a:ext cx="914400" cy="457200"/>
            <a:chOff x="4267200" y="4038600"/>
            <a:chExt cx="914400" cy="457200"/>
          </a:xfrm>
        </p:grpSpPr>
        <p:sp>
          <p:nvSpPr>
            <p:cNvPr id="246" name="Google Shape;246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" name="Google Shape;248;p23"/>
          <p:cNvCxnSpPr/>
          <p:nvPr/>
        </p:nvCxnSpPr>
        <p:spPr>
          <a:xfrm rot="10800000" flipH="1">
            <a:off x="54102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9" name="Google Shape;249;p23"/>
          <p:cNvGrpSpPr/>
          <p:nvPr/>
        </p:nvGrpSpPr>
        <p:grpSpPr>
          <a:xfrm>
            <a:off x="7315200" y="3124200"/>
            <a:ext cx="914400" cy="457200"/>
            <a:chOff x="4267200" y="4038600"/>
            <a:chExt cx="914400" cy="457200"/>
          </a:xfrm>
        </p:grpSpPr>
        <p:sp>
          <p:nvSpPr>
            <p:cNvPr id="250" name="Google Shape;250;p23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2" name="Google Shape;252;p23"/>
          <p:cNvCxnSpPr/>
          <p:nvPr/>
        </p:nvCxnSpPr>
        <p:spPr>
          <a:xfrm rot="10800000" flipH="1">
            <a:off x="6705600" y="32004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3" name="Google Shape;253;p23"/>
          <p:cNvCxnSpPr>
            <a:endCxn id="239" idx="0"/>
          </p:cNvCxnSpPr>
          <p:nvPr/>
        </p:nvCxnSpPr>
        <p:spPr>
          <a:xfrm>
            <a:off x="3276600" y="2209800"/>
            <a:ext cx="381000" cy="914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4" name="Google Shape;254;p23"/>
          <p:cNvCxnSpPr>
            <a:endCxn id="239" idx="0"/>
          </p:cNvCxnSpPr>
          <p:nvPr/>
        </p:nvCxnSpPr>
        <p:spPr>
          <a:xfrm flipH="1">
            <a:off x="3657600" y="2133600"/>
            <a:ext cx="914400" cy="990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23"/>
          <p:cNvCxnSpPr>
            <a:endCxn id="239" idx="0"/>
          </p:cNvCxnSpPr>
          <p:nvPr/>
        </p:nvCxnSpPr>
        <p:spPr>
          <a:xfrm flipH="1">
            <a:off x="3657600" y="2133600"/>
            <a:ext cx="2209800" cy="990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23"/>
          <p:cNvCxnSpPr/>
          <p:nvPr/>
        </p:nvCxnSpPr>
        <p:spPr>
          <a:xfrm flipH="1">
            <a:off x="3810000" y="2209800"/>
            <a:ext cx="3352800" cy="914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7" name="Google Shape;257;p23"/>
          <p:cNvSpPr/>
          <p:nvPr/>
        </p:nvSpPr>
        <p:spPr>
          <a:xfrm>
            <a:off x="6096000" y="31242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" name="Google Shape;107;p14">
            <a:extLst>
              <a:ext uri="{FF2B5EF4-FFF2-40B4-BE49-F238E27FC236}">
                <a16:creationId xmlns:a16="http://schemas.microsoft.com/office/drawing/2014/main" id="{923B6C3B-5263-9B4D-B068-E33A3F0E91B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Copies, ‘is’ and ‘==‘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685800" y="1028343"/>
            <a:ext cx="7696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== [1, 2, 3, 4]  # Equal values?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[1, 2, 3, 4]  # same object?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          # assignment refers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is blist         # to same object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list(alist)    # type constructors copy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= alist[ : ]     # so does slicing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 is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blist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7413E28C-790C-7646-B1DE-0CFF26BAD54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Are these ‘mutations’ ?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762000" y="1382233"/>
            <a:ext cx="4572000" cy="3139321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sum(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+ 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psum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reverse(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rev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x in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seq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rev = [x] + rev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rev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46381" y="4263066"/>
            <a:ext cx="2725479" cy="147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Yes, both</a:t>
            </a:r>
            <a:br>
              <a:rPr lang="en-US" dirty="0"/>
            </a:br>
            <a:r>
              <a:rPr lang="en-US" dirty="0"/>
              <a:t>B) Only sum</a:t>
            </a:r>
            <a:br>
              <a:rPr lang="en-US" dirty="0"/>
            </a:br>
            <a:r>
              <a:rPr lang="en-US" dirty="0"/>
              <a:t>C) Only reverse</a:t>
            </a:r>
            <a:br>
              <a:rPr lang="en-US" dirty="0"/>
            </a:br>
            <a:r>
              <a:rPr lang="en-US" dirty="0"/>
              <a:t>D) None of them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dirty="0"/>
              <a:t>D) No change of </a:t>
            </a:r>
            <a:r>
              <a:rPr lang="en-US" sz="2400" dirty="0" err="1"/>
              <a:t>seq</a:t>
            </a:r>
            <a:endParaRPr lang="en-US" dirty="0"/>
          </a:p>
        </p:txBody>
      </p:sp>
      <p:sp>
        <p:nvSpPr>
          <p:cNvPr id="8" name="Google Shape;107;p14">
            <a:extLst>
              <a:ext uri="{FF2B5EF4-FFF2-40B4-BE49-F238E27FC236}">
                <a16:creationId xmlns:a16="http://schemas.microsoft.com/office/drawing/2014/main" id="{8E20B781-79D7-6C41-AB3D-C6CE87378E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functions have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transparency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value depends only on the inputs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inputs, same result value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use global variables are not pure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returns embody state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be “mutating”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304800" y="3657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AD525023-850C-C641-9F99-4E0AFC7704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mutating ‘functions’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52400" y="1371600"/>
            <a:ext cx="3429000" cy="286232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count_fun():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global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4038600" y="1447800"/>
            <a:ext cx="4572000" cy="507831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make_counter():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counter = 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def counts():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nonlocal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counter +=1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    return counter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 = make_counter()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nother_one()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count_fun()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229200" y="4424065"/>
            <a:ext cx="281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I make a second counter?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4D47A02-90D6-414D-897E-8D83B7C129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Creating mutable objects</a:t>
            </a:r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ADT methodology, enclosing state within the abstraction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5E9B5AAF-70EE-824A-B7E3-9466180FAC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Useless bank account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533400" y="990600"/>
            <a:ext cx="5486400" cy="352712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(name, initial_deposit)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acct[0]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acct[1]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acct[1]+amount)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(acct[0], acct[1]-amount)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667000" y="4648200"/>
            <a:ext cx="6248400" cy="2031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175)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35)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('David Culler', 210)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175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3E8557-C7D5-1F4B-811E-4B2AF66FE6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Bank account using dict</a:t>
            </a:r>
            <a:endParaRPr sz="3200" b="1" i="0" u="none" strike="noStrike" cap="none">
              <a:solidFill>
                <a:srgbClr val="0332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04800" y="990600"/>
            <a:ext cx="5715000" cy="4247317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4495800" y="2971800"/>
            <a:ext cx="4622582" cy="3539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deposit(my_acct,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withdraw(my_acct,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deposit(your_acct, 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account_balance(my_acct)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183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09059B67-4E2A-FE4C-8D62-A3CD5A1FDD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State for a class of objects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account_number_seed</a:t>
            </a:r>
            <a:endParaRPr sz="1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{'Name' : name, 'Number': account_number_seed,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'Balance' : initial_deposit}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account_balance(acct):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account_number(acct):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acct['Number']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withdraw(acct,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acct['Balance'] -=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acct['Balance']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{'Name': 'David Culler', 'Balance': 100, 'Number': 1001}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6EC2D06-44A5-394B-A00E-CAE1E92F7E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457200" y="914400"/>
            <a:ext cx="8077200" cy="587853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len(accounts)-1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accounts[acct]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['Name’]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deposit(acct, amount):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 = accounts[acct]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account['Balance'] += amount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account['Balance']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account_by_number(number):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account, index in zip(accounts,range(len(accounts))):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return 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-1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505D308-C3E1-0F49-B6A3-0B4D7DED95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Computational Concepts Toolbox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type: values, literals, operations, 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Call expression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Sequences: tuple, list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 assignment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list comp, for, while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Lambda function expr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as Values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 functions as argument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of function values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order function patterns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Map, Filter, Reduce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factories – create and return functions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Linear, Tail, Tree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Mutability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</a:t>
            </a:r>
            <a:r>
              <a:rPr lang="en-US" dirty="0"/>
              <a:t>Fa19</a:t>
            </a: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L08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Hiding the object inside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609600" y="1219200"/>
            <a:ext cx="8229600" cy="5078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account_number(my_acct)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accounts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[{'Name': 'David Culler', 'Balance': 100, 'Number': 1001}, {'Name': 'Fred Jones', 'Balance': 475, 'Number': 1002}]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account_by_number(1001)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account_name(account_by_number(1001))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'David Culler’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4AE19723-8F11-F54A-A11C-D0BD607B15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Hazard Beware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533400" y="11430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remove_account(acct):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 = accounts[0:acct] + accounts[acct+1:]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1295400" y="2895600"/>
            <a:ext cx="7315200" cy="25853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'Wilma Flintstone'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72412FB2-62DA-5F47-B6E5-454CF504A1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A7340CDD-FEB2-C841-8487-407F9CAD1F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 better way …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04800" y="990600"/>
            <a:ext cx="8229600" cy="526298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accounts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account(name,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global accounts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new_account = {'Name' : name, 'Number': account_number_seed,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'Balance' : initial_deposit}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accounts.append(new_account)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account_number_seed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def _get_account(number):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for account in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if account['Number'] == number: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    return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account_name(acct):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_get_account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(acct)['Name']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 . .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2590800" y="1066800"/>
            <a:ext cx="6324600" cy="3139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my_acct = account('David Culler',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 = account("Fred Jones", 475)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nother_acct = account("Wilma Flintstone", 999)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remove_account(my_acct)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account_name(your_acct)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'Fred Jones’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your_acct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1002</a:t>
            </a:r>
            <a:endParaRPr/>
          </a:p>
        </p:txBody>
      </p:sp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3463729D-BA6D-3640-AD64-6D5B4DA1E3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C.O.R.E concepts</a:t>
            </a:r>
            <a:endParaRPr dirty="0"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1524000" y="1352729"/>
            <a:ext cx="184978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ompute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524000" y="2343329"/>
            <a:ext cx="219202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perations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524000" y="3511153"/>
            <a:ext cx="29678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epresentation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1524000" y="4654153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valuation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876800" y="9906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useful computations treating objects abstractly as whole values and operating on them.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4876800" y="2286000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operations on the abstract components that allow ease of use – independent of concrete representation.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4876800" y="3553599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and selectors that provide an abstract interface to a concrete representation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876800" y="4592598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on a computing machine</a:t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1600200" y="2267129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1447800" y="3511153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1676400" y="4577953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4"/>
          <p:cNvSpPr/>
          <p:nvPr/>
        </p:nvSpPr>
        <p:spPr>
          <a:xfrm>
            <a:off x="990600" y="2267129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 rot="-5400000">
            <a:off x="-792784" y="3212313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152400" y="5619929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Abstraction Barrier</a:t>
            </a:r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 flipH="1">
            <a:off x="609600" y="3486329"/>
            <a:ext cx="1066800" cy="21336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5638800" y="6096000"/>
            <a:ext cx="2819400" cy="4572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032680" y="6096000"/>
            <a:ext cx="2045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 representation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638800" y="5715000"/>
            <a:ext cx="1905000" cy="3810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867400" y="5715000"/>
            <a:ext cx="1647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 operations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638800" y="5334000"/>
            <a:ext cx="28194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6324600" y="5345668"/>
            <a:ext cx="12883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Review: Creating an </a:t>
            </a:r>
            <a:r>
              <a:rPr lang="en-US" sz="3200" b="1" i="0" u="none" strike="noStrike" cap="none" dirty="0" err="1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Abtract</a:t>
            </a: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 Data Type</a:t>
            </a:r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the behavior of objects, invariants,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(abstractly) in terms of Constructors and Selectors for the object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 &amp; Selectors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structure of the object</a:t>
            </a:r>
            <a:endParaRPr dirty="0"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 violation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 a part of the program that can use the higher level functions uses lower level ones instead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either layer of abstraction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barriers make programs easier to get right, maintain, and modify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changes when representation changes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C7E10862-D9DE-5548-98F7-BFC5045C23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B9767F-E8EE-B843-B69F-0A327ED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Dictionaries – by example</a:t>
            </a:r>
            <a:endParaRPr dirty="0"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 hi=32, lo=17)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([('hi',212),('lo',32),(17,3)])</a:t>
            </a:r>
            <a:endParaRPr sz="18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{'x':1, 'y':2, 3:4}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wd:len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in "The quick brown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fox".split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()}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water[‘lo’]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&gt;.keys(), .items(), .values()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&gt;.get(key [, default] )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in, not in,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min, max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‘lo’ in water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"/>
              <a:buChar char="•"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Mutators</a:t>
            </a:r>
            <a:endParaRPr sz="2400" b="1" i="0" u="none" strike="noStrike" cap="none" dirty="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Char char="–"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water[ ‘lo’ ] = 33</a:t>
            </a:r>
            <a:endParaRPr dirty="0"/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B87C2081-4B9C-BD49-8CCF-6D92A7CC5B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dirty="0"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An Abstract Data Type consist of data and behavior bundled together to abstract a view on the data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object is a concrete instance </a:t>
            </a:r>
            <a:r>
              <a:rPr lang="en-US" dirty="0"/>
              <a:t>of an abstract data type.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can have state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vs immutable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lectures: Object-oriented programming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methodology for organizing large(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dirty="0"/>
              <a:t>)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core component of the Python language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Python, every value is an object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 happens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</p:txBody>
      </p:sp>
      <p:sp>
        <p:nvSpPr>
          <p:cNvPr id="5" name="Google Shape;107;p14">
            <a:extLst>
              <a:ext uri="{FF2B5EF4-FFF2-40B4-BE49-F238E27FC236}">
                <a16:creationId xmlns:a16="http://schemas.microsoft.com/office/drawing/2014/main" id="{6ABD87D0-2D12-9C41-A54A-C04C2DCDBA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Mutability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 – the value of the object cannot be changed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floats, booleans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strings, tuples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– the value of the object can …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81000" y="38862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 = [1,2,3,4]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3,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alist[2]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alist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[1, 2, 'elephant', 4]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343400" y="3429000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 = {'a':1, 'b':2}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2, 'a': 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adict['b'] = 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adict['c'] = 'elephant'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adict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{'b': 42, 'c': 'elephant', 'a': 1}</a:t>
            </a:r>
            <a:endParaRPr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BBF31D63-ED69-B544-8210-96FAFBB538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From value to storage …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 assigned a compound value (object) is a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that object.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Mutable object can be changed but the variable(s) still refer to it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914400" y="2743200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[1, 2, 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 =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133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676400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693185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y: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133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33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133600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4267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5562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6858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•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4953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6248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2667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5562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914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 = y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914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x[1]</a:t>
            </a:r>
            <a:endParaRPr/>
          </a:p>
        </p:txBody>
      </p:sp>
      <p:sp>
        <p:nvSpPr>
          <p:cNvPr id="27" name="Google Shape;107;p14">
            <a:extLst>
              <a:ext uri="{FF2B5EF4-FFF2-40B4-BE49-F238E27FC236}">
                <a16:creationId xmlns:a16="http://schemas.microsoft.com/office/drawing/2014/main" id="{B7E8AE22-B4DC-8E41-AEAF-E36489187C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Mutation makes sharing visible</a:t>
            </a:r>
            <a:endParaRPr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50" y="1075259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07;p14">
            <a:extLst>
              <a:ext uri="{FF2B5EF4-FFF2-40B4-BE49-F238E27FC236}">
                <a16:creationId xmlns:a16="http://schemas.microsoft.com/office/drawing/2014/main" id="{5D7276B9-8E7A-7142-8FBB-33F071A59C2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UCB CS88 Fa19 L08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2427</Words>
  <Application>Microsoft Macintosh PowerPoint</Application>
  <PresentationFormat>On-screen Show (4:3)</PresentationFormat>
  <Paragraphs>457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Times New Roman</vt:lpstr>
      <vt:lpstr>Courier</vt:lpstr>
      <vt:lpstr>Arial</vt:lpstr>
      <vt:lpstr>Noto Sans Symbols</vt:lpstr>
      <vt:lpstr>ＭＳ Ｐゴシック</vt:lpstr>
      <vt:lpstr>Helvetica Neue</vt:lpstr>
      <vt:lpstr>cs162-fa14</vt:lpstr>
      <vt:lpstr> Computational Structures in Data Science</vt:lpstr>
      <vt:lpstr>Computational Concepts Toolbox</vt:lpstr>
      <vt:lpstr>Review: C.O.R.E concepts</vt:lpstr>
      <vt:lpstr>Review: Creating an Abtract Data Type</vt:lpstr>
      <vt:lpstr>Dictionaries – by example</vt:lpstr>
      <vt:lpstr>Objects</vt:lpstr>
      <vt:lpstr>Mutability</vt:lpstr>
      <vt:lpstr>From value to storage …</vt:lpstr>
      <vt:lpstr>Mutation makes sharing visible</vt:lpstr>
      <vt:lpstr>Sharing</vt:lpstr>
      <vt:lpstr>Copies, ‘is’ and ‘==‘</vt:lpstr>
      <vt:lpstr>Are these ‘mutations’ ?</vt:lpstr>
      <vt:lpstr>Creating mutating ‘functions’</vt:lpstr>
      <vt:lpstr>Creating mutating ‘functions’</vt:lpstr>
      <vt:lpstr>Creating mutable objects</vt:lpstr>
      <vt:lpstr>Useless bank account</vt:lpstr>
      <vt:lpstr>Bank account using dict</vt:lpstr>
      <vt:lpstr>State for a class of objects</vt:lpstr>
      <vt:lpstr>Hiding the object inside</vt:lpstr>
      <vt:lpstr>Hiding the object inside</vt:lpstr>
      <vt:lpstr>Hazard Beware</vt:lpstr>
      <vt:lpstr>A better way …</vt:lpstr>
      <vt:lpstr>A better way 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cp:lastModifiedBy>Microsoft Office User</cp:lastModifiedBy>
  <cp:revision>15</cp:revision>
  <dcterms:modified xsi:type="dcterms:W3CDTF">2019-11-01T07:36:24Z</dcterms:modified>
</cp:coreProperties>
</file>