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360" r:id="rId2"/>
    <p:sldId id="277" r:id="rId3"/>
    <p:sldId id="259" r:id="rId4"/>
    <p:sldId id="405" r:id="rId5"/>
    <p:sldId id="406" r:id="rId6"/>
    <p:sldId id="407" r:id="rId7"/>
    <p:sldId id="40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0" r:id="rId20"/>
    <p:sldId id="261" r:id="rId21"/>
    <p:sldId id="402" r:id="rId22"/>
    <p:sldId id="403" r:id="rId23"/>
    <p:sldId id="262" r:id="rId24"/>
    <p:sldId id="263" r:id="rId25"/>
    <p:sldId id="264" r:id="rId26"/>
    <p:sldId id="265" r:id="rId27"/>
    <p:sldId id="266" r:id="rId28"/>
    <p:sldId id="404" r:id="rId29"/>
    <p:sldId id="268" r:id="rId30"/>
    <p:sldId id="269" r:id="rId31"/>
    <p:sldId id="271" r:id="rId32"/>
    <p:sldId id="272" r:id="rId33"/>
    <p:sldId id="273" r:id="rId34"/>
    <p:sldId id="274" r:id="rId35"/>
    <p:sldId id="275" r:id="rId36"/>
    <p:sldId id="276" r:id="rId37"/>
    <p:sldId id="400" r:id="rId38"/>
    <p:sldId id="401" r:id="rId39"/>
  </p:sldIdLst>
  <p:sldSz cx="9144000" cy="6858000" type="screen4x3"/>
  <p:notesSz cx="6997700" cy="9194800"/>
  <p:embeddedFontLst>
    <p:embeddedFont>
      <p:font typeface="Helvetica Neue" panose="02000503000000020004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>
      <p:cViewPr varScale="1">
        <p:scale>
          <a:sx n="117" d="100"/>
          <a:sy n="117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29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831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8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40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498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6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13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356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67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= 1,2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x,y = 3,4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a,b =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859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65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23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298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3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3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1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84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2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73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2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2"/>
          <p:cNvCxnSpPr/>
          <p:nvPr/>
        </p:nvCxnSpPr>
        <p:spPr>
          <a:xfrm>
            <a:off x="693738" y="12192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20;p2" descr="front"/>
          <p:cNvPicPr preferRelativeResize="0"/>
          <p:nvPr/>
        </p:nvPicPr>
        <p:blipFill rotWithShape="1">
          <a:blip r:embed="rId2">
            <a:alphaModFix/>
          </a:blip>
          <a:srcRect b="22223"/>
          <a:stretch/>
        </p:blipFill>
        <p:spPr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lvl="3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2004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077200" y="6381750"/>
            <a:ext cx="1066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BBA0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-114300"/>
            <a:ext cx="52578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1782762"/>
            <a:ext cx="4038600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4645025" y="1782762"/>
            <a:ext cx="4041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371975" y="2314575"/>
            <a:ext cx="6096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447675" y="466725"/>
            <a:ext cx="6096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572000" y="3771900"/>
            <a:ext cx="3733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990600" y="1142999"/>
            <a:ext cx="7391400" cy="35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693738" y="914400"/>
            <a:ext cx="7651750" cy="0"/>
          </a:xfrm>
          <a:prstGeom prst="straightConnector1">
            <a:avLst/>
          </a:prstGeom>
          <a:noFill/>
          <a:ln w="47625" cap="flat" cmpd="thinThick">
            <a:solidFill>
              <a:srgbClr val="FBBA0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1" descr="front"/>
          <p:cNvPicPr preferRelativeResize="0"/>
          <p:nvPr/>
        </p:nvPicPr>
        <p:blipFill rotWithShape="1">
          <a:blip r:embed="rId12">
            <a:alphaModFix/>
          </a:blip>
          <a:srcRect b="22223"/>
          <a:stretch/>
        </p:blipFill>
        <p:spPr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1400" y="2310007"/>
            <a:ext cx="8102600" cy="4129316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#12: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Exceptions and Iterators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1171" y="2417563"/>
            <a:ext cx="251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8037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4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 day, 2019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9335486C-C514-3543-A945-FA21CEC698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2C73CF67-38D2-9941-9A1D-ED8F4C3AD9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0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67" name="Google Shape;367;p37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7065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And is ‘thrown back’ to wherever it is caught</a:t>
            </a:r>
            <a:endParaRPr/>
          </a:p>
        </p:txBody>
      </p:sp>
      <p:sp>
        <p:nvSpPr>
          <p:cNvPr id="377" name="Google Shape;377;p3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b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600200"/>
            <a:ext cx="6769100" cy="50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958381F0-1FF3-4945-943A-6D8E3514A5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0794A51B-D86E-7348-A7CC-4ADB6FC9B3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8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you to make assertions about assumptions that your code relies 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Use them liberally!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Incoming data is dirty till you’ve washed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Raise an exception of type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AssertionError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Ignored in optimize flag: python3 –O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Governed by bool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__debug__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87" name="Google Shape;387;p3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b="0"/>
          </a:p>
        </p:txBody>
      </p:sp>
      <p:sp>
        <p:nvSpPr>
          <p:cNvPr id="388" name="Google Shape;388;p39"/>
          <p:cNvSpPr/>
          <p:nvPr/>
        </p:nvSpPr>
        <p:spPr>
          <a:xfrm>
            <a:off x="685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609600" y="5029200"/>
            <a:ext cx="76962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y%x == 0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090078-154B-FB4F-97EC-834570E32B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417A7C8F-373E-3440-983E-CAE7030349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3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b="0"/>
          </a:p>
        </p:txBody>
      </p:sp>
      <p:sp>
        <p:nvSpPr>
          <p:cNvPr id="399" name="Google Shape;399;p40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295B6563-226A-C345-BFEF-59EE4D4962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77EC6AF2-BEA1-624F-95DD-BDD2A407C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88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b="0"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0DCDE72D-7E84-014C-865E-792AD4BE0BE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FE30C6B9-3784-8741-B892-E3339F969B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93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 are raised with a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raise</a:t>
            </a:r>
            <a:r>
              <a:rPr lang="en-US"/>
              <a:t> statement\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      raise &lt;exception&gt;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&lt;expression&gt; must evaluate to a subclass of BaseException or an instance of 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are constructed like any other object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 TypeError(‘Bad argument’)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AAD21DEC-C25A-974D-BE5F-8D7DAB5534E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F908F389-F701-F146-A263-BA5A5263A4F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57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6" name="Google Shape;426;p4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b="0"/>
          </a:p>
        </p:txBody>
      </p:sp>
      <p:sp>
        <p:nvSpPr>
          <p:cNvPr id="427" name="Google Shape;427;p43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428" name="Google Shape;428;p43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FA8C910C-08C5-5945-A9A6-A0BD7B8448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D55BDDEC-AD16-1449-B5E5-9F46E0139F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41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437" name="Google Shape;437;p4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74F30DE7-419F-8748-B21C-F1EDC45B071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33B37A20-56C4-A34A-90A9-21F6FBBA73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7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to take forward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620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Classes embody and allow enforcement of ADT methodology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definition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namespace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Methods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Instance attributes (fields)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Class attributes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Superclass reference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F86F5750-B7FD-2E4E-AFEF-27A2D0D0AF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458D838-36B4-CF40-994C-CF4F833A33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 descr="RF-Graphic-from-DrawShop-a-head-full-of-excellent-ideas-109477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029200"/>
            <a:ext cx="99060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Concepts Toolbox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373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type: values, literals, operations,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Expressions, Call expression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Variables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Assignment Statement, Tuple assignment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Sequences: tuple, list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Dictionaries</a:t>
            </a:r>
            <a:endParaRPr sz="1600">
              <a:solidFill>
                <a:srgbClr val="00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Definition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Conditional Statement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Iteration: list comp, for, while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Lambda function expr.</a:t>
            </a:r>
            <a:endParaRPr/>
          </a:p>
          <a:p>
            <a:pPr marL="28575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572000" y="1066800"/>
            <a:ext cx="434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as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Functions with functions as argument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/>
              <a:t>Assignment of function values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Higher order function patterns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Map, Filter, Reduce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Function factories – create and return functions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Recursion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Abstract Data Types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Mutation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Class &amp; Inheritance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Exceptions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FF0000"/>
                </a:solidFill>
              </a:rPr>
              <a:t>Iterators &amp; Generators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</p:txBody>
      </p:sp>
      <p:sp>
        <p:nvSpPr>
          <p:cNvPr id="288" name="Google Shape;288;p3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289" name="Google Shape;289;p33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7291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last week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Approach creation of a class as a design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Meaningful behavior =&gt; methods [&amp; attributes]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ADT methodology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What’s private and hidden? vs What’s public?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Design for inheritance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Clean general case as foundation for specialized subclasses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 it to streamline development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Anticipate exceptional cases and unforeseen problems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try … catch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raise / assert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C7B5512-316E-AC43-9495-64D42A0F47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4DC138E-654E-AA4A-BF4B-1B0E8E8F54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An object is…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an instance of a class</a:t>
            </a:r>
            <a:br>
              <a:rPr lang="en-US" dirty="0"/>
            </a:br>
            <a:r>
              <a:rPr lang="en-US" dirty="0"/>
              <a:t>B) a python thing</a:t>
            </a:r>
            <a:br>
              <a:rPr lang="en-US" dirty="0"/>
            </a:br>
            <a:r>
              <a:rPr lang="en-US" dirty="0"/>
              <a:t>C) inherited from a class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A</a:t>
            </a:r>
            <a:r>
              <a:rPr lang="en-US" sz="2400" dirty="0"/>
              <a:t>) An object is an instance of a class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152985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4"/>
            <a:ext cx="4898656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A setter method…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constructs an object</a:t>
            </a:r>
            <a:br>
              <a:rPr lang="en-US" dirty="0"/>
            </a:br>
            <a:r>
              <a:rPr lang="en-US" dirty="0"/>
              <a:t>B) changes the internal state of an object or class</a:t>
            </a:r>
            <a:br>
              <a:rPr lang="en-US" dirty="0"/>
            </a:br>
            <a:r>
              <a:rPr lang="en-US" dirty="0"/>
              <a:t>C) is required by Python to access variables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</a:t>
            </a:r>
            <a:r>
              <a:rPr lang="en-US" sz="2400" dirty="0"/>
              <a:t>) Changes the internal state of an object or class by allowing access to a private variable.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37887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90542F6-3EB0-5042-8F41-832A89E2D9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89099D6-62DA-0847-AC7D-CCAB2E5DC8E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 –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/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except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Wrap your code in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 – except </a:t>
            </a:r>
            <a:r>
              <a:rPr lang="en-US"/>
              <a:t>statements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Execution rule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&lt;try suite&gt; is executed first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If during this an exception is raised and not handled otherwise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And if the exception inherits from &lt;exception class&gt;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Then &lt;except suite&gt; is executed with &lt;name&gt; bound to the exception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Control jumps to the except suite of the most recent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try</a:t>
            </a:r>
            <a:r>
              <a:rPr lang="en-US"/>
              <a:t> that handles the exception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b="0"/>
          </a:p>
        </p:txBody>
      </p:sp>
      <p:sp>
        <p:nvSpPr>
          <p:cNvPr id="157" name="Google Shape;157;p19"/>
          <p:cNvSpPr/>
          <p:nvPr/>
        </p:nvSpPr>
        <p:spPr>
          <a:xfrm>
            <a:off x="609600" y="1905000"/>
            <a:ext cx="8001000" cy="147732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&lt;try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 &lt;exception class&gt; as &lt;name&gt;: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&lt;except suite&gt;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75BB067-FD2B-7C49-8F66-E190D67FD5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0306BCDE-F843-874F-9F84-3961AD71EA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exceptions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TypeError</a:t>
            </a:r>
            <a:r>
              <a:rPr lang="en-US"/>
              <a:t> -- A function was passed the wrong number/type of argument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NameError</a:t>
            </a:r>
            <a:r>
              <a:rPr lang="en-US"/>
              <a:t> -- A name wasn't found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KeyError</a:t>
            </a:r>
            <a:r>
              <a:rPr lang="en-US"/>
              <a:t> -- A key wasn't found in a dictionary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RuntimeError</a:t>
            </a:r>
            <a:r>
              <a:rPr lang="en-US"/>
              <a:t> -- Catch-all for troubles during interpretation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. . .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BDC8C5B2-751B-E54D-8EB4-F09F42516A9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669C6AE-1F1F-3A42-8295-032D83BAE8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b="0"/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423A719E-80A1-2B48-92C1-E31BB4BB14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7DB09BEC-3F5A-734B-AE48-28CB6AD82F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Exceptions are Classes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b="0"/>
          </a:p>
        </p:txBody>
      </p:sp>
      <p:sp>
        <p:nvSpPr>
          <p:cNvPr id="185" name="Google Shape;185;p22"/>
          <p:cNvSpPr/>
          <p:nvPr/>
        </p:nvSpPr>
        <p:spPr>
          <a:xfrm>
            <a:off x="990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class NoiseyException(Exception):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def __init__(self, stuff):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print("Bad stuff happened", stuff)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914400" y="3581400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fun(x)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except: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raise NoiseyException((fun, x))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5DD97D54-928E-C042-8F4C-4397DD8306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33C98C2B-1AD8-7B4C-83D2-768ED13876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11262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71643"/>
            <a:ext cx="5664200" cy="32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/>
              <a:t>Exceptions…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allow to handle errors non-locally </a:t>
            </a:r>
            <a:br>
              <a:rPr lang="en-US" dirty="0"/>
            </a:br>
            <a:r>
              <a:rPr lang="en-US" dirty="0"/>
              <a:t>B) are objects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C) cannot happen within a catch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D) B, C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E) A, B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200923"/>
            <a:ext cx="788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B, C</a:t>
            </a:r>
            <a:r>
              <a:rPr lang="en-US" sz="2400" dirty="0"/>
              <a:t>) Exceptions are objects and they can occur any time.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04/15/19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Sp19 L11</a:t>
            </a:r>
          </a:p>
        </p:txBody>
      </p:sp>
    </p:spTree>
    <p:extLst>
      <p:ext uri="{BB962C8B-B14F-4D97-AF65-F5344CB8AC3E}">
        <p14:creationId xmlns:p14="http://schemas.microsoft.com/office/powerpoint/2010/main" val="424214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573314" y="330200"/>
            <a:ext cx="8037286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Iterable</a:t>
            </a:r>
            <a:r>
              <a:rPr lang="en-US" dirty="0"/>
              <a:t> - an object you can iterate over</a:t>
            </a:r>
            <a:endParaRPr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 err="1"/>
              <a:t>iterable</a:t>
            </a:r>
            <a:r>
              <a:rPr lang="en-US" b="0" dirty="0"/>
              <a:t>: An object capable of yielding its members one at a time.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 dirty="0"/>
              <a:t>iterator</a:t>
            </a:r>
            <a:r>
              <a:rPr lang="en-US" b="0" dirty="0"/>
              <a:t>: An object representing a stream of data.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dirty="0"/>
              <a:t>We have worked with many </a:t>
            </a:r>
            <a:r>
              <a:rPr lang="en-US" b="0" dirty="0" err="1"/>
              <a:t>iterables</a:t>
            </a:r>
            <a:r>
              <a:rPr lang="en-US" b="0" dirty="0"/>
              <a:t> as if they were sequences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A4947EFC-CDC4-CB47-BF0E-1B7EF8AB89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2B0B69C8-0FB4-584F-B7F9-82BC7151A80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Today: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Exceptions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Sequences vs </a:t>
            </a:r>
            <a:r>
              <a:rPr lang="en-US" dirty="0" err="1"/>
              <a:t>Iterables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Using iterators without generating all the data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Magic methods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 dirty="0">
                <a:latin typeface="Courier"/>
                <a:ea typeface="Courier"/>
                <a:cs typeface="Courier"/>
                <a:sym typeface="Courier"/>
              </a:rPr>
              <a:t>next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"/>
              <a:buChar char="–"/>
            </a:pPr>
            <a:r>
              <a:rPr lang="en-US" b="0" dirty="0" err="1">
                <a:latin typeface="Courier"/>
                <a:ea typeface="Courier"/>
                <a:cs typeface="Courier"/>
                <a:sym typeface="Courier"/>
              </a:rPr>
              <a:t>Iter</a:t>
            </a:r>
            <a:endParaRPr b="0" dirty="0"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Iterators – the </a:t>
            </a:r>
            <a:r>
              <a:rPr lang="en-US" dirty="0" err="1"/>
              <a:t>iter</a:t>
            </a:r>
            <a:r>
              <a:rPr lang="en-US" dirty="0"/>
              <a:t> protocol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/>
              <a:t>Getitem</a:t>
            </a:r>
            <a:r>
              <a:rPr lang="en-US" dirty="0"/>
              <a:t> protocol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Is an object </a:t>
            </a:r>
            <a:r>
              <a:rPr lang="en-US" dirty="0" err="1"/>
              <a:t>iterable</a:t>
            </a:r>
            <a:r>
              <a:rPr lang="en-US" dirty="0"/>
              <a:t>?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Lazy evaluation with iterators</a:t>
            </a:r>
            <a:br>
              <a:rPr lang="en-US" dirty="0"/>
            </a:b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54CD5CC-ADA4-004D-95AD-34997457FD6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C46DEBA9-773F-F543-A16B-07555ED764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that return iterables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map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range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zip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These objects are not sequences.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If we want to see all of the elements at once, we need to explicitly call list() or tuple() on them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001DA61C-C61C-2746-AD2E-61C6AF637E4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83CA49-0831-B844-A42D-8D63A3F567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1"/>
              <a:t>Generator</a:t>
            </a:r>
            <a:r>
              <a:rPr lang="en-US" b="0"/>
              <a:t> functions use iteration (for loops, while loops) and the yield keyword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functions have no return statement, but they don’t return None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They implicitly return a generator object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Generator objects are just iterators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b="0"/>
          </a:p>
        </p:txBody>
      </p:sp>
      <p:sp>
        <p:nvSpPr>
          <p:cNvPr id="232" name="Google Shape;232;p27"/>
          <p:cNvSpPr/>
          <p:nvPr/>
        </p:nvSpPr>
        <p:spPr>
          <a:xfrm>
            <a:off x="2743200" y="4343400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squares(n):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24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yield </a:t>
            </a:r>
            <a:r>
              <a:rPr lang="en-US" sz="24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(i*i)</a:t>
            </a:r>
            <a:endParaRPr/>
          </a:p>
        </p:txBody>
      </p:sp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EF9FED66-36D9-B44E-9854-74CB702B00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4909416C-AF5B-5C4C-BDBA-9FA77B40B8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 iteration</a:t>
            </a:r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b="0"/>
          </a:p>
        </p:txBody>
      </p:sp>
      <p:sp>
        <p:nvSpPr>
          <p:cNvPr id="241" name="Google Shape;241;p28"/>
          <p:cNvSpPr/>
          <p:nvPr/>
        </p:nvSpPr>
        <p:spPr>
          <a:xfrm>
            <a:off x="1066800" y="1774041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all_pairs(x):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for item1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for item2 in x: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yield(item1, item2)</a:t>
            </a:r>
            <a:endParaRPr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5D2B1DB-C648-704B-8E6E-7E51336FFB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D4701673-6518-D948-893B-39BB261527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element in generator iterable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Iterables work because they have some "magic methods" on them. We saw magic methods when we learned about classes,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e.g., __init__, __repr__ and __str__.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first one we see for iterables is __next__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b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iter( ) </a:t>
            </a:r>
            <a:r>
              <a:rPr lang="en-US" b="0"/>
              <a:t>– transforms a sequence into an iterator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EBC73AF9-41E4-6748-8CCE-C22C88CB27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A6C273EE-BC41-E24F-AA62-3922E7EBCB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Iterators – iter protocol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In order to be </a:t>
            </a:r>
            <a:r>
              <a:rPr lang="en-US" b="0" i="1"/>
              <a:t>iterable</a:t>
            </a:r>
            <a:r>
              <a:rPr lang="en-US" b="0"/>
              <a:t>, a class must implement the</a:t>
            </a:r>
            <a:r>
              <a:rPr lang="en-US"/>
              <a:t> iter protocol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The iterator objects themselves are required to support the following two methods, which together form the iterator protocol: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__iter__() : Return the iterator object itself. This is required to allow both containers and iterators to be used with the for and in statements.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This method returns an iterator object, Iterator can be self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__next__() : Return the next item from the container. If there are no further items, raise the StopIteration exception.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Classes get to define how they are iterated over by defining these methods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93323F84-1576-8D4D-8C2E-821BEFC7880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61C6991A-7155-2743-B3EC-3A14B3BD8F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Getitem protocol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Another way an object can behave like a sequence is </a:t>
            </a:r>
            <a:r>
              <a:rPr lang="en-US" b="0" i="1"/>
              <a:t>indexing</a:t>
            </a:r>
            <a:r>
              <a:rPr lang="en-US" b="0"/>
              <a:t>: Using square brackets “[ ]” to access specific items in an object.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Defined by special method: 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__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getitem__</a:t>
            </a:r>
            <a:r>
              <a:rPr lang="en-US" b="0">
                <a:latin typeface="Courier"/>
                <a:ea typeface="Courier"/>
                <a:cs typeface="Courier"/>
                <a:sym typeface="Courier"/>
              </a:rPr>
              <a:t>(self, i)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b="0"/>
              <a:t>Method returns the item at a given index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b="0"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8;p33">
            <a:extLst>
              <a:ext uri="{FF2B5EF4-FFF2-40B4-BE49-F238E27FC236}">
                <a16:creationId xmlns:a16="http://schemas.microsoft.com/office/drawing/2014/main" id="{3201534B-C08A-224C-8EC9-29F9C40A9E1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9" name="Google Shape;289;p33">
            <a:extLst>
              <a:ext uri="{FF2B5EF4-FFF2-40B4-BE49-F238E27FC236}">
                <a16:creationId xmlns:a16="http://schemas.microsoft.com/office/drawing/2014/main" id="{5066EA5C-ED1C-5B43-AB83-DABA00B75E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 if an object is iterable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from collections.abc import Iterable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isinstance([1,2,3], Iterable)</a:t>
            </a:r>
            <a:endParaRPr/>
          </a:p>
          <a:p>
            <a:pPr marL="28575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/>
              <a:t>This is more general than checking for any list of particular type, e.g., list, tuple, string...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b="0"/>
          </a:p>
        </p:txBody>
      </p:sp>
      <p:sp>
        <p:nvSpPr>
          <p:cNvPr id="7" name="Google Shape;288;p33">
            <a:extLst>
              <a:ext uri="{FF2B5EF4-FFF2-40B4-BE49-F238E27FC236}">
                <a16:creationId xmlns:a16="http://schemas.microsoft.com/office/drawing/2014/main" id="{D19EA290-3634-8A42-BBB7-C91AFE809BC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04/15/19</a:t>
            </a:r>
            <a:endParaRPr dirty="0"/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10F36526-621C-164F-BEC2-5B360788BE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Sp18 L11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Solutions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61"/>
            <a:ext cx="8940800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N bits can represent 2</a:t>
            </a:r>
            <a:r>
              <a:rPr lang="en-US" b="0" baseline="30000" dirty="0"/>
              <a:t>N</a:t>
            </a:r>
            <a:r>
              <a:rPr lang="en-US" b="0" dirty="0"/>
              <a:t> configurations. </a:t>
            </a:r>
          </a:p>
          <a:p>
            <a:pPr marL="76200" indent="0">
              <a:buNone/>
            </a:pPr>
            <a:r>
              <a:rPr lang="en-US" b="0" dirty="0"/>
              <a:t>1) How many functions can be created that map from N bits to 1 bit (binary functions)? </a:t>
            </a:r>
            <a:r>
              <a:rPr lang="en-US" dirty="0"/>
              <a:t>#functions=2</a:t>
            </a:r>
            <a:r>
              <a:rPr lang="en-US" baseline="30000" dirty="0"/>
              <a:t>2</a:t>
            </a:r>
            <a:r>
              <a:rPr lang="en-US" baseline="50000" dirty="0"/>
              <a:t>N 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2) How many functions can be created that map from N bits to M bits? </a:t>
            </a:r>
            <a:r>
              <a:rPr lang="en-US" dirty="0"/>
              <a:t>#functions=M</a:t>
            </a:r>
            <a:r>
              <a:rPr lang="en-US" baseline="30000" dirty="0"/>
              <a:t>2</a:t>
            </a:r>
            <a:r>
              <a:rPr lang="en-US" baseline="50000" dirty="0"/>
              <a:t>N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3) How many functions can be created that map from N k-bit length integers to M bits? </a:t>
            </a:r>
            <a:r>
              <a:rPr lang="en-US" dirty="0"/>
              <a:t>#functions=M</a:t>
            </a:r>
            <a:r>
              <a:rPr lang="en-US" baseline="30000" dirty="0"/>
              <a:t>2</a:t>
            </a:r>
            <a:r>
              <a:rPr lang="en-US" baseline="50000" dirty="0"/>
              <a:t>k</a:t>
            </a:r>
            <a:r>
              <a:rPr lang="en-US" baseline="70000" dirty="0"/>
              <a:t>N</a:t>
            </a:r>
            <a:endParaRPr lang="en-US" b="0" dirty="0"/>
          </a:p>
          <a:p>
            <a:pPr marL="76200" indent="0">
              <a:buNone/>
            </a:pPr>
            <a:r>
              <a:rPr lang="en-US" b="0" dirty="0"/>
              <a:t>4) If we were representing the functions 1, 2, and 3 in tables: a) How many different tables would we need? </a:t>
            </a:r>
            <a:br>
              <a:rPr lang="en-US" b="0" dirty="0"/>
            </a:br>
            <a:r>
              <a:rPr lang="en-US" b="0" dirty="0"/>
              <a:t>     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baseline="50000" dirty="0"/>
              <a:t>N </a:t>
            </a:r>
            <a:r>
              <a:rPr lang="en-US" dirty="0"/>
              <a:t>, M</a:t>
            </a:r>
            <a:r>
              <a:rPr lang="en-US" baseline="30000" dirty="0"/>
              <a:t>2</a:t>
            </a:r>
            <a:r>
              <a:rPr lang="en-US" baseline="50000" dirty="0"/>
              <a:t>N</a:t>
            </a:r>
            <a:r>
              <a:rPr lang="en-US" dirty="0"/>
              <a:t>, M</a:t>
            </a:r>
            <a:r>
              <a:rPr lang="en-US" baseline="30000" dirty="0"/>
              <a:t>2</a:t>
            </a:r>
            <a:r>
              <a:rPr lang="en-US" baseline="50000" dirty="0"/>
              <a:t>k</a:t>
            </a:r>
            <a:r>
              <a:rPr lang="en-US" baseline="70000" dirty="0"/>
              <a:t>N </a:t>
            </a:r>
            <a:r>
              <a:rPr lang="en-US" dirty="0"/>
              <a:t>tables, respectively.</a:t>
            </a:r>
          </a:p>
          <a:p>
            <a:pPr marL="76200" indent="0">
              <a:buNone/>
            </a:pPr>
            <a:r>
              <a:rPr lang="en-US" b="0" dirty="0"/>
              <a:t>b) How big is each table? </a:t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(N+1)*2</a:t>
            </a:r>
            <a:r>
              <a:rPr lang="en-US" baseline="30000" dirty="0"/>
              <a:t>N </a:t>
            </a:r>
            <a:r>
              <a:rPr lang="en-US" b="0"/>
              <a:t>table cells.</a:t>
            </a:r>
            <a:endParaRPr lang="en-US" b="0" dirty="0"/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dirty="0"/>
              <a:t>=&gt; It’s easier to abstract the tables using functions, abstract data types, and object orientation!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37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0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22275"/>
            <a:ext cx="7696200" cy="736600"/>
          </a:xfrm>
        </p:spPr>
        <p:txBody>
          <a:bodyPr/>
          <a:lstStyle/>
          <a:p>
            <a:r>
              <a:rPr lang="en-US" dirty="0"/>
              <a:t>Questions for the Wandering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96761"/>
            <a:ext cx="8955314" cy="5556439"/>
          </a:xfrm>
        </p:spPr>
        <p:txBody>
          <a:bodyPr/>
          <a:lstStyle/>
          <a:p>
            <a:pPr marL="76200" indent="0">
              <a:buNone/>
            </a:pPr>
            <a:r>
              <a:rPr lang="en-US" b="0" dirty="0"/>
              <a:t>1) Adding two n-bit integers, how many bits can the result have?</a:t>
            </a:r>
          </a:p>
          <a:p>
            <a:pPr marL="76200" indent="0">
              <a:buNone/>
            </a:pPr>
            <a:r>
              <a:rPr lang="en-US" b="0" dirty="0"/>
              <a:t>2) Multiplying two n bit integers, how many bits can the result have?</a:t>
            </a:r>
          </a:p>
          <a:p>
            <a:pPr marL="76200" indent="0">
              <a:buNone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Assume: </a:t>
            </a:r>
          </a:p>
          <a:p>
            <a:pPr marL="533400" indent="-457200">
              <a:buAutoNum type="alphaLcParenR"/>
            </a:pPr>
            <a:r>
              <a:rPr lang="en-US" b="0" dirty="0"/>
              <a:t>Exceptions don’t exist</a:t>
            </a:r>
          </a:p>
          <a:p>
            <a:pPr marL="533400" indent="-457200">
              <a:buAutoNum type="alphaLcParenR"/>
            </a:pPr>
            <a:r>
              <a:rPr lang="en-US" b="0" dirty="0"/>
              <a:t>We only reserve 8bit for an integer variable (0-255)</a:t>
            </a:r>
          </a:p>
          <a:p>
            <a:pPr marL="533400" indent="-457200">
              <a:buAutoNum type="alphaLcParenR"/>
            </a:pPr>
            <a:endParaRPr lang="en-US" b="0" dirty="0"/>
          </a:p>
          <a:p>
            <a:pPr marL="76200" indent="0">
              <a:buNone/>
            </a:pPr>
            <a:r>
              <a:rPr lang="en-US" b="0" dirty="0"/>
              <a:t>Questions: </a:t>
            </a:r>
          </a:p>
          <a:p>
            <a:pPr marL="533400" indent="-457200">
              <a:buAutoNum type="arabicParenR"/>
            </a:pPr>
            <a:r>
              <a:rPr lang="en-US" b="0" dirty="0"/>
              <a:t>What would be the result of an addition 255+255?</a:t>
            </a:r>
          </a:p>
          <a:p>
            <a:pPr marL="533400" indent="-457200">
              <a:buAutoNum type="arabicParenR"/>
            </a:pPr>
            <a:r>
              <a:rPr lang="en-US" b="0" dirty="0"/>
              <a:t>What would be the result of a multiplication 255*255?</a:t>
            </a:r>
          </a:p>
          <a:p>
            <a:pPr marL="533400" indent="-457200">
              <a:buAutoNum type="arabicParenR"/>
            </a:pPr>
            <a:r>
              <a:rPr lang="en-US" b="0" dirty="0"/>
              <a:t>Assume l additions of 8bit integers into the same 8bit variable. Can you formulate the maximum error that can occur as a function of l?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38</a:t>
            </a:fld>
            <a:endParaRPr lang="en-US"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CA6E2B7E-F8C6-314D-9B61-6698E4C9C1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04/15/2019</a:t>
            </a:r>
            <a:endParaRPr dirty="0"/>
          </a:p>
        </p:txBody>
      </p:sp>
      <p:sp>
        <p:nvSpPr>
          <p:cNvPr id="11" name="Google Shape;457;p46">
            <a:extLst>
              <a:ext uri="{FF2B5EF4-FFF2-40B4-BE49-F238E27FC236}">
                <a16:creationId xmlns:a16="http://schemas.microsoft.com/office/drawing/2014/main" id="{C8BA885E-E802-074D-8D3C-02CD644A4B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Sp19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9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18"/>
    </mc:Choice>
    <mc:Fallback xmlns="">
      <p:transition xmlns:p14="http://schemas.microsoft.com/office/powerpoint/2010/main" spd="slow" advTm="1405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 (read 3.3)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Mechanism in a programming language to declare and respond to “exceptional conditions”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enable non-local cntinuations of control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Often used to handle error conditions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Unhandled exceptions will cause python to halt and print a stack trace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You already saw a non-error exception – end of iterator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Exceptions can be handled by the program instead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"/>
              <a:buChar char="–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assert, try, except, raise </a:t>
            </a:r>
            <a:r>
              <a:rPr lang="en-US" sz="2000"/>
              <a:t>statements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Exceptions are objects!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They have classes with constructors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b="0"/>
          </a:p>
        </p:txBody>
      </p:sp>
      <p:sp>
        <p:nvSpPr>
          <p:cNvPr id="7" name="Google Shape;456;p46">
            <a:extLst>
              <a:ext uri="{FF2B5EF4-FFF2-40B4-BE49-F238E27FC236}">
                <a16:creationId xmlns:a16="http://schemas.microsoft.com/office/drawing/2014/main" id="{FCB14730-EF18-5C4D-AD1A-AC92E19644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8" name="Google Shape;457;p46">
            <a:extLst>
              <a:ext uri="{FF2B5EF4-FFF2-40B4-BE49-F238E27FC236}">
                <a16:creationId xmlns:a16="http://schemas.microsoft.com/office/drawing/2014/main" id="{605FAD52-DB32-BF4F-9AEB-8040CDFCFE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1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Errors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receives arguments of improper type?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Resource, e.g., file, is not available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Network connection is lost or times out?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10/29/18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UCB CS88 Sp18 L10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b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90800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73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exceptions</a:t>
            </a: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1"/>
          </p:nvPr>
        </p:nvSpPr>
        <p:spPr>
          <a:xfrm>
            <a:off x="609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Unhandled, “thrown” back to the top level interpreter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Or halt the Python program</a:t>
            </a: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b="0"/>
          </a:p>
        </p:txBody>
      </p:sp>
      <p:sp>
        <p:nvSpPr>
          <p:cNvPr id="318" name="Google Shape;318;p32"/>
          <p:cNvSpPr/>
          <p:nvPr/>
        </p:nvSpPr>
        <p:spPr>
          <a:xfrm>
            <a:off x="533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3/0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ZeroDivisionError: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division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str.lower(1)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TypeError: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""[2]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IndexError: </a:t>
            </a: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string index out of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7010400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/>
          </a:p>
        </p:txBody>
      </p:sp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434FCAC5-64E5-A742-B6D1-D87FEE865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DB1A8315-0B82-9B4C-90CB-A0A7D82E6D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4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body" idx="1"/>
          </p:nvPr>
        </p:nvSpPr>
        <p:spPr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is a function supposed to do?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A: One thing well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Q: What should it do when it is passed arguments that don’t make sense?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b="0"/>
          </a:p>
        </p:txBody>
      </p:sp>
      <p:sp>
        <p:nvSpPr>
          <p:cNvPr id="329" name="Google Shape;329;p33"/>
          <p:cNvSpPr/>
          <p:nvPr/>
        </p:nvSpPr>
        <p:spPr>
          <a:xfrm>
            <a:off x="533400" y="2971800"/>
            <a:ext cx="7848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????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BCB58150-6E10-2048-8981-0CB30A8AFD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8E5EC7DE-AB14-F041-AAB6-834C6F8B3E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92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Exceptional exit from functions</a:t>
            </a:r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 doesn’t “return” but instead execution is thrown out of the function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b="0"/>
          </a:p>
        </p:txBody>
      </p:sp>
      <p:sp>
        <p:nvSpPr>
          <p:cNvPr id="339" name="Google Shape;339;p34"/>
          <p:cNvSpPr/>
          <p:nvPr/>
        </p:nvSpPr>
        <p:spPr>
          <a:xfrm>
            <a:off x="838200" y="889843"/>
            <a:ext cx="78486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divides(x, y):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y%x ==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divides(0,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divides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ZeroDivisionError: integer division or modulo by zero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get(data, selector):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data[selector]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get({'a': 34, 'cat':'9 lives'}, 'dog')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Traceback (most recent call last):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1, in &lt;module&gt;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File "&lt;stdin&gt;", line 2, in get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KeyError: 'dog'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8" name="Google Shape;456;p46">
            <a:extLst>
              <a:ext uri="{FF2B5EF4-FFF2-40B4-BE49-F238E27FC236}">
                <a16:creationId xmlns:a16="http://schemas.microsoft.com/office/drawing/2014/main" id="{AB97332C-D744-AD46-865C-1869D0E7536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9" name="Google Shape;457;p46">
            <a:extLst>
              <a:ext uri="{FF2B5EF4-FFF2-40B4-BE49-F238E27FC236}">
                <a16:creationId xmlns:a16="http://schemas.microsoft.com/office/drawing/2014/main" id="{13C1B5F2-78B6-354F-9E46-1BE3695604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4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body" idx="1"/>
          </p:nvPr>
        </p:nvSpPr>
        <p:spPr>
          <a:xfrm>
            <a:off x="685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Stack unwinds until exception is handled or top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b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514600"/>
            <a:ext cx="5029200" cy="207873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456;p46">
            <a:extLst>
              <a:ext uri="{FF2B5EF4-FFF2-40B4-BE49-F238E27FC236}">
                <a16:creationId xmlns:a16="http://schemas.microsoft.com/office/drawing/2014/main" id="{20D6B5DA-A34F-A048-8EAC-4025E7C36D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11/18/2019</a:t>
            </a:r>
            <a:endParaRPr dirty="0"/>
          </a:p>
        </p:txBody>
      </p:sp>
      <p:sp>
        <p:nvSpPr>
          <p:cNvPr id="10" name="Google Shape;457;p46">
            <a:extLst>
              <a:ext uri="{FF2B5EF4-FFF2-40B4-BE49-F238E27FC236}">
                <a16:creationId xmlns:a16="http://schemas.microsoft.com/office/drawing/2014/main" id="{97E9571F-D825-8F4F-BCEC-353FB93EB5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UCB CS88 Fa19 L11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705005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2413</Words>
  <Application>Microsoft Macintosh PowerPoint</Application>
  <PresentationFormat>On-screen Show (4:3)</PresentationFormat>
  <Paragraphs>433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18 VAG Rounded Bold   07390</vt:lpstr>
      <vt:lpstr>Helvetica Neue</vt:lpstr>
      <vt:lpstr>Times New Roman</vt:lpstr>
      <vt:lpstr>Courier</vt:lpstr>
      <vt:lpstr>cs162-fa14</vt:lpstr>
      <vt:lpstr> Computational Structures in Data Science</vt:lpstr>
      <vt:lpstr>Computational Concepts Toolbox</vt:lpstr>
      <vt:lpstr>Today:</vt:lpstr>
      <vt:lpstr>Exception (read 3.3)</vt:lpstr>
      <vt:lpstr>Handling Errors</vt:lpstr>
      <vt:lpstr>Example exceptions</vt:lpstr>
      <vt:lpstr>Functions</vt:lpstr>
      <vt:lpstr>Exceptional exit from functions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Key concepts to take forward</vt:lpstr>
      <vt:lpstr>Summary of last week</vt:lpstr>
      <vt:lpstr>Mind Refresher 1</vt:lpstr>
      <vt:lpstr>Mind Refresher 2</vt:lpstr>
      <vt:lpstr>Exception (read 3.3)</vt:lpstr>
      <vt:lpstr>Handling Errors – try / except</vt:lpstr>
      <vt:lpstr>Types of exceptions</vt:lpstr>
      <vt:lpstr>Demo</vt:lpstr>
      <vt:lpstr>Exceptions are Classes</vt:lpstr>
      <vt:lpstr>Mind Refresher 3</vt:lpstr>
      <vt:lpstr>Iterable - an object you can iterate over</vt:lpstr>
      <vt:lpstr>Functions that return iterables</vt:lpstr>
      <vt:lpstr>Generators: turning iteration into an iterable</vt:lpstr>
      <vt:lpstr>Nest iteration</vt:lpstr>
      <vt:lpstr>Next element in generator iterable</vt:lpstr>
      <vt:lpstr>Iterators – iter protocol</vt:lpstr>
      <vt:lpstr>Getitem protocol</vt:lpstr>
      <vt:lpstr>Determining if an object is iterable</vt:lpstr>
      <vt:lpstr>Solutions for the Wandering Mind</vt:lpstr>
      <vt:lpstr>Questions for the Wandering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Microsoft Office User</cp:lastModifiedBy>
  <cp:revision>15</cp:revision>
  <dcterms:modified xsi:type="dcterms:W3CDTF">2019-11-25T09:39:49Z</dcterms:modified>
</cp:coreProperties>
</file>