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67" r:id="rId2"/>
    <p:sldId id="369" r:id="rId3"/>
    <p:sldId id="257" r:id="rId4"/>
    <p:sldId id="258" r:id="rId5"/>
    <p:sldId id="259" r:id="rId6"/>
    <p:sldId id="366" r:id="rId7"/>
    <p:sldId id="367" r:id="rId8"/>
    <p:sldId id="365" r:id="rId9"/>
    <p:sldId id="260" r:id="rId10"/>
    <p:sldId id="371" r:id="rId11"/>
    <p:sldId id="377" r:id="rId12"/>
    <p:sldId id="378" r:id="rId13"/>
    <p:sldId id="379" r:id="rId14"/>
    <p:sldId id="380" r:id="rId15"/>
    <p:sldId id="381" r:id="rId16"/>
    <p:sldId id="372" r:id="rId17"/>
    <p:sldId id="261" r:id="rId18"/>
    <p:sldId id="262" r:id="rId19"/>
    <p:sldId id="263" r:id="rId20"/>
    <p:sldId id="264" r:id="rId21"/>
    <p:sldId id="265" r:id="rId22"/>
    <p:sldId id="266" r:id="rId23"/>
    <p:sldId id="370" r:id="rId24"/>
  </p:sldIdLst>
  <p:sldSz cx="9144000" cy="6858000" type="screen4x3"/>
  <p:notesSz cx="6997700" cy="91948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8"/>
    <p:restoredTop sz="94708"/>
  </p:normalViewPr>
  <p:slideViewPr>
    <p:cSldViewPr snapToGrid="0">
      <p:cViewPr>
        <p:scale>
          <a:sx n="135" d="100"/>
          <a:sy n="135" d="100"/>
        </p:scale>
        <p:origin x="120" y="-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495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15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275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454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729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299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3073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Single Instruction Computer: See Patterson &amp; </a:t>
            </a:r>
            <a:r>
              <a:rPr lang="en-US" baseline="0" dirty="0" err="1"/>
              <a:t>Hennesey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42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Single Instruction Computer: See Patterson &amp; </a:t>
            </a:r>
            <a:r>
              <a:rPr lang="en-US" baseline="0" dirty="0" err="1"/>
              <a:t>Hennesey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1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1,2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 = 3,4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a,b = z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8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04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21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ctr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inst.eecs.berkeley.edu/~cs88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e_instruction_set_computer" TargetMode="External"/><Relationship Id="rId4" Type="http://schemas.openxmlformats.org/officeDocument/2006/relationships/hyperlink" Target="https://en.wikipedia.org/wiki/Cellular_automat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6733" y="2310007"/>
            <a:ext cx="8610600" cy="3352800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#3: 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Control Recap &amp; 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Higher Order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28600" y="2438400"/>
            <a:ext cx="251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Adj. Ass. Prof.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Dr. Gerald Friedland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020" r="4174"/>
          <a:stretch>
            <a:fillRect/>
          </a:stretch>
        </p:blipFill>
        <p:spPr bwMode="auto">
          <a:xfrm>
            <a:off x="152400" y="152400"/>
            <a:ext cx="1608666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6450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February 11, 2019</a:t>
            </a:r>
          </a:p>
        </p:txBody>
      </p:sp>
    </p:spTree>
    <p:extLst>
      <p:ext uri="{BB962C8B-B14F-4D97-AF65-F5344CB8AC3E}">
        <p14:creationId xmlns:p14="http://schemas.microsoft.com/office/powerpoint/2010/main" val="340433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Control Structures Review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02512" y="1187302"/>
            <a:ext cx="7620000" cy="16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 is superior to a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loop?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Correct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Wrong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1F3D363-208F-7C47-9C6A-147A5E44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332" y="2179767"/>
            <a:ext cx="2794000" cy="246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4C5404-CDDB-C54D-B5FF-C6A4497C3BC2}"/>
              </a:ext>
            </a:extLst>
          </p:cNvPr>
          <p:cNvSpPr txBox="1"/>
          <p:nvPr/>
        </p:nvSpPr>
        <p:spPr>
          <a:xfrm>
            <a:off x="337879" y="4666536"/>
            <a:ext cx="7884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A) Everything that a </a:t>
            </a:r>
            <a:r>
              <a:rPr lang="en-US" sz="2400" b="1" i="1" dirty="0"/>
              <a:t>for</a:t>
            </a:r>
            <a:r>
              <a:rPr lang="en-US" sz="2400" b="1" dirty="0"/>
              <a:t> loop can do can be implemented with a </a:t>
            </a:r>
            <a:r>
              <a:rPr lang="en-US" sz="2400" b="1" i="1" dirty="0"/>
              <a:t>while</a:t>
            </a:r>
            <a:r>
              <a:rPr lang="en-US" sz="2400" b="1" dirty="0"/>
              <a:t> loop. But not everything that a </a:t>
            </a:r>
            <a:r>
              <a:rPr lang="en-US" sz="2400" b="1" i="1" dirty="0"/>
              <a:t>while</a:t>
            </a:r>
            <a:r>
              <a:rPr lang="en-US" sz="2400" b="1" dirty="0"/>
              <a:t> loop can do is implementable in a </a:t>
            </a:r>
            <a:r>
              <a:rPr lang="en-US" sz="2400" b="1" i="1" dirty="0"/>
              <a:t>for</a:t>
            </a:r>
            <a:r>
              <a:rPr lang="en-US" sz="2400" b="1" dirty="0"/>
              <a:t> loop. Example: </a:t>
            </a:r>
            <a:r>
              <a:rPr lang="en-US" sz="2400" i="1" dirty="0"/>
              <a:t>while not </a:t>
            </a:r>
            <a:r>
              <a:rPr lang="en-US" sz="2400" i="1" dirty="0" err="1"/>
              <a:t>key_pressed</a:t>
            </a:r>
            <a:r>
              <a:rPr lang="en-US" sz="2400" i="1" dirty="0"/>
              <a:t>():</a:t>
            </a:r>
            <a:r>
              <a:rPr lang="en-US" sz="2400" b="1" dirty="0"/>
              <a:t> 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2242A60E-1170-2C40-B166-0DA4BB8FE6C2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A7610E74-C223-4E4A-A0F3-86E1CC32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  <p:extLst>
      <p:ext uri="{BB962C8B-B14F-4D97-AF65-F5344CB8AC3E}">
        <p14:creationId xmlns:p14="http://schemas.microsoft.com/office/powerpoint/2010/main" val="389787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Control Structures Review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02512" y="1187302"/>
            <a:ext cx="7620000" cy="163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comprehension is superior to a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loop?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Correct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Wrong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1F3D363-208F-7C47-9C6A-147A5E44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2070323"/>
            <a:ext cx="2794000" cy="246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4C5404-CDDB-C54D-B5FF-C6A4497C3BC2}"/>
              </a:ext>
            </a:extLst>
          </p:cNvPr>
          <p:cNvSpPr txBox="1"/>
          <p:nvPr/>
        </p:nvSpPr>
        <p:spPr>
          <a:xfrm>
            <a:off x="337879" y="5128163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B) No. They are just two different constructs.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44EB3C0F-753D-714B-BD41-A5EC8D2BDDF6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97F68809-CFC8-1647-922C-149BCBEA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  <p:extLst>
      <p:ext uri="{BB962C8B-B14F-4D97-AF65-F5344CB8AC3E}">
        <p14:creationId xmlns:p14="http://schemas.microsoft.com/office/powerpoint/2010/main" val="1980949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Control Structures Review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02512" y="1187302"/>
            <a:ext cx="7620000" cy="356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should…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implement as many features as possible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have a short name (Occam’s Razor)!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/>
              <a:t>C) implement one thing well</a:t>
            </a:r>
            <a:br>
              <a:rPr lang="en-US" dirty="0"/>
            </a:br>
            <a:r>
              <a:rPr lang="en-US" dirty="0"/>
              <a:t>D) A &amp; B</a:t>
            </a:r>
            <a:br>
              <a:rPr lang="en-US" dirty="0"/>
            </a:br>
            <a:r>
              <a:rPr lang="en-US" dirty="0"/>
              <a:t>E) B &amp; C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1F3D363-208F-7C47-9C6A-147A5E44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512" y="2745146"/>
            <a:ext cx="2794000" cy="246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4C5404-CDDB-C54D-B5FF-C6A4497C3BC2}"/>
              </a:ext>
            </a:extLst>
          </p:cNvPr>
          <p:cNvSpPr txBox="1"/>
          <p:nvPr/>
        </p:nvSpPr>
        <p:spPr>
          <a:xfrm>
            <a:off x="337879" y="5128163"/>
            <a:ext cx="7884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C) Make the function as short as possible but not shorter to do </a:t>
            </a:r>
            <a:r>
              <a:rPr lang="en-US" sz="2400" b="1" u="sng" dirty="0"/>
              <a:t>one thing well</a:t>
            </a:r>
            <a:r>
              <a:rPr lang="en-US" sz="2400" b="1" dirty="0"/>
              <a:t>.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2ECDFE77-3F96-1E4B-A761-7EC1239C1491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7F9665D3-87CD-CA43-853A-23E2B0FB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  <p:extLst>
      <p:ext uri="{BB962C8B-B14F-4D97-AF65-F5344CB8AC3E}">
        <p14:creationId xmlns:p14="http://schemas.microsoft.com/office/powerpoint/2010/main" val="70010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Control Structures Review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02512" y="1187302"/>
            <a:ext cx="7620000" cy="356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/>
              <a:t>The result of </a:t>
            </a:r>
            <a:r>
              <a:rPr lang="en-US" b="0" i="1" dirty="0"/>
              <a:t>r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ange(0,10)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is…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</a:t>
            </a:r>
            <a:r>
              <a:rPr lang="en-US" b="0" i="1" dirty="0"/>
              <a:t>[0, 1, 2, 3, 4, 5, 6, 7, 8, 9]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en-US" b="0" i="1" dirty="0"/>
              <a:t>[0, 1, 2, 3, 4, 5, 6, 7, 8, 9, 10]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/>
              <a:t>C) </a:t>
            </a:r>
            <a:r>
              <a:rPr lang="en-US" b="0" i="1" dirty="0"/>
              <a:t>[1, 2, 3, 4, 5, 6, 7, 8, 9, 10]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D) </a:t>
            </a:r>
            <a:r>
              <a:rPr lang="en-US" b="0" i="1" dirty="0"/>
              <a:t>[1, 2, 3, 4, 5, 6, 7, 8, 9]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E) an error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1F3D363-208F-7C47-9C6A-147A5E44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2287309"/>
            <a:ext cx="2794000" cy="246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4C5404-CDDB-C54D-B5FF-C6A4497C3BC2}"/>
              </a:ext>
            </a:extLst>
          </p:cNvPr>
          <p:cNvSpPr txBox="1"/>
          <p:nvPr/>
        </p:nvSpPr>
        <p:spPr>
          <a:xfrm>
            <a:off x="337879" y="5128163"/>
            <a:ext cx="7884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A) </a:t>
            </a:r>
            <a:r>
              <a:rPr lang="en-US" sz="2400" i="1" dirty="0"/>
              <a:t>range(</a:t>
            </a:r>
            <a:r>
              <a:rPr lang="en-US" sz="2400" i="1" dirty="0" err="1"/>
              <a:t>m,n</a:t>
            </a:r>
            <a:r>
              <a:rPr lang="en-US" sz="2400" i="1" dirty="0"/>
              <a:t>)</a:t>
            </a:r>
            <a:r>
              <a:rPr lang="en-US" sz="2400" b="1" dirty="0"/>
              <a:t> creates a list with elements from m to n-1.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F7E33BE7-3116-E84F-9C53-5ABF6629D181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9EA5C34D-AE9A-F14C-8724-1E0CDF4F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  <p:extLst>
      <p:ext uri="{BB962C8B-B14F-4D97-AF65-F5344CB8AC3E}">
        <p14:creationId xmlns:p14="http://schemas.microsoft.com/office/powerpoint/2010/main" val="128967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Control Structures Review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02512" y="1187302"/>
            <a:ext cx="7620000" cy="356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/>
              <a:t>The result of </a:t>
            </a:r>
            <a:r>
              <a:rPr lang="en-US" b="0" i="1" dirty="0"/>
              <a:t>[</a:t>
            </a:r>
            <a:r>
              <a:rPr lang="en-US" b="0" i="1" dirty="0" err="1"/>
              <a:t>i</a:t>
            </a:r>
            <a:r>
              <a:rPr lang="en-US" b="0" i="1" dirty="0"/>
              <a:t> for </a:t>
            </a:r>
            <a:r>
              <a:rPr lang="en-US" b="0" i="1" dirty="0" err="1"/>
              <a:t>i</a:t>
            </a:r>
            <a:r>
              <a:rPr lang="en-US" b="0" i="1" dirty="0"/>
              <a:t> in range(3,9) if odd(</a:t>
            </a:r>
            <a:r>
              <a:rPr lang="en-US" b="0" i="1" dirty="0" err="1"/>
              <a:t>i</a:t>
            </a:r>
            <a:r>
              <a:rPr lang="en-US" b="0" i="1" dirty="0"/>
              <a:t>)]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is…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</a:t>
            </a:r>
            <a:r>
              <a:rPr lang="en-US" b="0" i="1" dirty="0"/>
              <a:t>[3, 4, 5, 6, 7, 8, 9]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en-US" b="0" i="1" dirty="0"/>
              <a:t>[3, 4, 5, 6, 7, 8]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/>
              <a:t>C) </a:t>
            </a:r>
            <a:r>
              <a:rPr lang="en-US" b="0" i="1" dirty="0"/>
              <a:t>[1, 3, 5, 7, 9]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D) </a:t>
            </a:r>
            <a:r>
              <a:rPr lang="en-US" b="0" i="1" dirty="0"/>
              <a:t>[3, 5, 7, 9]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E) </a:t>
            </a:r>
            <a:r>
              <a:rPr lang="en-US" b="0" i="1" dirty="0"/>
              <a:t>[3, 5, 7]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1F3D363-208F-7C47-9C6A-147A5E44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512" y="1887307"/>
            <a:ext cx="2794000" cy="246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4C5404-CDDB-C54D-B5FF-C6A4497C3BC2}"/>
              </a:ext>
            </a:extLst>
          </p:cNvPr>
          <p:cNvSpPr txBox="1"/>
          <p:nvPr/>
        </p:nvSpPr>
        <p:spPr>
          <a:xfrm>
            <a:off x="224758" y="5165870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E) </a:t>
            </a:r>
            <a:r>
              <a:rPr lang="en-US" sz="2400" i="1" dirty="0"/>
              <a:t>[3, 5, 7]</a:t>
            </a:r>
            <a:endParaRPr lang="en-US" i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A5DF8256-63E5-9A4A-946D-721AC118301A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F59A307F-9C92-0C4D-8687-AC1BCC4E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  <p:extLst>
      <p:ext uri="{BB962C8B-B14F-4D97-AF65-F5344CB8AC3E}">
        <p14:creationId xmlns:p14="http://schemas.microsoft.com/office/powerpoint/2010/main" val="138265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Control Structures Review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02512" y="1187302"/>
            <a:ext cx="7620000" cy="356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/>
              <a:t>The result of </a:t>
            </a:r>
            <a:r>
              <a:rPr lang="en-US" b="0" i="1" dirty="0" err="1"/>
              <a:t>len</a:t>
            </a:r>
            <a:r>
              <a:rPr lang="en-US" b="0" i="1" dirty="0"/>
              <a:t>([</a:t>
            </a:r>
            <a:r>
              <a:rPr lang="en-US" b="0" i="1" dirty="0" err="1"/>
              <a:t>i</a:t>
            </a:r>
            <a:r>
              <a:rPr lang="en-US" b="0" i="1" dirty="0"/>
              <a:t> for </a:t>
            </a:r>
            <a:r>
              <a:rPr lang="en-US" b="0" i="1" dirty="0" err="1"/>
              <a:t>i</a:t>
            </a:r>
            <a:r>
              <a:rPr lang="en-US" b="0" i="1" dirty="0"/>
              <a:t> in range(1,10) if even(</a:t>
            </a:r>
            <a:r>
              <a:rPr lang="en-US" b="0" i="1" dirty="0" err="1"/>
              <a:t>i</a:t>
            </a:r>
            <a:r>
              <a:rPr lang="en-US" b="0" i="1" dirty="0"/>
              <a:t>)])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is…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5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4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/>
              <a:t>C) 3</a:t>
            </a:r>
            <a:br>
              <a:rPr lang="en-US" dirty="0"/>
            </a:br>
            <a:r>
              <a:rPr lang="en-US" dirty="0"/>
              <a:t>D) 2</a:t>
            </a:r>
            <a:br>
              <a:rPr lang="en-US" dirty="0"/>
            </a:br>
            <a:r>
              <a:rPr lang="en-US" dirty="0"/>
              <a:t>E) 1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1F3D363-208F-7C47-9C6A-147A5E44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512" y="1887307"/>
            <a:ext cx="2794000" cy="246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4C5404-CDDB-C54D-B5FF-C6A4497C3BC2}"/>
              </a:ext>
            </a:extLst>
          </p:cNvPr>
          <p:cNvSpPr txBox="1"/>
          <p:nvPr/>
        </p:nvSpPr>
        <p:spPr>
          <a:xfrm>
            <a:off x="102209" y="5051112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B) </a:t>
            </a:r>
            <a:r>
              <a:rPr lang="en-US" sz="2400" i="1" dirty="0" err="1"/>
              <a:t>len</a:t>
            </a:r>
            <a:r>
              <a:rPr lang="en-US" sz="2400" i="1" dirty="0"/>
              <a:t>([2, 4, 6, 8])=4 </a:t>
            </a:r>
            <a:endParaRPr lang="en-US" i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4104C83A-5BF5-C947-9BCC-894D60E3E83B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BEAA0179-E455-0D4D-86F9-65016B5E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  <p:extLst>
      <p:ext uri="{BB962C8B-B14F-4D97-AF65-F5344CB8AC3E}">
        <p14:creationId xmlns:p14="http://schemas.microsoft.com/office/powerpoint/2010/main" val="407795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Iteration Review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01744" y="1052366"/>
            <a:ext cx="7620000" cy="3849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should we use a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loop, rather than list comprehension?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/>
              <a:t>A) Always</a:t>
            </a:r>
            <a:br>
              <a:rPr lang="en-US" dirty="0"/>
            </a:br>
            <a:r>
              <a:rPr lang="en-US" dirty="0"/>
              <a:t>B) On the midterm/final</a:t>
            </a:r>
            <a:br>
              <a:rPr lang="en-US" dirty="0"/>
            </a:br>
            <a:r>
              <a:rPr lang="en-US" dirty="0"/>
              <a:t>C) When the Prof/TA tells me so</a:t>
            </a:r>
            <a:br>
              <a:rPr lang="en-US" dirty="0"/>
            </a:br>
            <a:r>
              <a:rPr lang="en-US" dirty="0"/>
              <a:t>D) When I am not creating a list</a:t>
            </a:r>
            <a:br>
              <a:rPr lang="en-US" dirty="0"/>
            </a:br>
            <a:r>
              <a:rPr lang="en-US" dirty="0"/>
              <a:t>E) C &amp; D</a:t>
            </a:r>
            <a:endParaRPr dirty="0"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1F3D363-208F-7C47-9C6A-147A5E44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0" y="1834283"/>
            <a:ext cx="2794000" cy="2463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E87319-2306-D041-9EF1-BCCA0E73CD07}"/>
              </a:ext>
            </a:extLst>
          </p:cNvPr>
          <p:cNvSpPr txBox="1"/>
          <p:nvPr/>
        </p:nvSpPr>
        <p:spPr>
          <a:xfrm>
            <a:off x="337111" y="5198498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D) if no list is needed, a </a:t>
            </a:r>
            <a:r>
              <a:rPr lang="en-US" sz="2400" i="1" dirty="0"/>
              <a:t>for</a:t>
            </a:r>
            <a:r>
              <a:rPr lang="en-US" sz="2400" b="1" dirty="0"/>
              <a:t> loop is more efficient</a:t>
            </a:r>
            <a:endParaRPr lang="en-US" i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E775C063-9EFA-C34A-9E9A-7A2326FF0F6D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AB0317E6-62B9-FB4A-A54E-97F81A0C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  <p:extLst>
      <p:ext uri="{BB962C8B-B14F-4D97-AF65-F5344CB8AC3E}">
        <p14:creationId xmlns:p14="http://schemas.microsoft.com/office/powerpoint/2010/main" val="56397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Higher Order Functions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that operate on functions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</a:t>
            </a:r>
            <a:endParaRPr/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that takes a function arg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1905000" y="2027872"/>
            <a:ext cx="6019800" cy="1477328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odd(x):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(x%2==1)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odd(3)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1905000" y="4267200"/>
            <a:ext cx="6019800" cy="1661993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filter(</a:t>
            </a:r>
            <a:r>
              <a:rPr lang="en-US" sz="24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fun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s):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[x for x in s if </a:t>
            </a:r>
            <a:r>
              <a:rPr lang="en-US" sz="24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fun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(x)]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filter(odd, [0,1,2,3,4,5,6,7])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3, 5, 7]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7010400" y="3276600"/>
            <a:ext cx="1371600" cy="76200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this not ‘odd’ ?</a:t>
            </a: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44A47D7C-1096-534D-8F2D-9C21C7091611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A9B2F4EA-7BB1-D946-B720-B28BFB34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Higher Order Functions (cont)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that returns (makes) a function</a:t>
            </a:r>
            <a:endParaRPr/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066800" y="1752600"/>
            <a:ext cx="7010400" cy="1231106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leq_maker(c):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leq(val):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val &lt;=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20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leq</a:t>
            </a:r>
            <a:endParaRPr sz="2000" b="1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066800" y="3352800"/>
            <a:ext cx="6934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leq_maker(3)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&lt;function leq_maker.&lt;locals&gt;.leq at 0x1019d8c80&gt;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1066800" y="4267200"/>
            <a:ext cx="6553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leq_maker(3)(4)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066800" y="5029200"/>
            <a:ext cx="70104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filter(leq_maker(3), [0,1,2,3,4,5,6,7])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[0, 1, 2, 3]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899A4FB6-A293-0C4C-BED6-0775C7600153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5C70DF99-CA31-9643-BAE6-656F45B5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One more example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function do?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228600" y="1905000"/>
            <a:ext cx="8610600" cy="923330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split_fun(p, s):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””” Returns &lt;you fill this in&gt;."""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[i for i in s if p(i)], [i for i in s if not p(i)]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304800" y="3657600"/>
            <a:ext cx="8458200" cy="646331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split_fun(leq_maker(3), [0,1,2,3,4,5,6])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([0, 1, 2, 3], [4, 5, 6])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66486886-F382-0E46-8917-1AB423420BB7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B461495D-D05A-FC4B-91AC-EFF3E9B0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5200"/>
            <a:ext cx="8001000" cy="5257800"/>
          </a:xfrm>
        </p:spPr>
        <p:txBody>
          <a:bodyPr/>
          <a:lstStyle/>
          <a:p>
            <a:r>
              <a:rPr lang="en-US" dirty="0"/>
              <a:t>Could we build a complete computer that has no instructions, only data?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0" dirty="0"/>
              <a:t>Yes! A computer that only uses a single instruction doesn’t have to distinguish between instructions. The program is a sequence of arguments to that instruction.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0" dirty="0"/>
              <a:t>One Instruction Computer: </a:t>
            </a:r>
            <a:r>
              <a:rPr lang="en-US" b="0" dirty="0">
                <a:hlinkClick r:id="rId3"/>
              </a:rPr>
              <a:t>https://en.wikipedia.org/wiki/One_instruction_set_comput</a:t>
            </a:r>
            <a:br>
              <a:rPr lang="en-US" b="0" dirty="0">
                <a:hlinkClick r:id="rId3"/>
              </a:rPr>
            </a:br>
            <a:r>
              <a:rPr lang="en-US" b="0" dirty="0">
                <a:hlinkClick r:id="rId3"/>
              </a:rPr>
              <a:t>er</a:t>
            </a:r>
            <a:endParaRPr lang="en-US" dirty="0"/>
          </a:p>
          <a:p>
            <a:pPr marL="76200" indent="0">
              <a:buNone/>
            </a:pP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Generalization: Cellular Automaton (Rule F110) </a:t>
            </a:r>
            <a:r>
              <a:rPr lang="en-US" b="0" dirty="0">
                <a:hlinkClick r:id="rId4"/>
              </a:rPr>
              <a:t>https://en.wikipedia.org/wiki/Cellular_automaton</a:t>
            </a:r>
            <a:endParaRPr lang="en-US" b="0" dirty="0"/>
          </a:p>
          <a:p>
            <a:pPr marL="76200" indent="0">
              <a:buNone/>
            </a:pPr>
            <a:r>
              <a:rPr lang="en-US" b="0" dirty="0"/>
              <a:t>Is this how the universe works?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2F2ED263-2F6B-064C-ABCB-D1145ED6FB2C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BBEC11F6-048A-A341-B666-CD04B3B1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  <p:extLst>
      <p:ext uri="{BB962C8B-B14F-4D97-AF65-F5344CB8AC3E}">
        <p14:creationId xmlns:p14="http://schemas.microsoft.com/office/powerpoint/2010/main" val="28433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Three super important HOFS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771145" y="1524000"/>
            <a:ext cx="83728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map(function_to_apply, list_of_inputs)</a:t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685800" y="3200400"/>
            <a:ext cx="72954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filter(condition, list_of_inputs)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762000" y="2057400"/>
            <a:ext cx="69113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Applies function to each element of the list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685800" y="3733800"/>
            <a:ext cx="637148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a list of elements for which the </a:t>
            </a:r>
            <a:b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 is true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685800" y="5029200"/>
            <a:ext cx="7239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reduce(function, list_of_inputs)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685800" y="5410200"/>
            <a:ext cx="743011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the list to a result, given the function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xmlns="" id="{F2C29B8B-5323-F242-986D-038298349D80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BBA9C896-FA42-2644-A1F7-ABF58EA7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Function Factories</a:t>
            </a: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347272" y="1219200"/>
            <a:ext cx="8373256" cy="175432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linemaker(m, b):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linefun(x):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function that embeds the parameters of the line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m*x + b   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Return that dynamically created function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linefun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414728" y="3390712"/>
            <a:ext cx="7967272" cy="230832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make_decoder(code_map):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"""Make a decoder function specified by a map"""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decode(code):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(code_num, desc) in code_map: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code == code_num: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return desc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"unknown"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decode</a:t>
            </a:r>
            <a:endParaRPr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F9F59BB9-E41F-0C41-9DED-AAE5B1047F05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0C394D61-A279-9E4E-BA9A-390AD649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Computational Concepts today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as Values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with functions as argument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of function values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 patterns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Map, Filter, Reduce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factories – create and return functions</a:t>
            </a:r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22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31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3581400" y="5181600"/>
            <a:ext cx="4974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Idea: Software Design Patterns</a:t>
            </a:r>
            <a:endParaRPr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9ABE20FB-140A-6147-9EB1-6F8688515079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4938DE1D-3355-DC48-8C80-0AA28A6F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Thoughts for the Wandering Mind (Holiday Edition)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298"/>
            <a:ext cx="8001000" cy="5257800"/>
          </a:xfrm>
        </p:spPr>
        <p:txBody>
          <a:bodyPr/>
          <a:lstStyle/>
          <a:p>
            <a:r>
              <a:rPr lang="en-US" dirty="0"/>
              <a:t>How many answers can be maximally responded to by 20 questions (how much data do I need on my game device)?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How can a 20-questions game get away with less?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you make a 20-questions </a:t>
            </a:r>
            <a:br>
              <a:rPr lang="en-US" dirty="0"/>
            </a:br>
            <a:r>
              <a:rPr lang="en-US" dirty="0"/>
              <a:t>game fail (adversarial attack)?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E08815-309E-CB4C-85E2-1C44A73B2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05" y="3555986"/>
            <a:ext cx="2829895" cy="2812916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FE0FB684-A05B-814F-8CDC-D5922C3EDBC5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E1AE2235-069F-7E42-AEF8-0843E610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  <p:extLst>
      <p:ext uri="{BB962C8B-B14F-4D97-AF65-F5344CB8AC3E}">
        <p14:creationId xmlns:p14="http://schemas.microsoft.com/office/powerpoint/2010/main" val="4366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Administrative issues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Tutoring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help you prepare for exams, we will be hosting small group tutoring we will also be having guerrilla section.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attention on Piazza and ask TAs for details.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Midterm Thursday </a:t>
            </a:r>
            <a:r>
              <a:rPr lang="en-US" dirty="0"/>
              <a:t>3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/7. DSP and make-up details TBD.</a:t>
            </a:r>
            <a:endParaRPr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5A1E2E82-2E85-E141-A23D-0A7467E88B58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EBDA1017-038D-4B4B-BE47-96B1E702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Computational Concepts Toolbox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type: values, literals, operations,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int, float, string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Expressions, Call expression		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Statement		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Sequences: tuple, list		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 assignment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Expressions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 Statement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Statement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(list comprehension)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control-driven (for statement)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statement</a:t>
            </a:r>
            <a:endParaRPr/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F0D962EB-BF71-4341-9F5E-AB8E59158E2C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301FCD7F-83B6-C440-8838-3C68164B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Computational Concepts today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Recap: Control structures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as Values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with functions as argument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of function values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 patterns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Map, Filter, Reduce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factories – create and return functions</a:t>
            </a:r>
            <a:endParaRPr dirty="0"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5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31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3581400" y="5181600"/>
            <a:ext cx="4974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Idea: Software Design Patterns</a:t>
            </a:r>
            <a:endParaRPr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8885046B-BFEE-5048-9830-D319B07EF14A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C663A590-5583-424D-8AFF-1E3D396D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for</a:t>
            </a:r>
            <a:r>
              <a:rPr lang="en-US" dirty="0"/>
              <a:t>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143000"/>
          </a:xfrm>
        </p:spPr>
        <p:txBody>
          <a:bodyPr/>
          <a:lstStyle/>
          <a:p>
            <a:r>
              <a:rPr lang="en-US" dirty="0"/>
              <a:t>Repeat a block of statements for a structured sequence of variable bindings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1648" y="1981200"/>
            <a:ext cx="6864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for</a:t>
            </a:r>
            <a:r>
              <a:rPr lang="en-US" sz="2000" dirty="0">
                <a:latin typeface="Courier New"/>
                <a:cs typeface="Courier New"/>
              </a:rPr>
              <a:t> &lt;variables&gt; </a:t>
            </a:r>
            <a:r>
              <a:rPr lang="en-US" sz="2800" b="1" dirty="0">
                <a:latin typeface="Courier New"/>
                <a:cs typeface="Courier New"/>
              </a:rPr>
              <a:t>in</a:t>
            </a:r>
            <a:r>
              <a:rPr lang="en-US" sz="2000" dirty="0">
                <a:latin typeface="Courier New"/>
                <a:cs typeface="Courier New"/>
              </a:rPr>
              <a:t> &lt;sequence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6B8224-BA84-894C-92FE-CEEBA2977F17}"/>
              </a:ext>
            </a:extLst>
          </p:cNvPr>
          <p:cNvSpPr/>
          <p:nvPr/>
        </p:nvSpPr>
        <p:spPr>
          <a:xfrm>
            <a:off x="1101648" y="3908216"/>
            <a:ext cx="49417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def </a:t>
            </a:r>
            <a:r>
              <a:rPr lang="en-US" sz="1600" dirty="0" err="1"/>
              <a:t>cum_OR</a:t>
            </a:r>
            <a:r>
              <a:rPr lang="en-US" sz="1600" dirty="0"/>
              <a:t>(</a:t>
            </a:r>
            <a:r>
              <a:rPr lang="en-US" sz="1600" dirty="0" err="1"/>
              <a:t>lst</a:t>
            </a:r>
            <a:r>
              <a:rPr lang="en-US" sz="1600" dirty="0"/>
              <a:t>):</a:t>
            </a:r>
          </a:p>
          <a:p>
            <a:r>
              <a:rPr lang="en-US" sz="1600" dirty="0"/>
              <a:t>    """Return cumulative OR of entries in </a:t>
            </a:r>
            <a:r>
              <a:rPr lang="en-US" sz="1600" dirty="0" err="1"/>
              <a:t>lst</a:t>
            </a:r>
            <a:r>
              <a:rPr lang="en-US" sz="1600" dirty="0"/>
              <a:t>.                              </a:t>
            </a:r>
          </a:p>
          <a:p>
            <a:r>
              <a:rPr lang="en-US" sz="1600" dirty="0"/>
              <a:t>    &gt;&gt;&gt; </a:t>
            </a:r>
            <a:r>
              <a:rPr lang="en-US" sz="1600" dirty="0" err="1"/>
              <a:t>cum_OR</a:t>
            </a:r>
            <a:r>
              <a:rPr lang="en-US" sz="1600" dirty="0"/>
              <a:t>([True, False])                                               </a:t>
            </a:r>
          </a:p>
          <a:p>
            <a:r>
              <a:rPr lang="en-US" sz="1600" dirty="0"/>
              <a:t>    True</a:t>
            </a:r>
          </a:p>
          <a:p>
            <a:r>
              <a:rPr lang="en-US" sz="1600" dirty="0"/>
              <a:t>    &gt;&gt;&gt; </a:t>
            </a:r>
            <a:r>
              <a:rPr lang="en-US" sz="1600" dirty="0" err="1"/>
              <a:t>cum_OR</a:t>
            </a:r>
            <a:r>
              <a:rPr lang="en-US" sz="1600" dirty="0"/>
              <a:t>([False, False])                                              </a:t>
            </a:r>
          </a:p>
          <a:p>
            <a:r>
              <a:rPr lang="en-US" sz="1600" dirty="0"/>
              <a:t>    False</a:t>
            </a:r>
          </a:p>
          <a:p>
            <a:r>
              <a:rPr lang="en-US" sz="1600" dirty="0"/>
              <a:t>    """</a:t>
            </a:r>
          </a:p>
          <a:p>
            <a:r>
              <a:rPr lang="en-US" sz="1600" dirty="0"/>
              <a:t>    co = False</a:t>
            </a:r>
          </a:p>
          <a:p>
            <a:r>
              <a:rPr lang="en-US" sz="1600" dirty="0"/>
              <a:t>    for item in </a:t>
            </a:r>
            <a:r>
              <a:rPr lang="en-US" sz="1600" dirty="0" err="1"/>
              <a:t>lst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        co = co or item</a:t>
            </a:r>
          </a:p>
          <a:p>
            <a:r>
              <a:rPr lang="en-US" sz="1600" dirty="0"/>
              <a:t>    return co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D6BC00B1-75B0-9947-B564-9613E8A685A6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75E450A8-BD66-4A49-870D-9F97F2DE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  <p:extLst>
      <p:ext uri="{BB962C8B-B14F-4D97-AF65-F5344CB8AC3E}">
        <p14:creationId xmlns:p14="http://schemas.microsoft.com/office/powerpoint/2010/main" val="377942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6"/>
    </mc:Choice>
    <mc:Fallback xmlns="">
      <p:transition xmlns:p14="http://schemas.microsoft.com/office/powerpoint/2010/main" spd="slow" advTm="1017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while</a:t>
            </a:r>
            <a:r>
              <a:rPr lang="en-US" dirty="0"/>
              <a:t>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524000"/>
          </a:xfrm>
        </p:spPr>
        <p:txBody>
          <a:bodyPr/>
          <a:lstStyle/>
          <a:p>
            <a:r>
              <a:rPr lang="en-US" dirty="0"/>
              <a:t>Repeat a block of statements until a predicate expression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2085475"/>
            <a:ext cx="6400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&lt;predicate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368493B-1F10-0C46-9831-EF2ACD61A777}"/>
              </a:ext>
            </a:extLst>
          </p:cNvPr>
          <p:cNvSpPr/>
          <p:nvPr/>
        </p:nvSpPr>
        <p:spPr>
          <a:xfrm>
            <a:off x="4533900" y="4002351"/>
            <a:ext cx="50504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first_primes</a:t>
            </a:r>
            <a:r>
              <a:rPr lang="en-US" dirty="0"/>
              <a:t>(k):</a:t>
            </a:r>
          </a:p>
          <a:p>
            <a:r>
              <a:rPr lang="en-US" dirty="0"/>
              <a:t>    """ Return the first k primes.</a:t>
            </a:r>
          </a:p>
          <a:p>
            <a:r>
              <a:rPr lang="en-US" dirty="0"/>
              <a:t>    """</a:t>
            </a:r>
          </a:p>
          <a:p>
            <a:r>
              <a:rPr lang="en-US" dirty="0"/>
              <a:t>    primes = []</a:t>
            </a:r>
          </a:p>
          <a:p>
            <a:r>
              <a:rPr lang="en-US" dirty="0"/>
              <a:t>    </a:t>
            </a:r>
            <a:r>
              <a:rPr lang="en-US" dirty="0" err="1"/>
              <a:t>num</a:t>
            </a:r>
            <a:r>
              <a:rPr lang="en-US" dirty="0"/>
              <a:t> = 2</a:t>
            </a:r>
          </a:p>
          <a:p>
            <a:r>
              <a:rPr lang="en-US" dirty="0"/>
              <a:t>    while </a:t>
            </a:r>
            <a:r>
              <a:rPr lang="en-US" dirty="0" err="1"/>
              <a:t>len</a:t>
            </a:r>
            <a:r>
              <a:rPr lang="en-US" dirty="0"/>
              <a:t>(primes) &lt; k :</a:t>
            </a:r>
          </a:p>
          <a:p>
            <a:r>
              <a:rPr lang="en-US" dirty="0"/>
              <a:t>        if prime(</a:t>
            </a:r>
            <a:r>
              <a:rPr lang="en-US" dirty="0" err="1"/>
              <a:t>num</a:t>
            </a:r>
            <a:r>
              <a:rPr lang="en-US" dirty="0"/>
              <a:t>):</a:t>
            </a:r>
          </a:p>
          <a:p>
            <a:r>
              <a:rPr lang="en-US" dirty="0"/>
              <a:t>            primes = primes + [</a:t>
            </a:r>
            <a:r>
              <a:rPr lang="en-US" dirty="0" err="1"/>
              <a:t>num</a:t>
            </a:r>
            <a:r>
              <a:rPr lang="en-US" dirty="0"/>
              <a:t>]</a:t>
            </a:r>
          </a:p>
          <a:p>
            <a:r>
              <a:rPr lang="en-US" dirty="0"/>
              <a:t>       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num</a:t>
            </a:r>
            <a:r>
              <a:rPr lang="en-US" dirty="0"/>
              <a:t> + 1</a:t>
            </a:r>
          </a:p>
          <a:p>
            <a:r>
              <a:rPr lang="en-US" dirty="0"/>
              <a:t>    return primes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A6867ED6-068E-DE4E-ADFF-80ACD1F593A1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EDB0EC47-CBE1-694B-BB7B-35351AAC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  <p:extLst>
      <p:ext uri="{BB962C8B-B14F-4D97-AF65-F5344CB8AC3E}">
        <p14:creationId xmlns:p14="http://schemas.microsoft.com/office/powerpoint/2010/main" val="373511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15"/>
    </mc:Choice>
    <mc:Fallback xmlns="">
      <p:transition xmlns:p14="http://schemas.microsoft.com/office/powerpoint/2010/main" spd="slow" advTm="5131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600200"/>
          </a:xfrm>
        </p:spPr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873726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Courier New"/>
                <a:cs typeface="Courier New"/>
              </a:rPr>
              <a:t> with loop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Courier New"/>
                <a:cs typeface="Courier New"/>
              </a:rPr>
              <a:t>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76F4F25-0B9F-B944-A5AB-4B01F86FA4A5}"/>
              </a:ext>
            </a:extLst>
          </p:cNvPr>
          <p:cNvSpPr/>
          <p:nvPr/>
        </p:nvSpPr>
        <p:spPr>
          <a:xfrm>
            <a:off x="791980" y="3741164"/>
            <a:ext cx="7658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 dividers(n):</a:t>
            </a:r>
          </a:p>
          <a:p>
            <a:r>
              <a:rPr lang="en-US" dirty="0"/>
              <a:t>    """Return list of whether numbers greater than 1 that divide n.         </a:t>
            </a:r>
          </a:p>
          <a:p>
            <a:r>
              <a:rPr lang="en-US" dirty="0"/>
              <a:t>                                                                                </a:t>
            </a:r>
          </a:p>
          <a:p>
            <a:r>
              <a:rPr lang="en-US" dirty="0"/>
              <a:t>    &gt;&gt;&gt; dividers(6)                                                         </a:t>
            </a:r>
          </a:p>
          <a:p>
            <a:r>
              <a:rPr lang="en-US" dirty="0"/>
              <a:t>    [True, True]</a:t>
            </a:r>
          </a:p>
          <a:p>
            <a:r>
              <a:rPr lang="en-US" dirty="0"/>
              <a:t>    &gt;&gt;&gt; dividers(9)                                                         </a:t>
            </a:r>
          </a:p>
          <a:p>
            <a:r>
              <a:rPr lang="en-US" dirty="0"/>
              <a:t>    [False, True, False]</a:t>
            </a:r>
          </a:p>
          <a:p>
            <a:r>
              <a:rPr lang="en-US" dirty="0"/>
              <a:t>    """</a:t>
            </a:r>
          </a:p>
          <a:p>
            <a:r>
              <a:rPr lang="en-US" dirty="0"/>
              <a:t>    return [divides(</a:t>
            </a:r>
            <a:r>
              <a:rPr lang="en-US" dirty="0" err="1"/>
              <a:t>n,i</a:t>
            </a:r>
            <a:r>
              <a:rPr lang="en-US" dirty="0"/>
              <a:t>) for </a:t>
            </a:r>
            <a:r>
              <a:rPr lang="en-US" dirty="0" err="1"/>
              <a:t>i</a:t>
            </a:r>
            <a:r>
              <a:rPr lang="en-US" dirty="0"/>
              <a:t> in range(2,(n//2)+1) ]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AA1AA874-FBA5-1145-82D7-CE8D77651FCF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FF0BA62D-0616-9B49-A3D3-8AB92D40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  <p:extLst>
      <p:ext uri="{BB962C8B-B14F-4D97-AF65-F5344CB8AC3E}">
        <p14:creationId xmlns:p14="http://schemas.microsoft.com/office/powerpoint/2010/main" val="6161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xmlns:p14="http://schemas.microsoft.com/office/powerpoint/2010/main" spd="slow" advTm="6142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 err="1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iClicker</a:t>
            </a: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 Fun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528084" y="1197935"/>
            <a:ext cx="7620000" cy="499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favorite color is?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/>
              <a:t>A) Green</a:t>
            </a:r>
            <a:br>
              <a:rPr lang="en-US" dirty="0"/>
            </a:br>
            <a:r>
              <a:rPr lang="en-US" dirty="0"/>
              <a:t>B) Blue</a:t>
            </a:r>
            <a:br>
              <a:rPr lang="en-US" dirty="0"/>
            </a:br>
            <a:r>
              <a:rPr lang="en-US" dirty="0"/>
              <a:t>C) Red</a:t>
            </a:r>
            <a:br>
              <a:rPr lang="en-US" dirty="0"/>
            </a:br>
            <a:r>
              <a:rPr lang="en-US" dirty="0"/>
              <a:t>D) Yellow</a:t>
            </a:r>
            <a:br>
              <a:rPr lang="en-US" dirty="0"/>
            </a:br>
            <a:r>
              <a:rPr lang="en-US" dirty="0"/>
              <a:t>E) Pink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Hint: Go bears!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1F3D363-208F-7C47-9C6A-147A5E44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084" y="2006564"/>
            <a:ext cx="2794000" cy="2463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BFBA05-EBBB-924E-90EF-133381FB2FB3}"/>
              </a:ext>
            </a:extLst>
          </p:cNvPr>
          <p:cNvSpPr txBox="1"/>
          <p:nvPr/>
        </p:nvSpPr>
        <p:spPr>
          <a:xfrm>
            <a:off x="395767" y="5278992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G) Gold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4EB95AD7-B8F4-B14F-8C42-CDA3980525D3}"/>
              </a:ext>
            </a:extLst>
          </p:cNvPr>
          <p:cNvSpPr txBox="1">
            <a:spLocks/>
          </p:cNvSpPr>
          <p:nvPr/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F99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02/11/19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B93A5302-9AA1-CF4C-A1BB-37739A9E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1423</Words>
  <Application>Microsoft Macintosh PowerPoint</Application>
  <PresentationFormat>On-screen Show (4:3)</PresentationFormat>
  <Paragraphs>277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Helvetica Neue</vt:lpstr>
      <vt:lpstr>cs162-fa14</vt:lpstr>
      <vt:lpstr> Computational Structures in Data Science</vt:lpstr>
      <vt:lpstr>Solutions for the Wandering Mind</vt:lpstr>
      <vt:lpstr>Administrative issues</vt:lpstr>
      <vt:lpstr>Computational Concepts Toolbox</vt:lpstr>
      <vt:lpstr>Computational Concepts today</vt:lpstr>
      <vt:lpstr>for statement – iteration control</vt:lpstr>
      <vt:lpstr>while statement – iteration control</vt:lpstr>
      <vt:lpstr>Data-driven iteration</vt:lpstr>
      <vt:lpstr>iClicker Fun</vt:lpstr>
      <vt:lpstr>Control Structures Review</vt:lpstr>
      <vt:lpstr>Control Structures Review</vt:lpstr>
      <vt:lpstr>Control Structures Review</vt:lpstr>
      <vt:lpstr>Control Structures Review</vt:lpstr>
      <vt:lpstr>Control Structures Review</vt:lpstr>
      <vt:lpstr>Control Structures Review</vt:lpstr>
      <vt:lpstr>Iteration Review</vt:lpstr>
      <vt:lpstr>Higher Order Functions</vt:lpstr>
      <vt:lpstr>Higher Order Functions (cont)</vt:lpstr>
      <vt:lpstr>One more example</vt:lpstr>
      <vt:lpstr>Three super important HOFS</vt:lpstr>
      <vt:lpstr>Function Factories</vt:lpstr>
      <vt:lpstr>Computational Concepts today</vt:lpstr>
      <vt:lpstr>Thoughts for the Wandering Mind (Holiday Edition)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cp:lastModifiedBy>Andrew Tan</cp:lastModifiedBy>
  <cp:revision>14</cp:revision>
  <dcterms:modified xsi:type="dcterms:W3CDTF">2019-02-12T08:26:09Z</dcterms:modified>
</cp:coreProperties>
</file>