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90" r:id="rId2"/>
    <p:sldId id="397" r:id="rId3"/>
    <p:sldId id="265" r:id="rId4"/>
    <p:sldId id="266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3" r:id="rId16"/>
    <p:sldId id="284" r:id="rId17"/>
    <p:sldId id="286" r:id="rId18"/>
    <p:sldId id="287" r:id="rId19"/>
    <p:sldId id="288" r:id="rId20"/>
    <p:sldId id="264" r:id="rId21"/>
    <p:sldId id="400" r:id="rId22"/>
    <p:sldId id="399" r:id="rId23"/>
    <p:sldId id="396" r:id="rId24"/>
  </p:sldIdLst>
  <p:sldSz cx="9144000" cy="6858000" type="screen4x3"/>
  <p:notesSz cx="6997700" cy="9194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>
        <p:scale>
          <a:sx n="150" d="100"/>
          <a:sy n="150" d="100"/>
        </p:scale>
        <p:origin x="520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3914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09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711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23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472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19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401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770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3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2" name="Google Shape;492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4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9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3237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857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821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2" name="Google Shape;492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4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9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4804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1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4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39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72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3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inst.eecs.berkeley.edu/~cs8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%23code=def+sum_of_squares(n):%0A++++n_squared+=+n**2%0A++++if+n+==+1:%0A++++++++return+1%0A++++else:%0A++++++++return+n_squared+++sum_of_squares(n-1)%0A++++++++%0Asum_of_squares(3)%0A&amp;mode=display&amp;origin=composingprograms.js&amp;cumulative=true&amp;py=3&amp;rawInputLstJSON=%5B%5D&amp;curInstr=1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oo.gl/CiFaUJ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%23code=def+sum_of_squares(n):%0D%0A++++n_squared+=+n**2%0D%0A++++if+n+%3C+1:%0D%0A++++++++return+0%0D%0A++++else:%0D%0A++++++++return+n_squared+++sum_of_squares(n-1)%0D%0Asum_of_squares(3)&amp;mode=display&amp;origin=opt-frontend.js&amp;cumulative=false&amp;heapPrimitives=false&amp;textReferences=false&amp;py=2&amp;rawInputLstJSON=%5B%5D&amp;curInstr=0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6733" y="1715669"/>
            <a:ext cx="8610600" cy="1379491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6: 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Environment Diagrams,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Recursion Review,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Midterm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March 4, 2019</a:t>
            </a:r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30" descr="Screen Shot 2016-02-17 at 7.23.1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6800"/>
            <a:ext cx="9144000" cy="2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 descr="Screen Shot 2016-02-17 at 7.23.2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52734"/>
            <a:ext cx="9144000" cy="27956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37CF9E1-47D9-CE44-B435-EEC5FEBA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694985A1-BAEB-6649-BC29-3EF558EB2DE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2/22/16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Sp16 L4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permlink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1" descr="Screen Shot 2016-02-17 at 7.23.4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82387"/>
            <a:ext cx="9144000" cy="2950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 descr="Screen Shot 2016-02-17 at 7.23.57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946849"/>
            <a:ext cx="9144000" cy="291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23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26" name="Google Shape;326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32" descr="Screen Shot 2016-02-17 at 7.24.09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97527"/>
            <a:ext cx="9144000" cy="31172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3E1F946-780E-D647-8FFE-6275D6F9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ADA2CA6A-4D1A-BA43-8F36-11907174C21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74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3" descr="Screen Shot 2016-02-17 at 7.24.2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19200"/>
            <a:ext cx="9144000" cy="34784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26C82F20-B43F-2446-AD15-1073F219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45C5D793-D5AE-1B49-91BE-C596F472D00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25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34" descr="Screen Shot 2016-02-17 at 7.24.3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19200"/>
            <a:ext cx="9144000" cy="37555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15A25CD-5980-374E-8C6A-0FD17E5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CA5DCFDD-3C2C-2D49-BDE2-136F4E8341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91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How much  ???</a:t>
            </a:r>
            <a:endParaRPr/>
          </a:p>
        </p:txBody>
      </p:sp>
      <p:sp>
        <p:nvSpPr>
          <p:cNvPr id="396" name="Google Shape;396;p39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7696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is required to compute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sum_of_squares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(n)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Iteratively ?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is required to compute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sum_of_squares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(n)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Iteratively ?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the frames…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is linear, iterative is constant!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6172200" y="1447800"/>
            <a:ext cx="1852904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proportional to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some c</a:t>
            </a:r>
            <a:endParaRPr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7E08D06D-CBBC-3F44-9377-C8F4578E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xmlns="" id="{705234DE-99E0-F34F-AECF-7B7A592B020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Tail Recursion</a:t>
            </a:r>
            <a:endParaRPr/>
          </a:p>
        </p:txBody>
      </p:sp>
      <p:sp>
        <p:nvSpPr>
          <p:cNvPr id="406" name="Google Shape;406;p4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work happens on the way down the recursion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way back up, just return</a:t>
            </a:r>
            <a:endParaRPr/>
          </a:p>
        </p:txBody>
      </p:sp>
      <p:sp>
        <p:nvSpPr>
          <p:cNvPr id="409" name="Google Shape;409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40"/>
          <p:cNvSpPr/>
          <p:nvPr/>
        </p:nvSpPr>
        <p:spPr>
          <a:xfrm>
            <a:off x="304800" y="2785408"/>
            <a:ext cx="8610600" cy="31700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sum_up_squares(i, n, accum):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"""Sum the squares from i to n in incr. order"""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i &gt; 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accum</a:t>
            </a: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sum_up_squares(i+1, n, accum + i**2)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sum_up_squares(1,3,0)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14</a:t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1524000" y="3810000"/>
            <a:ext cx="3730580" cy="304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1524000" y="4343400"/>
            <a:ext cx="67056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 Recursive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Case</a:t>
            </a:r>
            <a:endParaRPr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8FE80E83-20DF-7149-B544-8AE1562F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3" name="Google Shape;121;p15">
            <a:extLst>
              <a:ext uri="{FF2B5EF4-FFF2-40B4-BE49-F238E27FC236}">
                <a16:creationId xmlns:a16="http://schemas.microsoft.com/office/drawing/2014/main" xmlns="" id="{58F70224-3FE6-2F4B-BF17-688452E1A99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Tree Recursion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the problem into multiple smaller sub-problems, and Solve them recursively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381000" y="1905000"/>
            <a:ext cx="8458200" cy="4247317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split(x, 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[i for i in s if i &lt;= x], [i for i in s if i &gt; x]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qsort(s):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"""Sort a sequence - split it by the first element,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sort both parts and put them back together."””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not 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pivot = first(s)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lessor, more = split(pivot, rest(s))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qsort(lessor) + [pivot] + qsort(more)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qsort([3,3,1,4,5,4,3,2,1,17])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3, 3, 4, 4, 5, 17]</a:t>
            </a:r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FA13C37-3A39-1B48-987E-0EEAB35E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50DA166F-27C0-F146-BAFD-22A6EE02BF9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0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QuickSort Example</a:t>
            </a:r>
            <a:endParaRPr/>
          </a:p>
        </p:txBody>
      </p:sp>
      <p:sp>
        <p:nvSpPr>
          <p:cNvPr id="441" name="Google Shape;441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3"/>
          <p:cNvSpPr/>
          <p:nvPr/>
        </p:nvSpPr>
        <p:spPr>
          <a:xfrm>
            <a:off x="2286000" y="1219200"/>
            <a:ext cx="4478848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[3, 3, 1, 4, 5, 4, 3, 2, 1, 17]</a:t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2362200" y="12192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914400" y="1828800"/>
            <a:ext cx="2262496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[3, 1, 3, 2, 1]</a:t>
            </a:r>
            <a:endParaRPr/>
          </a:p>
        </p:txBody>
      </p:sp>
      <p:sp>
        <p:nvSpPr>
          <p:cNvPr id="445" name="Google Shape;445;p43"/>
          <p:cNvSpPr/>
          <p:nvPr/>
        </p:nvSpPr>
        <p:spPr>
          <a:xfrm>
            <a:off x="5638800" y="1828800"/>
            <a:ext cx="198545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4, 17]</a:t>
            </a:r>
            <a:endParaRPr/>
          </a:p>
        </p:txBody>
      </p:sp>
      <p:sp>
        <p:nvSpPr>
          <p:cNvPr id="446" name="Google Shape;446;p43"/>
          <p:cNvSpPr/>
          <p:nvPr/>
        </p:nvSpPr>
        <p:spPr>
          <a:xfrm>
            <a:off x="990600" y="18288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614110" y="2461736"/>
            <a:ext cx="184693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3, 2, 1]</a:t>
            </a: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2976310" y="2461736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690310" y="24500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533400" y="3059668"/>
            <a:ext cx="60023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[1]</a:t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1680910" y="3059668"/>
            <a:ext cx="1015798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[3, 2]</a:t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609600" y="30596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381000" y="3604736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838200" y="3604736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842710" y="4114800"/>
            <a:ext cx="60023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[1]</a:t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1757110" y="30596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3"/>
          <p:cNvSpPr/>
          <p:nvPr/>
        </p:nvSpPr>
        <p:spPr>
          <a:xfrm>
            <a:off x="1680910" y="3593068"/>
            <a:ext cx="60023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[2]</a:t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2438400" y="3593068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1680910" y="35930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1824290" y="4126468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2281490" y="4126468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1757110" y="4648200"/>
            <a:ext cx="1015798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[2, 3]</a:t>
            </a: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1277270" y="5093732"/>
            <a:ext cx="184693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3]</a:t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1295400" y="5562600"/>
            <a:ext cx="2262496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3]</a:t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5715000" y="18288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3"/>
          <p:cNvSpPr/>
          <p:nvPr/>
        </p:nvSpPr>
        <p:spPr>
          <a:xfrm>
            <a:off x="5181600" y="2438400"/>
            <a:ext cx="60023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[4]</a:t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6705600" y="2438400"/>
            <a:ext cx="115432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[5, 17]</a:t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5257800" y="2426732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4953000" y="30480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5410200" y="30480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5181600" y="3581400"/>
            <a:ext cx="60023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[4]</a:t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6781800" y="24384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3"/>
          <p:cNvSpPr/>
          <p:nvPr/>
        </p:nvSpPr>
        <p:spPr>
          <a:xfrm>
            <a:off x="6781800" y="30480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7467600" y="3048000"/>
            <a:ext cx="738754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[17]</a:t>
            </a:r>
            <a:endParaRPr/>
          </a:p>
        </p:txBody>
      </p:sp>
      <p:sp>
        <p:nvSpPr>
          <p:cNvPr id="475" name="Google Shape;475;p43"/>
          <p:cNvSpPr/>
          <p:nvPr/>
        </p:nvSpPr>
        <p:spPr>
          <a:xfrm>
            <a:off x="7620000" y="30480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7315200" y="35814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7" name="Google Shape;477;p43"/>
          <p:cNvSpPr/>
          <p:nvPr/>
        </p:nvSpPr>
        <p:spPr>
          <a:xfrm>
            <a:off x="7772400" y="35814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8" name="Google Shape;478;p43"/>
          <p:cNvSpPr/>
          <p:nvPr/>
        </p:nvSpPr>
        <p:spPr>
          <a:xfrm>
            <a:off x="6781800" y="4114800"/>
            <a:ext cx="115432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[5, 17]</a:t>
            </a:r>
            <a:endParaRPr/>
          </a:p>
        </p:txBody>
      </p:sp>
      <p:sp>
        <p:nvSpPr>
          <p:cNvPr id="479" name="Google Shape;479;p43"/>
          <p:cNvSpPr/>
          <p:nvPr/>
        </p:nvSpPr>
        <p:spPr>
          <a:xfrm>
            <a:off x="6172200" y="4648200"/>
            <a:ext cx="198545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4, 5, 17]</a:t>
            </a:r>
            <a:endParaRPr/>
          </a:p>
        </p:txBody>
      </p:sp>
      <p:sp>
        <p:nvSpPr>
          <p:cNvPr id="480" name="Google Shape;480;p43"/>
          <p:cNvSpPr/>
          <p:nvPr/>
        </p:nvSpPr>
        <p:spPr>
          <a:xfrm>
            <a:off x="2743200" y="6096000"/>
            <a:ext cx="4478848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3, 3, 4, 4, 5, 17]</a:t>
            </a:r>
            <a:endParaRPr/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xmlns="" id="{6263C184-DB2F-3A49-82B2-B15F83C6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46" name="Google Shape;121;p15">
            <a:extLst>
              <a:ext uri="{FF2B5EF4-FFF2-40B4-BE49-F238E27FC236}">
                <a16:creationId xmlns:a16="http://schemas.microsoft.com/office/drawing/2014/main" xmlns="" id="{2CB720F7-7D3F-7D42-BD6C-85ED9509623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60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Tree Recursion with HOF</a:t>
            </a:r>
            <a:endParaRPr/>
          </a:p>
        </p:txBody>
      </p:sp>
      <p:sp>
        <p:nvSpPr>
          <p:cNvPr id="488" name="Google Shape;488;p4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4"/>
          <p:cNvSpPr/>
          <p:nvPr/>
        </p:nvSpPr>
        <p:spPr>
          <a:xfrm>
            <a:off x="381000" y="1447800"/>
            <a:ext cx="8458200" cy="369331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qsort(s):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"""Sort a sequence - split it by the first element,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sort both parts and put them back together.""”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not 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pivot = first(s)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lessor, more =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split_fun(leq_maker(pivot)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rest(s))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qsort(lessor) + [pivot] + qsort(more)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qsort([3,3,1,4,5,4,3,2,1,17])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3, 3, 4, 4, 5, 17]</a:t>
            </a:r>
            <a:endParaRPr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9CEA2E5-FA69-7846-A0BD-EC6F66FF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66EDDF98-5241-824A-8DE5-3A899677DAD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5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45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497" name="Google Shape;497;p4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float, string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Environment Diagrams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800CB70-CB19-244D-B50E-AD300808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0" name="Google Shape;121;p15">
            <a:extLst>
              <a:ext uri="{FF2B5EF4-FFF2-40B4-BE49-F238E27FC236}">
                <a16:creationId xmlns:a16="http://schemas.microsoft.com/office/drawing/2014/main" xmlns="" id="{DADD80E2-D57A-DE41-80AA-C4E38E4B9A0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1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On Computer Science Exams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computer science exams, we try to assess the student’s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concepts and </a:t>
            </a:r>
            <a:r>
              <a:rPr lang="en-US" b="0" dirty="0"/>
              <a:t>his or her ability to practically apply these.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287F1C-A222-6143-B92E-4C4CBA0A46F9}"/>
              </a:ext>
            </a:extLst>
          </p:cNvPr>
          <p:cNvSpPr/>
          <p:nvPr/>
        </p:nvSpPr>
        <p:spPr>
          <a:xfrm>
            <a:off x="685799" y="2252055"/>
            <a:ext cx="802226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/>
              <a:t>In CS, we </a:t>
            </a:r>
            <a:r>
              <a:rPr lang="en-US" sz="2000" u="sng" dirty="0"/>
              <a:t>do not</a:t>
            </a:r>
            <a:r>
              <a:rPr lang="en-US" sz="2000" dirty="0"/>
              <a:t>: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extensive memorization (e.g. we allow cheat sheet)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a lot of reading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essay writing skills</a:t>
            </a:r>
          </a:p>
          <a:p>
            <a:pPr marL="742950" lvl="1" indent="-285750">
              <a:buSzPts val="2400"/>
              <a:buFont typeface="Arial"/>
              <a:buChar char="•"/>
            </a:pPr>
            <a:endParaRPr lang="en-US" sz="2000" dirty="0"/>
          </a:p>
          <a:p>
            <a:pPr marL="285750" indent="-285750"/>
            <a:r>
              <a:rPr lang="en-US" sz="2000" dirty="0"/>
              <a:t>In CS, we </a:t>
            </a:r>
            <a:r>
              <a:rPr lang="en-US" sz="2000" u="sng" dirty="0"/>
              <a:t>do</a:t>
            </a:r>
            <a:r>
              <a:rPr lang="en-US" sz="2000" dirty="0"/>
              <a:t>: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the ability to translate a given textual problem into programming code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require you to be able to read other people’s code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value solutions that are almost right over no solution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accept solutions we did not think about if they work</a:t>
            </a:r>
          </a:p>
          <a:p>
            <a:pPr marL="742950" lvl="1" indent="-285750">
              <a:buSzPts val="2400"/>
              <a:buFont typeface="Arial"/>
              <a:buChar char="•"/>
            </a:pPr>
            <a:r>
              <a:rPr lang="en-US" sz="2000" dirty="0"/>
              <a:t>prioritize math (logic) and science (experiment) over opinion or authority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D03BE82-AA93-B04F-9724-49AC71A5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C6DF1FA3-D4A8-354E-A49B-E07FF89C840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82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How to prepare for a CS exam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content of the computational concepts toolbox to somebody else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Describe the concept 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What is an example of using it? 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When does it not work? Corner cases?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b="0" dirty="0"/>
              <a:t>Why does it exist?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endParaRPr lang="en-US" b="0" dirty="0"/>
          </a:p>
          <a:p>
            <a:pPr marL="285750" indent="-285750">
              <a:spcBef>
                <a:spcPts val="0"/>
              </a:spcBef>
            </a:pPr>
            <a:r>
              <a:rPr lang="en-US" b="0" dirty="0"/>
              <a:t>Practice programming: 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Play around with the examples from lecture, lab, homework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Think about your own similar examples</a:t>
            </a:r>
          </a:p>
          <a:p>
            <a:pPr marL="742950" lvl="1" indent="-285750">
              <a:spcBef>
                <a:spcPts val="0"/>
              </a:spcBef>
            </a:pPr>
            <a:endParaRPr lang="en-US" b="0" dirty="0"/>
          </a:p>
          <a:p>
            <a:pPr marL="742950" lvl="1" indent="-285750">
              <a:spcBef>
                <a:spcPts val="0"/>
              </a:spcBef>
            </a:pPr>
            <a:endParaRPr lang="en-US" b="0" dirty="0"/>
          </a:p>
          <a:p>
            <a:pPr marL="285750" indent="-285750">
              <a:spcBef>
                <a:spcPts val="0"/>
              </a:spcBef>
            </a:pPr>
            <a:r>
              <a:rPr lang="en-US" b="0" dirty="0"/>
              <a:t>In the exam: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Make sure you understand the question: What is the given input? What is the required output?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Think of easy cases first (e.g. n=1?). 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What is the iteration/recursion doing (e.g. </a:t>
            </a:r>
            <a:r>
              <a:rPr lang="en-US" b="0" dirty="0" err="1"/>
              <a:t>i</a:t>
            </a:r>
            <a:r>
              <a:rPr lang="en-US" b="0" dirty="0"/>
              <a:t>=i+1)? </a:t>
            </a:r>
          </a:p>
          <a:p>
            <a:pPr marL="742950" lvl="1" indent="-285750">
              <a:spcBef>
                <a:spcPts val="0"/>
              </a:spcBef>
            </a:pPr>
            <a:r>
              <a:rPr lang="en-US" b="0" dirty="0"/>
              <a:t>What are corner cases that need explicit handling (e.g. division by zero, negative numbers,  empty list)?</a:t>
            </a:r>
          </a:p>
          <a:p>
            <a:pPr marL="742950" lvl="1" indent="-285750">
              <a:spcBef>
                <a:spcPts val="0"/>
              </a:spcBef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endParaRPr lang="en-US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5B1E2C5-0BA8-114D-8DCA-4B21F314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xmlns="" id="{646E0FC4-8D9F-524A-9184-9F8745B51E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65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45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497" name="Google Shape;497;p4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float, string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Environment Diagrams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359CF20B-3EE0-DD48-85A7-BB156807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2" name="Google Shape;121;p15">
            <a:extLst>
              <a:ext uri="{FF2B5EF4-FFF2-40B4-BE49-F238E27FC236}">
                <a16:creationId xmlns:a16="http://schemas.microsoft.com/office/drawing/2014/main" xmlns="" id="{FE77DF01-D836-A048-A57D-D23FEEE251D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9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Answers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00100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The computer choses a random element </a:t>
            </a:r>
            <a:r>
              <a:rPr lang="en-US" i="1" dirty="0"/>
              <a:t>x</a:t>
            </a:r>
            <a:r>
              <a:rPr lang="en-US" dirty="0"/>
              <a:t> of the list generated by </a:t>
            </a:r>
            <a:r>
              <a:rPr lang="en-US" dirty="0">
                <a:latin typeface="American Typewriter" panose="02090604020004020304" pitchFamily="18" charset="77"/>
              </a:rPr>
              <a:t>range(0,n).</a:t>
            </a:r>
            <a:r>
              <a:rPr lang="en-US" dirty="0"/>
              <a:t> What is the </a:t>
            </a:r>
            <a:r>
              <a:rPr lang="en-US" u="sng" dirty="0"/>
              <a:t>smallest amount</a:t>
            </a:r>
            <a:r>
              <a:rPr lang="en-US" dirty="0"/>
              <a:t> of iteration/recursion steps the best algorithm needs to guess </a:t>
            </a:r>
            <a:r>
              <a:rPr lang="en-US" i="1" dirty="0"/>
              <a:t>x?</a:t>
            </a:r>
            <a:r>
              <a:rPr lang="en-US" dirty="0"/>
              <a:t> </a:t>
            </a:r>
          </a:p>
          <a:p>
            <a:pPr marL="76200" indent="0">
              <a:buNone/>
            </a:pPr>
            <a:r>
              <a:rPr lang="en-US" b="0" dirty="0"/>
              <a:t>log</a:t>
            </a:r>
            <a:r>
              <a:rPr lang="en-US" b="0" baseline="-25000" dirty="0"/>
              <a:t>2 </a:t>
            </a:r>
            <a:r>
              <a:rPr lang="en-US" b="0" dirty="0"/>
              <a:t>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How would the algorithm look like?</a:t>
            </a:r>
          </a:p>
          <a:p>
            <a:pPr marL="76200" indent="0">
              <a:buNone/>
            </a:pPr>
            <a:r>
              <a:rPr lang="en-US" b="0" dirty="0"/>
              <a:t>Guess the binary digits of x starting with the highest significant digit. This is, ask questions of the form “smaller than 2</a:t>
            </a:r>
            <a:r>
              <a:rPr lang="en-US" b="0" baseline="30000" dirty="0"/>
              <a:t>n-1</a:t>
            </a:r>
            <a:r>
              <a:rPr lang="en-US" b="0" dirty="0"/>
              <a:t>?” (yes =&gt; 0…), </a:t>
            </a:r>
            <a:br>
              <a:rPr lang="en-US" b="0" dirty="0"/>
            </a:br>
            <a:r>
              <a:rPr lang="en-US" b="0" dirty="0"/>
              <a:t>“smaller than 2</a:t>
            </a:r>
            <a:r>
              <a:rPr lang="en-US" b="0" baseline="30000" dirty="0"/>
              <a:t>n-2</a:t>
            </a:r>
            <a:r>
              <a:rPr lang="en-US" b="0" dirty="0"/>
              <a:t>?” (no   =&gt; 0 1…), </a:t>
            </a:r>
            <a:br>
              <a:rPr lang="en-US" b="0" dirty="0"/>
            </a:br>
            <a:r>
              <a:rPr lang="en-US" b="0" dirty="0"/>
              <a:t>“smaller than 2</a:t>
            </a:r>
            <a:r>
              <a:rPr lang="en-US" b="0" baseline="30000" dirty="0"/>
              <a:t>n-2</a:t>
            </a:r>
            <a:r>
              <a:rPr lang="en-US" b="0" dirty="0"/>
              <a:t>+2</a:t>
            </a:r>
            <a:r>
              <a:rPr lang="en-US" b="0" baseline="30000" dirty="0"/>
              <a:t>n-3</a:t>
            </a:r>
            <a:r>
              <a:rPr lang="en-US" b="0" dirty="0"/>
              <a:t>?”, …</a:t>
            </a:r>
          </a:p>
          <a:p>
            <a:pPr marL="76200" indent="0">
              <a:buNone/>
            </a:pPr>
            <a:r>
              <a:rPr lang="en-US" b="0" dirty="0"/>
              <a:t>This method is also called: binary search</a:t>
            </a:r>
          </a:p>
          <a:p>
            <a:pPr marL="76200" indent="0">
              <a:buNone/>
            </a:pPr>
            <a:r>
              <a:rPr lang="en-US" b="0" dirty="0"/>
              <a:t>Quantum physics: Allow less than log</a:t>
            </a:r>
            <a:r>
              <a:rPr lang="en-US" b="0" baseline="-25000" dirty="0"/>
              <a:t>2</a:t>
            </a:r>
            <a:r>
              <a:rPr lang="en-US" b="0" dirty="0"/>
              <a:t> n guesses.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F660CD5F-A5CE-0145-AB16-69DFA18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0" name="Google Shape;121;p15">
            <a:extLst>
              <a:ext uri="{FF2B5EF4-FFF2-40B4-BE49-F238E27FC236}">
                <a16:creationId xmlns:a16="http://schemas.microsoft.com/office/drawing/2014/main" xmlns="" id="{AEA1C70E-9825-B44C-9558-4A28F164A2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1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Recursion Key concepts – by example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533400" y="2209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sum_of_squares(n):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 &lt;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sum_of_squares(n-1) + n**2</a:t>
            </a: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762000" y="1143000"/>
            <a:ext cx="3200400" cy="533400"/>
            <a:chOff x="762000" y="1143000"/>
            <a:chExt cx="3200400" cy="533400"/>
          </a:xfrm>
        </p:grpSpPr>
        <p:sp>
          <p:nvSpPr>
            <p:cNvPr id="202" name="Google Shape;202;p21"/>
            <p:cNvSpPr/>
            <p:nvPr/>
          </p:nvSpPr>
          <p:spPr>
            <a:xfrm>
              <a:off x="762000" y="1143000"/>
              <a:ext cx="3200400" cy="533400"/>
            </a:xfrm>
            <a:prstGeom prst="wedgeRectCallout">
              <a:avLst>
                <a:gd name="adj1" fmla="val -6777"/>
                <a:gd name="adj2" fmla="val 251736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762000" y="1219200"/>
              <a:ext cx="31952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Test for simple “base” case</a:t>
              </a:r>
              <a:endParaRPr/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4267200" y="1143000"/>
            <a:ext cx="3657600" cy="533400"/>
            <a:chOff x="4267200" y="1143000"/>
            <a:chExt cx="3657600" cy="533400"/>
          </a:xfrm>
        </p:grpSpPr>
        <p:sp>
          <p:nvSpPr>
            <p:cNvPr id="205" name="Google Shape;205;p21"/>
            <p:cNvSpPr/>
            <p:nvPr/>
          </p:nvSpPr>
          <p:spPr>
            <a:xfrm>
              <a:off x="4267200" y="1143000"/>
              <a:ext cx="3657600" cy="533400"/>
            </a:xfrm>
            <a:prstGeom prst="wedgeRectCallout">
              <a:avLst>
                <a:gd name="adj1" fmla="val -68657"/>
                <a:gd name="adj2" fmla="val 32366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4267200" y="1219200"/>
              <a:ext cx="3520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Solution in simple “base” case</a:t>
              </a:r>
              <a:endParaRPr/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1524000" y="4749612"/>
            <a:ext cx="3352800" cy="914400"/>
            <a:chOff x="4953000" y="4572000"/>
            <a:chExt cx="3352800" cy="914400"/>
          </a:xfrm>
        </p:grpSpPr>
        <p:sp>
          <p:nvSpPr>
            <p:cNvPr id="208" name="Google Shape;208;p21"/>
            <p:cNvSpPr/>
            <p:nvPr/>
          </p:nvSpPr>
          <p:spPr>
            <a:xfrm>
              <a:off x="4953000" y="4572000"/>
              <a:ext cx="3352800" cy="914400"/>
            </a:xfrm>
            <a:prstGeom prst="wedgeRectCallout">
              <a:avLst>
                <a:gd name="adj1" fmla="val 12772"/>
                <a:gd name="adj2" fmla="val -123152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5105400" y="4724400"/>
              <a:ext cx="304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 Assume recusive solution to simpler problem</a:t>
              </a:r>
              <a:endParaRPr/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5297129" y="4893796"/>
            <a:ext cx="3352800" cy="914400"/>
            <a:chOff x="609600" y="4648200"/>
            <a:chExt cx="3352800" cy="914400"/>
          </a:xfrm>
        </p:grpSpPr>
        <p:sp>
          <p:nvSpPr>
            <p:cNvPr id="211" name="Google Shape;211;p21"/>
            <p:cNvSpPr/>
            <p:nvPr/>
          </p:nvSpPr>
          <p:spPr>
            <a:xfrm>
              <a:off x="609600" y="4648200"/>
              <a:ext cx="3352800" cy="914400"/>
            </a:xfrm>
            <a:prstGeom prst="wedgeRectCallout">
              <a:avLst>
                <a:gd name="adj1" fmla="val 4750"/>
                <a:gd name="adj2" fmla="val -149944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762000" y="4800600"/>
              <a:ext cx="304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Transform soln of simpler problem into full soln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7F7CB9A5-E7CA-7C42-A6C4-5E9CD3AA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L5</a:t>
            </a:r>
          </a:p>
        </p:txBody>
      </p:sp>
      <p:sp>
        <p:nvSpPr>
          <p:cNvPr id="20" name="Google Shape;121;p15">
            <a:extLst>
              <a:ext uri="{FF2B5EF4-FFF2-40B4-BE49-F238E27FC236}">
                <a16:creationId xmlns:a16="http://schemas.microsoft.com/office/drawing/2014/main" xmlns="" id="{9199F979-ED4F-3E4A-BC75-54B2945B43B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In words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54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sum of no numbers is zero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sum of 1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n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1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(n-1)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n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495300" y="2971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sum_of_squares(n):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 &lt;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sum_of_squares(n-1) + n**2 </a:t>
            </a:r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21F8A8-1D70-6C43-B48B-E5F69FAB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L5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D5DE7753-3888-EE4C-B9FD-FF3843876B1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How does it work?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recursive call gets its own local variables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any other function call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Computes its result (possibly using additional calls)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any other function call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its result and returns control to its caller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any other function call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that is called happens to be itself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on a simpler problem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Eventually bottoms out on the simple base case</a:t>
            </a:r>
            <a:endParaRPr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 about correctness “by induction”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a base case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a solution to a smaller problem, extend it</a:t>
            </a:r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  <p:sp>
        <p:nvSpPr>
          <p:cNvPr id="239" name="Google Shape;239;p2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L5</a:t>
            </a:r>
            <a:endParaRPr dirty="0"/>
          </a:p>
        </p:txBody>
      </p:sp>
      <p:sp>
        <p:nvSpPr>
          <p:cNvPr id="240" name="Google Shape;240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065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152400" y="4282976"/>
            <a:ext cx="8001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call has its own “frame” of local variables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globals?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see the environment diagrams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  <p:sp>
        <p:nvSpPr>
          <p:cNvPr id="260" name="Google Shape;260;p2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L5</a:t>
            </a:r>
            <a:endParaRPr dirty="0"/>
          </a:p>
        </p:txBody>
      </p:sp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152400" y="1600200"/>
            <a:ext cx="8763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sum_of_squares(n):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n_squared = n**2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 &lt;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n_squared + sum_of_squares(n-1)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914400" y="2057400"/>
            <a:ext cx="18288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3657600" y="1676400"/>
            <a:ext cx="3048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4724400" y="3510518"/>
            <a:ext cx="3048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>
            <a:hlinkClick r:id="rId3"/>
          </p:cNvPr>
          <p:cNvSpPr/>
          <p:nvPr/>
        </p:nvSpPr>
        <p:spPr>
          <a:xfrm>
            <a:off x="5816340" y="5818078"/>
            <a:ext cx="2577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https://goo.gl/CiFaUJ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85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pythontutor.com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7" descr="Screen Shot 2016-02-17 at 7.16.55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6800"/>
            <a:ext cx="9144000" cy="23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 descr="Screen Shot 2016-02-17 at 7.17.25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013676"/>
            <a:ext cx="9144000" cy="21668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97F1968-055C-1647-97BC-F6B68764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0" name="Google Shape;121;p15">
            <a:extLst>
              <a:ext uri="{FF2B5EF4-FFF2-40B4-BE49-F238E27FC236}">
                <a16:creationId xmlns:a16="http://schemas.microsoft.com/office/drawing/2014/main" xmlns="" id="{5D20854C-158E-D744-968D-71D5C219F5F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87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28" descr="Screen Shot 2016-02-17 at 7.17.4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" y="1066800"/>
            <a:ext cx="9144000" cy="210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 descr="Screen Shot 2016-02-17 at 7.22.0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60156"/>
            <a:ext cx="9144000" cy="15690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685CB9C-F561-2440-9722-DAE4DDF8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996D1475-C2F4-874B-AF54-085DE6EF18D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45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29" descr="Screen Shot 2016-02-17 at 7.22.37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63071"/>
            <a:ext cx="9144000" cy="199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 descr="Screen Shot 2016-02-17 at 7.22.5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222888"/>
            <a:ext cx="9144000" cy="21978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A15BA31-5235-A34D-84B7-45FE11E7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xmlns="" id="{F6F9EFEA-844D-F348-A9CB-4616A0904A5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22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1666</Words>
  <Application>Microsoft Macintosh PowerPoint</Application>
  <PresentationFormat>On-screen Show (4:3)</PresentationFormat>
  <Paragraphs>314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Helvetica Neue</vt:lpstr>
      <vt:lpstr>cs162-fa14</vt:lpstr>
      <vt:lpstr> Computational Structures in Data Science</vt:lpstr>
      <vt:lpstr>Computational Concepts Toolbox</vt:lpstr>
      <vt:lpstr>Recursion Key concepts – by example</vt:lpstr>
      <vt:lpstr>In words</vt:lpstr>
      <vt:lpstr>How does it work?</vt:lpstr>
      <vt:lpstr>Local variables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How much  ???</vt:lpstr>
      <vt:lpstr>Tail Recursion</vt:lpstr>
      <vt:lpstr>Tree Recursion</vt:lpstr>
      <vt:lpstr>QuickSort Example</vt:lpstr>
      <vt:lpstr>Tree Recursion with HOF</vt:lpstr>
      <vt:lpstr>On Computer Science Exams</vt:lpstr>
      <vt:lpstr>How to prepare for a CS exam</vt:lpstr>
      <vt:lpstr>Computational Concepts Toolbox</vt:lpstr>
      <vt:lpstr>Answers for the Wandering Mind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Andrew Tan</cp:lastModifiedBy>
  <cp:revision>29</cp:revision>
  <dcterms:modified xsi:type="dcterms:W3CDTF">2019-03-05T04:32:53Z</dcterms:modified>
</cp:coreProperties>
</file>