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97" r:id="rId25"/>
    <p:sldId id="396" r:id="rId26"/>
    <p:sldId id="398" r:id="rId27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4708"/>
  </p:normalViewPr>
  <p:slideViewPr>
    <p:cSldViewPr snapToGrid="0">
      <p:cViewPr varScale="1">
        <p:scale>
          <a:sx n="77" d="100"/>
          <a:sy n="7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472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3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3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89558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8: 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Mutability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18, 2019</a:t>
            </a:r>
          </a:p>
        </p:txBody>
      </p:sp>
      <p:pic>
        <p:nvPicPr>
          <p:cNvPr id="8" name="Google Shape;91;p12" descr="X-men-3-team-roster.jpg">
            <a:extLst>
              <a:ext uri="{FF2B5EF4-FFF2-40B4-BE49-F238E27FC236}">
                <a16:creationId xmlns:a16="http://schemas.microsoft.com/office/drawing/2014/main" xmlns="" id="{3482259B-5DE1-1343-883D-BE89C1E64B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20" y="760226"/>
            <a:ext cx="3797596" cy="2440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4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143000" y="1905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33400" y="1905000"/>
            <a:ext cx="633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grid: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1143000" y="2286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143000" y="2667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914400" y="1447800"/>
            <a:ext cx="1506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frame</a:t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3048000" y="1981200"/>
            <a:ext cx="914400" cy="457200"/>
            <a:chOff x="4267200" y="4038600"/>
            <a:chExt cx="914400" cy="457200"/>
          </a:xfrm>
        </p:grpSpPr>
        <p:sp>
          <p:nvSpPr>
            <p:cNvPr id="223" name="Google Shape;223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4343400" y="1981200"/>
            <a:ext cx="914400" cy="457200"/>
            <a:chOff x="4267200" y="4038600"/>
            <a:chExt cx="914400" cy="457200"/>
          </a:xfrm>
        </p:grpSpPr>
        <p:sp>
          <p:nvSpPr>
            <p:cNvPr id="226" name="Google Shape;226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5638800" y="1981200"/>
            <a:ext cx="914400" cy="457200"/>
            <a:chOff x="4267200" y="4038600"/>
            <a:chExt cx="914400" cy="457200"/>
          </a:xfrm>
        </p:grpSpPr>
        <p:sp>
          <p:nvSpPr>
            <p:cNvPr id="229" name="Google Shape;229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1" name="Google Shape;231;p23"/>
          <p:cNvCxnSpPr/>
          <p:nvPr/>
        </p:nvCxnSpPr>
        <p:spPr>
          <a:xfrm rot="10800000" flipH="1">
            <a:off x="37338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Google Shape;232;p23"/>
          <p:cNvCxnSpPr/>
          <p:nvPr/>
        </p:nvCxnSpPr>
        <p:spPr>
          <a:xfrm rot="10800000" flipH="1">
            <a:off x="50292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3" name="Google Shape;233;p23"/>
          <p:cNvCxnSpPr/>
          <p:nvPr/>
        </p:nvCxnSpPr>
        <p:spPr>
          <a:xfrm rot="10800000" flipH="1">
            <a:off x="1676400" y="2057400"/>
            <a:ext cx="1371600" cy="762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4" name="Google Shape;234;p23"/>
          <p:cNvGrpSpPr/>
          <p:nvPr/>
        </p:nvGrpSpPr>
        <p:grpSpPr>
          <a:xfrm>
            <a:off x="6934200" y="1981200"/>
            <a:ext cx="914400" cy="457200"/>
            <a:chOff x="4267200" y="4038600"/>
            <a:chExt cx="914400" cy="457200"/>
          </a:xfrm>
        </p:grpSpPr>
        <p:sp>
          <p:nvSpPr>
            <p:cNvPr id="235" name="Google Shape;235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23"/>
          <p:cNvCxnSpPr/>
          <p:nvPr/>
        </p:nvCxnSpPr>
        <p:spPr>
          <a:xfrm rot="10800000" flipH="1">
            <a:off x="63246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8" name="Google Shape;238;p23"/>
          <p:cNvGrpSpPr/>
          <p:nvPr/>
        </p:nvGrpSpPr>
        <p:grpSpPr>
          <a:xfrm>
            <a:off x="3429000" y="3124200"/>
            <a:ext cx="914400" cy="457200"/>
            <a:chOff x="4267200" y="4038600"/>
            <a:chExt cx="914400" cy="457200"/>
          </a:xfrm>
        </p:grpSpPr>
        <p:sp>
          <p:nvSpPr>
            <p:cNvPr id="239" name="Google Shape;239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4724400" y="3124200"/>
            <a:ext cx="914400" cy="457200"/>
            <a:chOff x="4267200" y="4038600"/>
            <a:chExt cx="914400" cy="457200"/>
          </a:xfrm>
        </p:grpSpPr>
        <p:sp>
          <p:nvSpPr>
            <p:cNvPr id="242" name="Google Shape;242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23"/>
          <p:cNvCxnSpPr/>
          <p:nvPr/>
        </p:nvCxnSpPr>
        <p:spPr>
          <a:xfrm rot="10800000" flipH="1">
            <a:off x="41148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5" name="Google Shape;245;p23"/>
          <p:cNvGrpSpPr/>
          <p:nvPr/>
        </p:nvGrpSpPr>
        <p:grpSpPr>
          <a:xfrm>
            <a:off x="6019800" y="3124200"/>
            <a:ext cx="914400" cy="457200"/>
            <a:chOff x="4267200" y="4038600"/>
            <a:chExt cx="914400" cy="457200"/>
          </a:xfrm>
        </p:grpSpPr>
        <p:sp>
          <p:nvSpPr>
            <p:cNvPr id="246" name="Google Shape;246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" name="Google Shape;248;p23"/>
          <p:cNvCxnSpPr/>
          <p:nvPr/>
        </p:nvCxnSpPr>
        <p:spPr>
          <a:xfrm rot="10800000" flipH="1">
            <a:off x="54102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9" name="Google Shape;249;p23"/>
          <p:cNvGrpSpPr/>
          <p:nvPr/>
        </p:nvGrpSpPr>
        <p:grpSpPr>
          <a:xfrm>
            <a:off x="7315200" y="3124200"/>
            <a:ext cx="914400" cy="457200"/>
            <a:chOff x="4267200" y="4038600"/>
            <a:chExt cx="914400" cy="457200"/>
          </a:xfrm>
        </p:grpSpPr>
        <p:sp>
          <p:nvSpPr>
            <p:cNvPr id="250" name="Google Shape;250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2" name="Google Shape;252;p23"/>
          <p:cNvCxnSpPr/>
          <p:nvPr/>
        </p:nvCxnSpPr>
        <p:spPr>
          <a:xfrm rot="10800000" flipH="1">
            <a:off x="67056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3" name="Google Shape;253;p23"/>
          <p:cNvCxnSpPr>
            <a:endCxn id="239" idx="0"/>
          </p:cNvCxnSpPr>
          <p:nvPr/>
        </p:nvCxnSpPr>
        <p:spPr>
          <a:xfrm>
            <a:off x="3276600" y="2209800"/>
            <a:ext cx="381000" cy="914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4" name="Google Shape;254;p23"/>
          <p:cNvCxnSpPr>
            <a:endCxn id="239" idx="0"/>
          </p:cNvCxnSpPr>
          <p:nvPr/>
        </p:nvCxnSpPr>
        <p:spPr>
          <a:xfrm flipH="1">
            <a:off x="3657600" y="2133600"/>
            <a:ext cx="914400" cy="990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23"/>
          <p:cNvCxnSpPr>
            <a:endCxn id="239" idx="0"/>
          </p:cNvCxnSpPr>
          <p:nvPr/>
        </p:nvCxnSpPr>
        <p:spPr>
          <a:xfrm flipH="1">
            <a:off x="3657600" y="2133600"/>
            <a:ext cx="2209800" cy="990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23"/>
          <p:cNvCxnSpPr/>
          <p:nvPr/>
        </p:nvCxnSpPr>
        <p:spPr>
          <a:xfrm flipH="1">
            <a:off x="3810000" y="2209800"/>
            <a:ext cx="3352800" cy="914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7" name="Google Shape;257;p23"/>
          <p:cNvSpPr/>
          <p:nvPr/>
        </p:nvSpPr>
        <p:spPr>
          <a:xfrm>
            <a:off x="6096000" y="31242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" name="Google Shape;107;p14">
            <a:extLst>
              <a:ext uri="{FF2B5EF4-FFF2-40B4-BE49-F238E27FC236}">
                <a16:creationId xmlns:a16="http://schemas.microsoft.com/office/drawing/2014/main" xmlns="" id="{923B6C3B-5263-9B4D-B068-E33A3F0E91B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Copies, ‘is’ and ‘==‘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685800" y="1028343"/>
            <a:ext cx="7696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== [1, 2, 3, 4]  # Equal values?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[1, 2, 3, 4]  # same object?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          # assignment refers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blist         # to same 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list(alist)    # type constructors copy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alist[ : ]     # so does slicing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7413E28C-790C-7646-B1DE-0CFF26BAD5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Are these ‘mutations’ ?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762000" y="1382233"/>
            <a:ext cx="4572000" cy="313932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reverse(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rev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rev = [x] + rev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rev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xmlns="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46381" y="4263066"/>
            <a:ext cx="2725479" cy="147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Yes, both</a:t>
            </a:r>
            <a:br>
              <a:rPr lang="en-US" dirty="0"/>
            </a:br>
            <a:r>
              <a:rPr lang="en-US" dirty="0"/>
              <a:t>B) Only sum</a:t>
            </a:r>
            <a:br>
              <a:rPr lang="en-US" dirty="0"/>
            </a:br>
            <a:r>
              <a:rPr lang="en-US" dirty="0"/>
              <a:t>C) Only reverse</a:t>
            </a:r>
            <a:br>
              <a:rPr lang="en-US" dirty="0"/>
            </a:br>
            <a:r>
              <a:rPr lang="en-US" dirty="0"/>
              <a:t>D) None of them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dirty="0"/>
              <a:t>D) No change of </a:t>
            </a:r>
            <a:r>
              <a:rPr lang="en-US" sz="2400" dirty="0" err="1"/>
              <a:t>seq</a:t>
            </a:r>
            <a:endParaRPr lang="en-US" dirty="0"/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xmlns="" id="{8E20B781-79D7-6C41-AB3D-C6CE87378E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6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functions have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transparency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value depends only on the inputs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inputs, same result value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use global variables are not pure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returns embody state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be “mutating”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304800" y="3657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AD525023-850C-C641-9F99-4E0AFC7704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52400" y="1371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4038600" y="1447800"/>
            <a:ext cx="4572000" cy="507831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make_counter():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def counts():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nonlocal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counter +=1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229200" y="4424065"/>
            <a:ext cx="281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make a second counter?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xmlns="" id="{B4D47A02-90D6-414D-897E-8D83B7C129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mutable objects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ADT methodology, enclosing state within the abstraction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5E9B5AAF-70EE-824A-B7E3-9466180FAC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Useless bank account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533400" y="990600"/>
            <a:ext cx="5486400" cy="352712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(name, initial_deposit)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acct[0]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acct[1]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acct[1]+amount)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acct[1]-amount)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667000" y="4648200"/>
            <a:ext cx="62484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35)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210)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175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093E8557-C7D5-1F4B-811E-4B2AF66FE6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Bank account using dict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04800" y="990600"/>
            <a:ext cx="5715000" cy="4247317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95800" y="2971800"/>
            <a:ext cx="4622582" cy="3539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withdraw(my_acct,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deposit(your_acct, 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09059B67-4E2A-FE4C-8D62-A3CD5A1FDD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State for a class of objects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account_number_seed</a:t>
            </a:r>
            <a:endParaRPr sz="1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account_number_seed,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account_number(acct):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acct['Number']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{'Name': 'David Culler', 'Balance': 100, 'Number': 1001}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76EC2D06-44A5-394B-A00E-CAE1E92F7E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457200" y="914400"/>
            <a:ext cx="8077200" cy="587853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len(accounts)-1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accounts[acct]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['Name’]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 = accounts[acct]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account_by_number(number):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account, index in zip(accounts,range(len(accounts))):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return 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-1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6505D308-C3E1-0F49-B6A3-0B4D7DED95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list comp, for, while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Lambda function expr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Tail, Tree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Mutability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</a:t>
            </a:r>
            <a:r>
              <a:rPr lang="en-US" dirty="0"/>
              <a:t>Sp</a:t>
            </a: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L08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09600" y="1219200"/>
            <a:ext cx="8229600" cy="5078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[{'Name': 'David Culler', 'Balance': 100, 'Number': 1001}, {'Name': 'Fred Jones', 'Balance': 475, 'Number': 1002}]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account_by_number(1001)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account_name(account_by_number(1001))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'David Culler’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4AE19723-8F11-F54A-A11C-D0BD607B15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Hazard Beware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533400" y="11430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remove_account(acct):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 = accounts[0:acct] + accounts[acct+1:]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295400" y="2895600"/>
            <a:ext cx="7315200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'Wilma Flintstone'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72412FB2-62DA-5F47-B6E5-454CF504A1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A7340CDD-FEB2-C841-8487-407F9CAD1F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2590800" y="1066800"/>
            <a:ext cx="6324600" cy="3139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3463729D-BA6D-3640-AD64-6D5B4DA1E3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the following simple Python code:</a:t>
            </a:r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x = input("Enter a number between 0 and 1:")</a:t>
            </a:r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for </a:t>
            </a:r>
            <a:r>
              <a:rPr lang="en-US" sz="1800" b="0" dirty="0" err="1">
                <a:latin typeface="Andale Mono" panose="020B0509000000000004" pitchFamily="49" charset="0"/>
              </a:rPr>
              <a:t>i</a:t>
            </a:r>
            <a:r>
              <a:rPr lang="en-US" sz="1800" b="0" dirty="0">
                <a:latin typeface="Andale Mono" panose="020B05090000000000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        x=-x**2+4*x</a:t>
            </a:r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print x</a:t>
            </a:r>
            <a:endParaRPr lang="en-US" b="0" dirty="0"/>
          </a:p>
          <a:p>
            <a:pPr marL="76200" indent="0">
              <a:buNone/>
            </a:pPr>
            <a:r>
              <a:rPr lang="en-US" dirty="0"/>
              <a:t>Run the program…</a:t>
            </a:r>
          </a:p>
          <a:p>
            <a:pPr marL="76200" indent="0">
              <a:buNone/>
            </a:pPr>
            <a:r>
              <a:rPr lang="en-US" b="0" dirty="0"/>
              <a:t>Input: 0.5       Output: 1.534…</a:t>
            </a:r>
          </a:p>
          <a:p>
            <a:pPr marL="76200" indent="0">
              <a:buNone/>
            </a:pPr>
            <a:r>
              <a:rPr lang="en-US" b="0" dirty="0"/>
              <a:t>Input: 0.51     Output: 0.007…</a:t>
            </a:r>
          </a:p>
          <a:p>
            <a:pPr marL="76200" indent="0">
              <a:buNone/>
            </a:pPr>
            <a:r>
              <a:rPr lang="en-US" b="0" dirty="0"/>
              <a:t>Input: 0.511   Output: 0.688…</a:t>
            </a:r>
          </a:p>
          <a:p>
            <a:pPr marL="76200" indent="0">
              <a:buNone/>
            </a:pPr>
            <a:r>
              <a:rPr lang="en-US" b="0" dirty="0"/>
              <a:t>Input: 0.512   Output: 2.103…</a:t>
            </a:r>
          </a:p>
          <a:p>
            <a:pPr marL="76200" indent="0">
              <a:buNone/>
            </a:pPr>
            <a:r>
              <a:rPr lang="en-US" b="0" dirty="0"/>
              <a:t>Input: 0.5109 Output: 0.577…</a:t>
            </a:r>
          </a:p>
          <a:p>
            <a:pPr marL="76200" indent="0">
              <a:buNone/>
            </a:pPr>
            <a:r>
              <a:rPr lang="en-US" b="0" dirty="0"/>
              <a:t/>
            </a:r>
            <a:br>
              <a:rPr lang="en-US" b="0" dirty="0"/>
            </a:br>
            <a:r>
              <a:rPr lang="en-US" b="0" u="sng" dirty="0"/>
              <a:t>Small changes in the input: Large changes in the output! (butterfly effect)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xmlns="" id="{20012D96-58C1-AB4D-9D3D-3F28715C2F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3/18/19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xmlns="" id="{4F477AA9-7EAF-BF42-ACD6-879386D504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9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Plot the function implemented by the code.</a:t>
            </a:r>
            <a:endParaRPr lang="en-US" b="0" dirty="0"/>
          </a:p>
          <a:p>
            <a:pPr>
              <a:buFontTx/>
              <a:buChar char="-"/>
            </a:pPr>
            <a:r>
              <a:rPr lang="en-US" b="0" dirty="0"/>
              <a:t>Could you predict using sampling (e.g., interpolate from the results of inputs 0, 0.25, 0.5, 0.75, 1)?</a:t>
            </a:r>
          </a:p>
          <a:p>
            <a:pPr marL="76200" indent="0">
              <a:buNone/>
            </a:pPr>
            <a:r>
              <a:rPr lang="en-US" b="0" i="1" dirty="0"/>
              <a:t>No. The program is not predictable in the input variable. </a:t>
            </a:r>
          </a:p>
          <a:p>
            <a:pPr>
              <a:buFontTx/>
              <a:buChar char="-"/>
            </a:pPr>
            <a:r>
              <a:rPr lang="en-US" b="0" dirty="0"/>
              <a:t>Could you predict using calculus (e.g., using the derivative of f(x)=-x</a:t>
            </a:r>
            <a:r>
              <a:rPr lang="en-US" b="0" baseline="30000" dirty="0"/>
              <a:t>2</a:t>
            </a:r>
            <a:r>
              <a:rPr lang="en-US" b="0" dirty="0"/>
              <a:t>+4x)?</a:t>
            </a:r>
          </a:p>
          <a:p>
            <a:pPr marL="76200" indent="0">
              <a:buNone/>
            </a:pPr>
            <a:r>
              <a:rPr lang="en-US" b="0" i="1" dirty="0"/>
              <a:t>No. Recursive application of f changes it to chaotic behavior.</a:t>
            </a:r>
          </a:p>
          <a:p>
            <a:pPr>
              <a:buFontTx/>
              <a:buChar char="-"/>
            </a:pPr>
            <a:r>
              <a:rPr lang="en-US" b="0" dirty="0"/>
              <a:t>Could a neural network learn the function, given  enough (input, output) tuples as training data? </a:t>
            </a:r>
          </a:p>
          <a:p>
            <a:pPr marL="76200" indent="0">
              <a:buNone/>
            </a:pPr>
            <a:r>
              <a:rPr lang="en-US" b="0" i="1" dirty="0"/>
              <a:t>Unlikely. A 10-layer deep network can be shown to be able to represent the function but is unlikely to learn using current methods due to reliance on calculus for neural network training.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xmlns="" id="{20012D96-58C1-AB4D-9D3D-3F28715C2F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3/18/19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xmlns="" id="{E7787FC1-FD43-B644-8B02-409A677794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Thoughts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the following Python3 code: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_='_=%</a:t>
            </a:r>
            <a:r>
              <a:rPr lang="en-US" sz="1800" b="0" dirty="0" err="1">
                <a:latin typeface="Andale Mono" panose="020B0509000000000004" pitchFamily="49" charset="0"/>
              </a:rPr>
              <a:t>r;print</a:t>
            </a:r>
            <a:r>
              <a:rPr lang="en-US" sz="1800" b="0" dirty="0">
                <a:latin typeface="Andale Mono" panose="020B0509000000000004" pitchFamily="49" charset="0"/>
              </a:rPr>
              <a:t> _(%%)_';print _(%)_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What does it do?</a:t>
            </a:r>
          </a:p>
          <a:p>
            <a:pPr marL="76200" indent="0">
              <a:buNone/>
            </a:pPr>
            <a:r>
              <a:rPr lang="en-US" b="0" dirty="0"/>
              <a:t>Can you find other ways to do the same?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xmlns="" id="{20012D96-58C1-AB4D-9D3D-3F28715C2F0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3/18/19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xmlns="" id="{DC29D639-9B40-E04E-A34F-117EBC78673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1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C.O.R.E concepts</a:t>
            </a:r>
            <a:endParaRPr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1524000" y="1352729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524000" y="2343329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524000" y="3511153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epresentation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524000" y="4654153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valuation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876800" y="9906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876800" y="2286000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4876800" y="3553599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876800" y="4592598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on a computing machine</a:t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1600200" y="2267129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1447800" y="3511153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1676400" y="4577953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4"/>
          <p:cNvSpPr/>
          <p:nvPr/>
        </p:nvSpPr>
        <p:spPr>
          <a:xfrm>
            <a:off x="990600" y="2267129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 rot="-5400000">
            <a:off x="-792784" y="3212313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152400" y="5619929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Abstraction Barrier</a:t>
            </a: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flipH="1">
            <a:off x="609600" y="3486329"/>
            <a:ext cx="1066800" cy="2133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5638800" y="6096000"/>
            <a:ext cx="2819400" cy="4572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032680" y="6096000"/>
            <a:ext cx="2045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 representation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638800" y="5715000"/>
            <a:ext cx="1905000" cy="3810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867400" y="5715000"/>
            <a:ext cx="1647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 operations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638800" y="5334000"/>
            <a:ext cx="28194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6324600" y="5345668"/>
            <a:ext cx="1288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Creating an </a:t>
            </a:r>
            <a:r>
              <a:rPr lang="en-US" sz="3200" b="1" i="0" u="none" strike="noStrike" cap="none" dirty="0" err="1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Abtract</a:t>
            </a: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C7E10862-D9DE-5548-98F7-BFC5045C23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 – by example</a:t>
            </a:r>
            <a:endParaRPr dirty="0"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hi=32, lo=17)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([('hi',212),('lo',32),(17,3)])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{'x':1, 'y':2, 3:4}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wd:len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"The quick brown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fox".split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()}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water[‘lo’]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‘lo’ in water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"/>
              <a:buChar char="•"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Mutators</a:t>
            </a:r>
            <a:endParaRPr sz="2400" b="1" i="0" u="none" strike="noStrike" cap="none" dirty="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water[ ‘lo’ ] = 33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B87C2081-4B9C-BD49-8CCF-6D92A7CC5B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dirty="0"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An Abstract Data Type consist of data and behavior bundled together to abstract a view on the data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is a concrete instance </a:t>
            </a:r>
            <a:r>
              <a:rPr lang="en-US" dirty="0"/>
              <a:t>of an abstract data type.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have state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vs immutable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lectures: Object-oriented programming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methodology for organizing large programs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important it is supported in the language (classes)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Python, every value is an object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 happens through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do one thing (well)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do a collection of related things with respect to certain types of data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xmlns="" id="{6ABD87D0-2D12-9C41-A54A-C04C2DCDBA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Mutability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 – the value of the object cannot be changed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floats, booleans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strings, tuples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– the value of the object can …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81000" y="38862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[1,2,3,4]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'elephant', 4]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343400" y="3429000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 = {'a':1, 'b':2}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2, 'a': 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 = 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adict['c']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42, 'c': 'elephant', 'a': 1}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xmlns="" id="{BBF31D63-ED69-B544-8210-96FAFBB538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From value to storage …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assigned a compound value (object) is a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that object.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object can be changed but the variable(s) still refer to it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4400" y="2743200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[1,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133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676400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693185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33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33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133600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267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562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6858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4953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6248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2667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5562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914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 = y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914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</a:t>
            </a:r>
            <a:endParaRPr/>
          </a:p>
        </p:txBody>
      </p:sp>
      <p:sp>
        <p:nvSpPr>
          <p:cNvPr id="27" name="Google Shape;107;p14">
            <a:extLst>
              <a:ext uri="{FF2B5EF4-FFF2-40B4-BE49-F238E27FC236}">
                <a16:creationId xmlns:a16="http://schemas.microsoft.com/office/drawing/2014/main" xmlns="" id="{B7E8AE22-B4DC-8E41-AEAF-E36489187C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Mutation makes sharing visible</a:t>
            </a:r>
            <a:endParaRPr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50" y="1075259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7;p14">
            <a:extLst>
              <a:ext uri="{FF2B5EF4-FFF2-40B4-BE49-F238E27FC236}">
                <a16:creationId xmlns:a16="http://schemas.microsoft.com/office/drawing/2014/main" xmlns="" id="{5D7276B9-8E7A-7142-8FBB-33F071A59C2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L08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2861</Words>
  <Application>Microsoft Macintosh PowerPoint</Application>
  <PresentationFormat>On-screen Show (4:3)</PresentationFormat>
  <Paragraphs>500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Helvetica Neue</vt:lpstr>
      <vt:lpstr>cs162-fa14</vt:lpstr>
      <vt:lpstr> Computational Structures in Data Science</vt:lpstr>
      <vt:lpstr>Computational Concepts Toolbox</vt:lpstr>
      <vt:lpstr>Review: C.O.R.E concepts</vt:lpstr>
      <vt:lpstr>Review: Creating an Abtract Data Type</vt:lpstr>
      <vt:lpstr>Dictionaries – by example</vt:lpstr>
      <vt:lpstr>Objects</vt:lpstr>
      <vt:lpstr>Mutability</vt:lpstr>
      <vt:lpstr>From value to storage …</vt:lpstr>
      <vt:lpstr>Mutation makes sharing visible</vt:lpstr>
      <vt:lpstr>Sharing</vt:lpstr>
      <vt:lpstr>Copies, ‘is’ and ‘==‘</vt:lpstr>
      <vt:lpstr>Are these ‘mutations’ ?</vt:lpstr>
      <vt:lpstr>Creating mutating ‘functions’</vt:lpstr>
      <vt:lpstr>Creating mutating ‘functions’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Hazard Beware</vt:lpstr>
      <vt:lpstr>A better way …</vt:lpstr>
      <vt:lpstr>A better way …</vt:lpstr>
      <vt:lpstr>Solutions for the Wandering Mind</vt:lpstr>
      <vt:lpstr>Solutions for the Wandering Mind</vt:lpstr>
      <vt:lpstr>Thoughts for the Wandering Mind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cp:lastModifiedBy>Andrew Tan</cp:lastModifiedBy>
  <cp:revision>13</cp:revision>
  <dcterms:modified xsi:type="dcterms:W3CDTF">2019-03-23T16:05:06Z</dcterms:modified>
</cp:coreProperties>
</file>