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360" r:id="rId2"/>
    <p:sldId id="361" r:id="rId3"/>
    <p:sldId id="398" r:id="rId4"/>
    <p:sldId id="258" r:id="rId5"/>
    <p:sldId id="263" r:id="rId6"/>
    <p:sldId id="401" r:id="rId7"/>
    <p:sldId id="402" r:id="rId8"/>
    <p:sldId id="355" r:id="rId9"/>
    <p:sldId id="338" r:id="rId10"/>
    <p:sldId id="357" r:id="rId11"/>
    <p:sldId id="323" r:id="rId12"/>
    <p:sldId id="358" r:id="rId13"/>
    <p:sldId id="359" r:id="rId14"/>
    <p:sldId id="336" r:id="rId15"/>
    <p:sldId id="337" r:id="rId16"/>
    <p:sldId id="339" r:id="rId17"/>
    <p:sldId id="353" r:id="rId18"/>
    <p:sldId id="342" r:id="rId19"/>
    <p:sldId id="341" r:id="rId20"/>
    <p:sldId id="343" r:id="rId21"/>
    <p:sldId id="346" r:id="rId22"/>
    <p:sldId id="347" r:id="rId23"/>
    <p:sldId id="351" r:id="rId24"/>
    <p:sldId id="349" r:id="rId25"/>
    <p:sldId id="350" r:id="rId26"/>
    <p:sldId id="352" r:id="rId27"/>
    <p:sldId id="354" r:id="rId28"/>
    <p:sldId id="399" r:id="rId29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758" autoAdjust="0"/>
  </p:normalViewPr>
  <p:slideViewPr>
    <p:cSldViewPr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 = 1,2</a:t>
            </a:r>
          </a:p>
          <a:p>
            <a:r>
              <a:rPr lang="pl-PL" dirty="0" err="1"/>
              <a:t>x,y</a:t>
            </a:r>
            <a:r>
              <a:rPr lang="pl-PL" dirty="0"/>
              <a:t> = 3,4</a:t>
            </a:r>
          </a:p>
          <a:p>
            <a:r>
              <a:rPr lang="pl-PL" dirty="0"/>
              <a:t>   </a:t>
            </a:r>
            <a:r>
              <a:rPr lang="pl-PL" dirty="0" err="1"/>
              <a:t>a,b</a:t>
            </a:r>
            <a:r>
              <a:rPr lang="pl-PL" dirty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89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7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02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2/22/16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UCB CS88 Sp16 L4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inst.eecs.berkeley.edu/~cs88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1981200"/>
            <a:ext cx="4724400" cy="1600200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#09: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Object-Oriented Programming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4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8600" y="2438400"/>
            <a:ext cx="251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Adj. Ass. Prof.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Dr. Gerald Friedland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020" r="4174"/>
          <a:stretch>
            <a:fillRect/>
          </a:stretch>
        </p:blipFill>
        <p:spPr bwMode="auto">
          <a:xfrm>
            <a:off x="152400" y="1524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2420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April Fool’s Day, 2019</a:t>
            </a:r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257800"/>
          </a:xfrm>
        </p:spPr>
        <p:txBody>
          <a:bodyPr/>
          <a:lstStyle/>
          <a:p>
            <a:r>
              <a:rPr lang="en-US" dirty="0"/>
              <a:t>An object is the instance of a class.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0"/>
            <a:ext cx="6172200" cy="433005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CA0AC022-1CA1-234A-9687-A6A00D49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07DE3D33-69AC-674F-B077-A7846A2B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112833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concrete instances of classes in memory.</a:t>
            </a:r>
          </a:p>
          <a:p>
            <a:endParaRPr lang="en-US" dirty="0"/>
          </a:p>
          <a:p>
            <a:r>
              <a:rPr lang="en-US" dirty="0"/>
              <a:t>They can have state</a:t>
            </a:r>
          </a:p>
          <a:p>
            <a:pPr lvl="1"/>
            <a:r>
              <a:rPr lang="en-US" dirty="0"/>
              <a:t>mutable </a:t>
            </a:r>
            <a:r>
              <a:rPr lang="en-US" dirty="0" err="1"/>
              <a:t>vs</a:t>
            </a:r>
            <a:r>
              <a:rPr lang="en-US" dirty="0"/>
              <a:t> immutable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Functions do one thing (well)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Objects do a collection of related things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In Python, everything is an object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rgbClr val="0000FF"/>
                </a:solidFill>
              </a:rPr>
              <a:t>objects</a:t>
            </a:r>
            <a:r>
              <a:rPr lang="en-US" dirty="0"/>
              <a:t> have </a:t>
            </a:r>
            <a:r>
              <a:rPr lang="en-US" dirty="0">
                <a:solidFill>
                  <a:srgbClr val="0000FF"/>
                </a:solidFill>
              </a:rPr>
              <a:t>attributes</a:t>
            </a:r>
          </a:p>
          <a:p>
            <a:pPr lvl="1"/>
            <a:r>
              <a:rPr lang="en-US" dirty="0"/>
              <a:t>Manipulation happens through </a:t>
            </a:r>
            <a:r>
              <a:rPr lang="en-US" dirty="0">
                <a:solidFill>
                  <a:srgbClr val="0000FF"/>
                </a:solidFill>
              </a:rPr>
              <a:t>methods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C1DF1AA9-C9E3-B747-A7D1-F6B8FCD8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2CB1CAC2-C420-F743-9DFD-03CEDCBF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400511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257800"/>
          </a:xfrm>
        </p:spPr>
        <p:txBody>
          <a:bodyPr/>
          <a:lstStyle/>
          <a:p>
            <a:r>
              <a:rPr lang="en-US" dirty="0"/>
              <a:t>Classes can inherit methods and attributes from parent classes but extend into their own class.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7010400" cy="3785616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B10B7BAA-0A16-7A40-B8AA-BC623829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762E602E-2810-C64F-8ED9-F0603656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163892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20000" cy="5029200"/>
          </a:xfrm>
        </p:spPr>
        <p:txBody>
          <a:bodyPr/>
          <a:lstStyle/>
          <a:p>
            <a:r>
              <a:rPr lang="en-US" dirty="0"/>
              <a:t>Define a class as a specialization of an existing class</a:t>
            </a:r>
          </a:p>
          <a:p>
            <a:r>
              <a:rPr lang="en-US" dirty="0"/>
              <a:t>Inherent its attributes, methods (behaviors)</a:t>
            </a:r>
          </a:p>
          <a:p>
            <a:r>
              <a:rPr lang="en-US" dirty="0"/>
              <a:t>Add additional ones</a:t>
            </a:r>
          </a:p>
          <a:p>
            <a:r>
              <a:rPr lang="en-US" dirty="0"/>
              <a:t>Redefine (specialize) existing ones</a:t>
            </a:r>
          </a:p>
          <a:p>
            <a:pPr lvl="1"/>
            <a:r>
              <a:rPr lang="en-US" dirty="0"/>
              <a:t>Ones in superclass still accessible in its namespace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3CC71A54-2714-B548-BCF6-877B6E01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8CE938D1-91D8-9A44-AD37-B5DA1DE7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151846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01000" cy="736600"/>
          </a:xfrm>
        </p:spPr>
        <p:txBody>
          <a:bodyPr/>
          <a:lstStyle/>
          <a:p>
            <a:r>
              <a:rPr lang="en-US" dirty="0"/>
              <a:t>Review: Bank account using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7467600" cy="5509201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 = 1000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account(name,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global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account_number_seed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account_number_seed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+= 1</a:t>
            </a:r>
          </a:p>
          <a:p>
            <a:r>
              <a:rPr lang="en-US" sz="1600" dirty="0">
                <a:latin typeface="Courier"/>
                <a:cs typeface="Courier"/>
              </a:rPr>
              <a:t>    return {'Name' : name, 'Number':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,</a:t>
            </a:r>
          </a:p>
          <a:p>
            <a:r>
              <a:rPr lang="en-US" sz="1600" dirty="0">
                <a:latin typeface="Courier"/>
                <a:cs typeface="Courier"/>
              </a:rPr>
              <a:t>            'Balance' :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account_name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acct['Name']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account_balance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account_number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acct['Number']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deposit(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, amount):</a:t>
            </a:r>
          </a:p>
          <a:p>
            <a:r>
              <a:rPr lang="en-US" sz="1600" dirty="0">
                <a:latin typeface="Courier"/>
                <a:cs typeface="Courier"/>
              </a:rPr>
              <a:t>    acct['Balance'] += amount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withdraw(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, amount):</a:t>
            </a:r>
          </a:p>
          <a:p>
            <a:r>
              <a:rPr lang="en-US" sz="1600" dirty="0">
                <a:latin typeface="Courier"/>
                <a:cs typeface="Courier"/>
              </a:rPr>
              <a:t>    acct['Balance'] -= amount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3733800"/>
            <a:ext cx="4876800" cy="224676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my_acct</a:t>
            </a:r>
            <a:r>
              <a:rPr lang="en-US" sz="1400" dirty="0">
                <a:latin typeface="Courier"/>
                <a:cs typeface="Courier"/>
              </a:rPr>
              <a:t> = account('David Culler', 100)</a:t>
            </a:r>
          </a:p>
          <a:p>
            <a:r>
              <a:rPr lang="sv-SE" sz="1400" dirty="0">
                <a:latin typeface="Courier"/>
                <a:cs typeface="Courier"/>
              </a:rPr>
              <a:t>&gt;&gt;&gt; </a:t>
            </a:r>
            <a:r>
              <a:rPr lang="sv-SE" sz="1400" dirty="0" err="1">
                <a:latin typeface="Courier"/>
                <a:cs typeface="Courier"/>
              </a:rPr>
              <a:t>my_acct</a:t>
            </a:r>
            <a:endParaRPr lang="sv-SE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{'Name': ’John Doe', 'Balance': 100, 'Number': 1001}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account_number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my_acct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1001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your_acct</a:t>
            </a:r>
            <a:r>
              <a:rPr lang="en-US" sz="1400" dirty="0">
                <a:latin typeface="Courier"/>
                <a:cs typeface="Courier"/>
              </a:rPr>
              <a:t> = account("Fred Jones", 475)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account_number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your_acct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1002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D62DB801-078F-2146-BABB-B55FB7AF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ACFEDF77-056B-024D-BB40-688994F5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429124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19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b="1" dirty="0" err="1">
                <a:latin typeface="Courier New"/>
                <a:cs typeface="Courier New"/>
              </a:rPr>
              <a:t>class</a:t>
            </a:r>
            <a:r>
              <a:rPr lang="de-DE" sz="2000" b="1" dirty="0">
                <a:latin typeface="Courier New"/>
                <a:cs typeface="Courier New"/>
              </a:rPr>
              <a:t> </a:t>
            </a:r>
            <a:r>
              <a:rPr lang="de-DE" sz="2000" b="1" dirty="0" err="1">
                <a:latin typeface="Courier New"/>
                <a:cs typeface="Courier New"/>
              </a:rPr>
              <a:t>ClassName</a:t>
            </a:r>
            <a:r>
              <a:rPr lang="de-DE" sz="2000" b="1" dirty="0">
                <a:latin typeface="Courier New"/>
                <a:cs typeface="Courier New"/>
              </a:rPr>
              <a:t>: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&lt;statement-1&gt;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</a:t>
            </a:r>
            <a:r>
              <a:rPr lang="de-DE" sz="2000" b="1" dirty="0" err="1">
                <a:latin typeface="Courier New"/>
                <a:cs typeface="Courier New"/>
              </a:rPr>
              <a:t>statement</a:t>
            </a:r>
            <a:r>
              <a:rPr lang="de-DE" sz="2000" b="1" dirty="0">
                <a:latin typeface="Courier New"/>
                <a:cs typeface="Courier New"/>
              </a:rPr>
              <a:t>-N&gt;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886200"/>
            <a:ext cx="548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latin typeface="Courier New"/>
                <a:cs typeface="Courier New"/>
              </a:rPr>
              <a:t>class</a:t>
            </a:r>
            <a:r>
              <a:rPr lang="de-DE" sz="2000" b="1" dirty="0">
                <a:latin typeface="Courier New"/>
                <a:cs typeface="Courier New"/>
              </a:rPr>
              <a:t> </a:t>
            </a:r>
            <a:r>
              <a:rPr lang="de-DE" sz="2000" b="1" dirty="0" err="1">
                <a:latin typeface="Courier New"/>
                <a:cs typeface="Courier New"/>
              </a:rPr>
              <a:t>ClassName</a:t>
            </a:r>
            <a:r>
              <a:rPr lang="de-DE" sz="2000" b="1" dirty="0">
                <a:latin typeface="Courier New"/>
                <a:cs typeface="Courier New"/>
              </a:rPr>
              <a:t> ( </a:t>
            </a:r>
            <a:r>
              <a:rPr lang="de-DE" sz="2000" b="1" dirty="0" err="1">
                <a:latin typeface="Courier New"/>
                <a:cs typeface="Courier New"/>
              </a:rPr>
              <a:t>inherits</a:t>
            </a:r>
            <a:r>
              <a:rPr lang="de-DE" sz="2000" b="1" dirty="0">
                <a:latin typeface="Courier New"/>
                <a:cs typeface="Courier New"/>
              </a:rPr>
              <a:t> ):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&lt;statement-1&gt;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</a:t>
            </a:r>
            <a:r>
              <a:rPr lang="de-DE" sz="2000" b="1" dirty="0" err="1">
                <a:latin typeface="Courier New"/>
                <a:cs typeface="Courier New"/>
              </a:rPr>
              <a:t>statement</a:t>
            </a:r>
            <a:r>
              <a:rPr lang="de-DE" sz="2000" b="1" dirty="0">
                <a:latin typeface="Courier New"/>
                <a:cs typeface="Courier New"/>
              </a:rPr>
              <a:t>-N&gt;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9DB47D6-E033-2C4D-9F05-04FA233A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9DA5FEB0-CC38-6043-8801-777A3ACB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1600200"/>
            <a:ext cx="6400800" cy="4462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66800" y="2286000"/>
            <a:ext cx="914400" cy="2743200"/>
            <a:chOff x="1066800" y="2286000"/>
            <a:chExt cx="914400" cy="2743200"/>
          </a:xfrm>
        </p:grpSpPr>
        <p:sp>
          <p:nvSpPr>
            <p:cNvPr id="8" name="Left Brace 7"/>
            <p:cNvSpPr/>
            <p:nvPr/>
          </p:nvSpPr>
          <p:spPr bwMode="auto">
            <a:xfrm>
              <a:off x="1600200" y="2286000"/>
              <a:ext cx="381000" cy="2743200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18646" y="3415154"/>
              <a:ext cx="1865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new namespace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33800" y="5345668"/>
            <a:ext cx="2670212" cy="978932"/>
            <a:chOff x="3733800" y="5181600"/>
            <a:chExt cx="2670212" cy="978932"/>
          </a:xfrm>
        </p:grpSpPr>
        <p:sp>
          <p:nvSpPr>
            <p:cNvPr id="10" name="TextBox 9"/>
            <p:cNvSpPr txBox="1"/>
            <p:nvPr/>
          </p:nvSpPr>
          <p:spPr>
            <a:xfrm>
              <a:off x="5334000" y="5791200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methods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733800" y="51816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3886200" y="2667000"/>
            <a:ext cx="2734345" cy="978932"/>
            <a:chOff x="3886200" y="2667000"/>
            <a:chExt cx="2734345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134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attributes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4876800" y="3581400"/>
            <a:ext cx="2862723" cy="978932"/>
            <a:chOff x="4876800" y="3581400"/>
            <a:chExt cx="2862723" cy="978932"/>
          </a:xfrm>
        </p:grpSpPr>
        <p:sp>
          <p:nvSpPr>
            <p:cNvPr id="15" name="TextBox 14"/>
            <p:cNvSpPr txBox="1"/>
            <p:nvPr/>
          </p:nvSpPr>
          <p:spPr>
            <a:xfrm>
              <a:off x="6477000" y="4191000"/>
              <a:ext cx="1262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The object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4267200" y="3962400"/>
            <a:ext cx="2426643" cy="978932"/>
            <a:chOff x="4876800" y="3581400"/>
            <a:chExt cx="2426643" cy="978932"/>
          </a:xfrm>
        </p:grpSpPr>
        <p:sp>
          <p:nvSpPr>
            <p:cNvPr id="23" name="TextBox 22"/>
            <p:cNvSpPr txBox="1"/>
            <p:nvPr/>
          </p:nvSpPr>
          <p:spPr>
            <a:xfrm>
              <a:off x="6477000" y="4191000"/>
              <a:ext cx="82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da dot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xmlns="" id="{A21F612B-6724-B44C-82A9-2DCAFFFA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xmlns="" id="{3DA3027F-A67C-3841-8E54-679D54DD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296783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object, invoking a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2438400"/>
            <a:ext cx="53561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my_acct</a:t>
            </a:r>
            <a:r>
              <a:rPr lang="en-US" sz="2400" b="1" dirty="0">
                <a:latin typeface="Courier"/>
                <a:cs typeface="Courier"/>
              </a:rPr>
              <a:t> = </a:t>
            </a:r>
            <a:r>
              <a:rPr lang="en-US" sz="2400" b="1" dirty="0" err="1">
                <a:latin typeface="Courier"/>
                <a:cs typeface="Courier"/>
              </a:rPr>
              <a:t>BaseAccount</a:t>
            </a:r>
            <a:r>
              <a:rPr lang="en-US" sz="2400" b="1" dirty="0">
                <a:latin typeface="Courier"/>
                <a:cs typeface="Courier"/>
              </a:rPr>
              <a:t>()</a:t>
            </a:r>
          </a:p>
          <a:p>
            <a:r>
              <a:rPr lang="en-US" sz="2400" b="1" dirty="0" err="1">
                <a:latin typeface="Courier"/>
                <a:cs typeface="Courier"/>
              </a:rPr>
              <a:t>my_acct.init</a:t>
            </a:r>
            <a:r>
              <a:rPr lang="en-US" sz="2400" b="1" dirty="0">
                <a:latin typeface="Courier"/>
                <a:cs typeface="Courier"/>
              </a:rPr>
              <a:t>(”John Doe", 93)</a:t>
            </a:r>
          </a:p>
          <a:p>
            <a:r>
              <a:rPr lang="en-US" sz="2400" b="1" dirty="0" err="1">
                <a:latin typeface="Courier"/>
                <a:cs typeface="Courier"/>
              </a:rPr>
              <a:t>my_acct.withdraw</a:t>
            </a:r>
            <a:r>
              <a:rPr lang="en-US" sz="2400" b="1" dirty="0">
                <a:latin typeface="Courier"/>
                <a:cs typeface="Courier"/>
              </a:rPr>
              <a:t>(42)</a:t>
            </a:r>
          </a:p>
          <a:p>
            <a:endParaRPr lang="en-US" sz="2400" b="1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67000" y="3581400"/>
            <a:ext cx="2426643" cy="978932"/>
            <a:chOff x="4876800" y="3581400"/>
            <a:chExt cx="2426643" cy="978932"/>
          </a:xfrm>
        </p:grpSpPr>
        <p:sp>
          <p:nvSpPr>
            <p:cNvPr id="9" name="TextBox 8"/>
            <p:cNvSpPr txBox="1"/>
            <p:nvPr/>
          </p:nvSpPr>
          <p:spPr>
            <a:xfrm>
              <a:off x="6477000" y="4191000"/>
              <a:ext cx="82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da dot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4419600" y="1676400"/>
            <a:ext cx="4081130" cy="914400"/>
            <a:chOff x="4876800" y="4191000"/>
            <a:chExt cx="4081130" cy="914400"/>
          </a:xfrm>
        </p:grpSpPr>
        <p:sp>
          <p:nvSpPr>
            <p:cNvPr id="12" name="TextBox 11"/>
            <p:cNvSpPr txBox="1"/>
            <p:nvPr/>
          </p:nvSpPr>
          <p:spPr>
            <a:xfrm>
              <a:off x="6477000" y="4191000"/>
              <a:ext cx="248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The Class Constructor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4876800" y="4419600"/>
              <a:ext cx="167640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xmlns="" id="{6D87C3EE-C8DD-C142-9854-5F821D40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1BBF7A06-1E79-2D40-96C1-4A78D9A5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378287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16002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48200" y="3124200"/>
            <a:ext cx="3003837" cy="978932"/>
            <a:chOff x="3886200" y="2667000"/>
            <a:chExt cx="3003837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40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return None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6BF762C8-0ACE-094C-B228-D5EA8491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F4772283-2177-A345-B17E-6CB939CA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153400" cy="5257800"/>
          </a:xfrm>
        </p:spPr>
        <p:txBody>
          <a:bodyPr/>
          <a:lstStyle/>
          <a:p>
            <a:r>
              <a:rPr lang="en-US" dirty="0"/>
              <a:t>Attributes of an object accessible with ‘dot’ notation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 err="1">
                <a:latin typeface="Courier New"/>
                <a:cs typeface="Courier New"/>
              </a:rPr>
              <a:t>obj.attr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OO languages provide </a:t>
            </a:r>
            <a:r>
              <a:rPr lang="en-US" i="1" dirty="0"/>
              <a:t>private</a:t>
            </a:r>
            <a:r>
              <a:rPr lang="en-US" dirty="0"/>
              <a:t> instance fields for access only inside object</a:t>
            </a:r>
          </a:p>
          <a:p>
            <a:pPr lvl="1"/>
            <a:r>
              <a:rPr lang="en-US" dirty="0"/>
              <a:t>Python leaves it to convention</a:t>
            </a:r>
          </a:p>
          <a:p>
            <a:endParaRPr lang="en-US" dirty="0"/>
          </a:p>
          <a:p>
            <a:r>
              <a:rPr lang="en-US" dirty="0"/>
              <a:t>Class variables </a:t>
            </a:r>
            <a:r>
              <a:rPr lang="en-US" dirty="0" err="1"/>
              <a:t>vs</a:t>
            </a:r>
            <a:r>
              <a:rPr lang="en-US" dirty="0"/>
              <a:t> Instance variables:</a:t>
            </a:r>
          </a:p>
          <a:p>
            <a:pPr lvl="1"/>
            <a:r>
              <a:rPr lang="en-US" dirty="0"/>
              <a:t>Class variable set for all instances at once</a:t>
            </a:r>
          </a:p>
          <a:p>
            <a:pPr lvl="1"/>
            <a:r>
              <a:rPr lang="en-US" dirty="0"/>
              <a:t>Instance variables per instance value</a:t>
            </a:r>
          </a:p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E42DDCA6-507D-F146-8B50-65972C46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D787F7BA-192A-7148-B53A-EBE06FAA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343820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209800"/>
            <a:ext cx="7848600" cy="2590800"/>
          </a:xfrm>
        </p:spPr>
        <p:txBody>
          <a:bodyPr/>
          <a:lstStyle/>
          <a:p>
            <a:r>
              <a:rPr lang="en-US" dirty="0"/>
              <a:t>Welcome back from Spring Break!</a:t>
            </a:r>
          </a:p>
          <a:p>
            <a:endParaRPr lang="en-US" dirty="0"/>
          </a:p>
          <a:p>
            <a:r>
              <a:rPr lang="en-US" dirty="0"/>
              <a:t>Class becomes a lot more practical from here on.</a:t>
            </a:r>
          </a:p>
          <a:p>
            <a:endParaRPr lang="en-US" dirty="0"/>
          </a:p>
          <a:p>
            <a:r>
              <a:rPr lang="en-US" dirty="0"/>
              <a:t>Beware of April fools day!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2101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name(self):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balance(self):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9CE16A15-978C-8B46-8F86-B575E4CD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B818D83E-1C4B-744F-BA15-C7483FA1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3748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“private”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name(self):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._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balance(self):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F6AA96EC-BDDA-CC42-AE8E-FB35C800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24E05237-E9F3-B94A-A785-F4352592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138661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295400"/>
            <a:ext cx="8077200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account_number_seed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= 1000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        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BaseAccount.account_number_seed</a:t>
            </a:r>
            <a:r>
              <a:rPr lang="en-US" b="1" dirty="0">
                <a:latin typeface="Courier New"/>
                <a:cs typeface="Courier New"/>
              </a:rPr>
              <a:t>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</a:t>
            </a:r>
            <a:r>
              <a:rPr lang="en-US" b="1" dirty="0" err="1">
                <a:latin typeface="Courier New"/>
                <a:cs typeface="Courier New"/>
              </a:rPr>
              <a:t>account_number_seed</a:t>
            </a:r>
            <a:r>
              <a:rPr lang="en-US" b="1" dirty="0">
                <a:latin typeface="Courier New"/>
                <a:cs typeface="Courier New"/>
              </a:rPr>
              <a:t> += 1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name(self):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._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balance(self):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260E10F1-EBFF-6A4F-98EA-3F42613C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B2B28EC4-FDD7-A449-A6E9-8B8E9F12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295400"/>
            <a:ext cx="8077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account_number_seed</a:t>
            </a:r>
            <a:r>
              <a:rPr lang="en-US" b="1" dirty="0">
                <a:latin typeface="Courier New"/>
                <a:cs typeface="Courier New"/>
              </a:rPr>
              <a:t> = 1000</a:t>
            </a:r>
          </a:p>
          <a:p>
            <a:r>
              <a:rPr lang="en-US" b="1" dirty="0">
                <a:latin typeface="Courier New"/>
                <a:cs typeface="Courier New"/>
              </a:rPr>
              <a:t>    accounts = []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        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BaseAccount.account_number_seed</a:t>
            </a:r>
            <a:r>
              <a:rPr lang="en-US" b="1" dirty="0">
                <a:latin typeface="Courier New"/>
                <a:cs typeface="Courier New"/>
              </a:rPr>
              <a:t>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BaseAccount.account_number_seed</a:t>
            </a:r>
            <a:r>
              <a:rPr lang="en-US" b="1" dirty="0">
                <a:latin typeface="Courier New"/>
                <a:cs typeface="Courier New"/>
              </a:rPr>
              <a:t> += 1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BaseAccount.accounts.append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(self)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name(self):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...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show_accounts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():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for account in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BaseAccount.accounts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    print(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account.name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(),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      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account.account_no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(),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account.balance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())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E1550802-3624-6343-B256-5EE5B35B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D320E06A-C574-B74E-9F9B-2F2BDB31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371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Account(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deposit(self,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+=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30CB2E17-A521-5D44-BEFF-F99B54DE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9EA128EA-3EB7-064E-B81E-58CF56FD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447800"/>
            <a:ext cx="8305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Account(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deposit(self,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+=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repr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'&lt; 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) +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'['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) + '] &gt;'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str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'Account: 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) +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'['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) + ']'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show_accounts</a:t>
            </a:r>
            <a:r>
              <a:rPr lang="en-US" b="1" dirty="0">
                <a:latin typeface="Courier New"/>
                <a:cs typeface="Courier New"/>
              </a:rPr>
              <a:t>():</a:t>
            </a:r>
          </a:p>
          <a:p>
            <a:r>
              <a:rPr lang="en-US" b="1" dirty="0">
                <a:latin typeface="Courier New"/>
                <a:cs typeface="Courier New"/>
              </a:rPr>
              <a:t>        for account in </a:t>
            </a:r>
            <a:r>
              <a:rPr lang="en-US" b="1" dirty="0" err="1">
                <a:latin typeface="Courier New"/>
                <a:cs typeface="Courier New"/>
              </a:rPr>
              <a:t>BaseAccount.accounts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        print(account)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19400" y="3124200"/>
            <a:ext cx="3786729" cy="978932"/>
            <a:chOff x="3886200" y="2667000"/>
            <a:chExt cx="3786729" cy="978932"/>
          </a:xfrm>
        </p:grpSpPr>
        <p:sp>
          <p:nvSpPr>
            <p:cNvPr id="9" name="TextBox 8"/>
            <p:cNvSpPr txBox="1"/>
            <p:nvPr/>
          </p:nvSpPr>
          <p:spPr>
            <a:xfrm>
              <a:off x="5486400" y="3276600"/>
              <a:ext cx="2186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Goal: unambiguous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2590800" y="4267200"/>
            <a:ext cx="3299140" cy="978932"/>
            <a:chOff x="3886200" y="2667000"/>
            <a:chExt cx="3299140" cy="978932"/>
          </a:xfrm>
        </p:grpSpPr>
        <p:sp>
          <p:nvSpPr>
            <p:cNvPr id="12" name="TextBox 11"/>
            <p:cNvSpPr txBox="1"/>
            <p:nvPr/>
          </p:nvSpPr>
          <p:spPr>
            <a:xfrm>
              <a:off x="5486400" y="3276600"/>
              <a:ext cx="1698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Goal: readable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xmlns="" id="{0D89138F-1E8C-1F4B-9341-DDF1699C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189746AC-9629-3D44-926E-EDF2A5BB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using classes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8839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Bank:   </a:t>
            </a:r>
          </a:p>
          <a:p>
            <a:r>
              <a:rPr lang="en-US" b="1" dirty="0">
                <a:latin typeface="Courier New"/>
                <a:cs typeface="Courier New"/>
              </a:rPr>
              <a:t>    accounts = []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add_account</a:t>
            </a:r>
            <a:r>
              <a:rPr lang="en-US" b="1" dirty="0">
                <a:latin typeface="Courier New"/>
                <a:cs typeface="Courier New"/>
              </a:rPr>
              <a:t>(self, name, 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,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   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    assert (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 == 'savings') or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(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 == 'checking'), "Bad Account type"</a:t>
            </a:r>
          </a:p>
          <a:p>
            <a:r>
              <a:rPr lang="en-US" b="1" dirty="0">
                <a:latin typeface="Courier New"/>
                <a:cs typeface="Courier New"/>
              </a:rPr>
              <a:t>        assert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&gt; 0, "Bad deposit"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new_account</a:t>
            </a:r>
            <a:r>
              <a:rPr lang="en-US" b="1" dirty="0">
                <a:latin typeface="Courier New"/>
                <a:cs typeface="Courier New"/>
              </a:rPr>
              <a:t> = Account(name, 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,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             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Bank.accounts.append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new_account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show_accounts</a:t>
            </a:r>
            <a:r>
              <a:rPr lang="en-US" b="1" dirty="0">
                <a:latin typeface="Courier New"/>
                <a:cs typeface="Courier New"/>
              </a:rPr>
              <a:t>(self):       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for account in </a:t>
            </a:r>
            <a:r>
              <a:rPr lang="en-US" b="1" dirty="0" err="1">
                <a:latin typeface="Courier New"/>
                <a:cs typeface="Courier New"/>
              </a:rPr>
              <a:t>Bank.accounts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        print(account)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7420A276-5C68-A442-9464-8AAFEFD3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84023F-2220-0D4E-83F7-D0759E71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70627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to take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543800" cy="3124200"/>
          </a:xfrm>
        </p:spPr>
        <p:txBody>
          <a:bodyPr/>
          <a:lstStyle/>
          <a:p>
            <a:r>
              <a:rPr lang="en-US" dirty="0"/>
              <a:t>Class definition</a:t>
            </a:r>
          </a:p>
          <a:p>
            <a:r>
              <a:rPr lang="en-US" dirty="0"/>
              <a:t>Class namespace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Instance attributes (fields)</a:t>
            </a:r>
          </a:p>
          <a:p>
            <a:r>
              <a:rPr lang="en-US" dirty="0"/>
              <a:t>Class attributes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Superclass reference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667000"/>
            <a:ext cx="3967438" cy="3810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A38DF9B9-2B60-8244-994E-4EDF1809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4FC48499-6AFD-4343-800A-B5FF6A8B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1843721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Thoughts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298"/>
            <a:ext cx="8382000" cy="5280702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Can you write a quine that mutates on self-replication?</a:t>
            </a:r>
            <a:endParaRPr lang="en-US" b="0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Give an example.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28</a:t>
            </a:fld>
            <a:endParaRPr lang="en-US" b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3A7A637A-7EF4-604E-B408-93AB56B8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FFA54BF1-DBE3-FD41-A956-FA6A2A18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251171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Solutions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298"/>
            <a:ext cx="8382000" cy="5280702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Consider the following Python3 code:</a:t>
            </a:r>
          </a:p>
          <a:p>
            <a:pPr marL="76200" indent="0">
              <a:buNone/>
            </a:pPr>
            <a:r>
              <a:rPr lang="en-US" sz="1800" b="0" dirty="0">
                <a:latin typeface="Andale Mono" panose="020B0509000000000004" pitchFamily="49" charset="0"/>
              </a:rPr>
              <a:t>_='_=%</a:t>
            </a:r>
            <a:r>
              <a:rPr lang="en-US" sz="1800" b="0" dirty="0" err="1">
                <a:latin typeface="Andale Mono" panose="020B0509000000000004" pitchFamily="49" charset="0"/>
              </a:rPr>
              <a:t>r;print</a:t>
            </a:r>
            <a:r>
              <a:rPr lang="en-US" sz="1800" b="0" dirty="0">
                <a:latin typeface="Andale Mono" panose="020B0509000000000004" pitchFamily="49" charset="0"/>
              </a:rPr>
              <a:t> _(%%)_';print _(%)_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does it do?</a:t>
            </a:r>
          </a:p>
          <a:p>
            <a:pPr marL="76200" indent="0">
              <a:buNone/>
            </a:pPr>
            <a:r>
              <a:rPr lang="en-US" b="0" dirty="0"/>
              <a:t>It prints itself out! This is called a “quine”.</a:t>
            </a:r>
            <a:endParaRPr lang="en-US" dirty="0"/>
          </a:p>
          <a:p>
            <a:pPr marL="7620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Can you find other ways to do the same?</a:t>
            </a:r>
          </a:p>
          <a:p>
            <a:pPr marL="76200" indent="0">
              <a:buNone/>
            </a:pPr>
            <a:r>
              <a:rPr lang="en-US" b="0" dirty="0"/>
              <a:t>Yes, for example:</a:t>
            </a:r>
            <a:br>
              <a:rPr lang="en-US" b="0" dirty="0"/>
            </a:br>
            <a:r>
              <a:rPr lang="en-US" sz="1800" b="0" dirty="0">
                <a:latin typeface="Andale Mono" panose="020B0509000000000004" pitchFamily="49" charset="0"/>
              </a:rPr>
              <a:t>print((lambda </a:t>
            </a:r>
            <a:r>
              <a:rPr lang="en-US" sz="1800" b="0" dirty="0" err="1">
                <a:latin typeface="Andale Mono" panose="020B0509000000000004" pitchFamily="49" charset="0"/>
              </a:rPr>
              <a:t>s:s%s</a:t>
            </a:r>
            <a:r>
              <a:rPr lang="en-US" sz="1800" b="0" dirty="0">
                <a:latin typeface="Andale Mono" panose="020B0509000000000004" pitchFamily="49" charset="0"/>
              </a:rPr>
              <a:t>)('print((lambda </a:t>
            </a:r>
            <a:r>
              <a:rPr lang="en-US" sz="1800" b="0" dirty="0" err="1">
                <a:latin typeface="Andale Mono" panose="020B0509000000000004" pitchFamily="49" charset="0"/>
              </a:rPr>
              <a:t>s:s</a:t>
            </a:r>
            <a:r>
              <a:rPr lang="en-US" sz="1800" b="0" dirty="0">
                <a:latin typeface="Andale Mono" panose="020B0509000000000004" pitchFamily="49" charset="0"/>
              </a:rPr>
              <a:t>%%s)(%r))')) </a:t>
            </a:r>
          </a:p>
          <a:p>
            <a:pPr marL="76200" indent="0">
              <a:buNone/>
            </a:pPr>
            <a:r>
              <a:rPr lang="en-US" b="0" dirty="0"/>
              <a:t>The general idea of a quine is: The source code contains a string of itself, which is output twice, once inside quotation marks.</a:t>
            </a:r>
          </a:p>
          <a:p>
            <a:pPr marL="76200" indent="0">
              <a:buNone/>
            </a:pPr>
            <a:r>
              <a:rPr lang="en-US" b="0" i="1" dirty="0"/>
              <a:t>We need two similar copies of the same to self-replicate, just like DNA!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1268B111-2DE4-5E49-B527-311EF165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1340168E-9DED-A34B-BF4A-353382A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361588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Concepts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Variables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Sequences: tuple, list</a:t>
            </a:r>
          </a:p>
          <a:p>
            <a:pPr>
              <a:tabLst>
                <a:tab pos="4167188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Dictionaries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tabLst>
                <a:tab pos="4167188" algn="l"/>
              </a:tabLst>
            </a:pPr>
            <a:r>
              <a:rPr lang="en-US" sz="2000" dirty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assignment</a:t>
            </a:r>
          </a:p>
          <a:p>
            <a:r>
              <a:rPr lang="en-US" sz="2000" dirty="0"/>
              <a:t>Function 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r>
              <a:rPr lang="en-US" sz="2000" dirty="0"/>
              <a:t>Iteration: list comp, for, while</a:t>
            </a:r>
          </a:p>
          <a:p>
            <a:r>
              <a:rPr lang="en-US" sz="2000" dirty="0"/>
              <a:t>Lambda function </a:t>
            </a:r>
            <a:r>
              <a:rPr lang="en-US" sz="2000" dirty="0" err="1"/>
              <a:t>expr</a:t>
            </a:r>
            <a:r>
              <a:rPr lang="en-US" sz="2000" dirty="0"/>
              <a:t>.</a:t>
            </a:r>
            <a:endParaRPr lang="en-US" dirty="0"/>
          </a:p>
          <a:p>
            <a:pPr>
              <a:tabLst>
                <a:tab pos="4167188" algn="l"/>
              </a:tabLst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Higher Order Functions</a:t>
            </a:r>
          </a:p>
          <a:p>
            <a:pPr lvl="1"/>
            <a:r>
              <a:rPr lang="en-US" sz="1600" dirty="0"/>
              <a:t>Functions as Values</a:t>
            </a:r>
          </a:p>
          <a:p>
            <a:pPr lvl="1"/>
            <a:r>
              <a:rPr lang="en-US" sz="1600" dirty="0"/>
              <a:t>Functions with functions as argument</a:t>
            </a:r>
          </a:p>
          <a:p>
            <a:pPr lvl="1"/>
            <a:r>
              <a:rPr lang="en-US" sz="1600" dirty="0"/>
              <a:t>Assignment of function values</a:t>
            </a:r>
          </a:p>
          <a:p>
            <a:r>
              <a:rPr lang="en-US" sz="2000" dirty="0"/>
              <a:t>Higher 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r>
              <a:rPr lang="en-US" sz="2000" dirty="0"/>
              <a:t>Function factories – create and return functions</a:t>
            </a:r>
          </a:p>
          <a:p>
            <a:r>
              <a:rPr lang="en-US" sz="2000" dirty="0"/>
              <a:t>Recursion</a:t>
            </a:r>
          </a:p>
          <a:p>
            <a:pPr lvl="1"/>
            <a:r>
              <a:rPr lang="en-US" sz="2000" dirty="0"/>
              <a:t>Linear, Tail, Tree</a:t>
            </a:r>
          </a:p>
          <a:p>
            <a:r>
              <a:rPr lang="en-US" sz="2000" dirty="0"/>
              <a:t>Abstract Data Types</a:t>
            </a:r>
          </a:p>
          <a:p>
            <a:r>
              <a:rPr lang="en-US" sz="2000" dirty="0"/>
              <a:t>Generators</a:t>
            </a:r>
          </a:p>
          <a:p>
            <a:r>
              <a:rPr lang="en-US" sz="2000" dirty="0"/>
              <a:t>Mutation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Object Orientation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704B72C6-9E4D-9F49-941A-A2CDF962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C78DC60F-4831-1C4D-99FF-8C2CC09E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1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xmlns="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600" y="1886789"/>
            <a:ext cx="5105400" cy="148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A monster from a movie</a:t>
            </a:r>
            <a:br>
              <a:rPr lang="en-US" dirty="0"/>
            </a:br>
            <a:r>
              <a:rPr lang="en-US" dirty="0"/>
              <a:t>B) A change of state</a:t>
            </a:r>
            <a:br>
              <a:rPr lang="en-US" dirty="0"/>
            </a:br>
            <a:r>
              <a:rPr lang="en-US" dirty="0"/>
              <a:t>C) Undesirable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3A28A7-5740-5E4C-B19A-DE9B5AAA2358}"/>
              </a:ext>
            </a:extLst>
          </p:cNvPr>
          <p:cNvSpPr txBox="1"/>
          <p:nvPr/>
        </p:nvSpPr>
        <p:spPr>
          <a:xfrm>
            <a:off x="646223" y="5462180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B</a:t>
            </a:r>
            <a:r>
              <a:rPr lang="en-US" sz="2400" dirty="0"/>
              <a:t>) A change of state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E161316C-ED91-3F4D-9DFE-1831BDFD5265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403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A mutation is…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xmlns="" id="{FA058BB2-02E0-AE40-9162-60A75D14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41C6A51F-66B5-E34A-8734-CB142303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399902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xmlns="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600" y="1886788"/>
            <a:ext cx="5334000" cy="169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We don’t like them</a:t>
            </a:r>
            <a:br>
              <a:rPr lang="en-US" dirty="0"/>
            </a:br>
            <a:r>
              <a:rPr lang="en-US" dirty="0"/>
              <a:t>B) Math doesn’t have them</a:t>
            </a:r>
            <a:br>
              <a:rPr lang="en-US" dirty="0"/>
            </a:br>
            <a:r>
              <a:rPr lang="en-US" dirty="0"/>
              <a:t>C) It’s easier to program not having to think about them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3A28A7-5740-5E4C-B19A-DE9B5AAA2358}"/>
              </a:ext>
            </a:extLst>
          </p:cNvPr>
          <p:cNvSpPr txBox="1"/>
          <p:nvPr/>
        </p:nvSpPr>
        <p:spPr>
          <a:xfrm>
            <a:off x="615927" y="5320738"/>
            <a:ext cx="8604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C</a:t>
            </a:r>
            <a:r>
              <a:rPr lang="en-US" sz="2400" dirty="0"/>
              <a:t>) It’s easier not to have to think about them. Remember: </a:t>
            </a:r>
            <a:r>
              <a:rPr lang="en-US" sz="2400" i="1" dirty="0"/>
              <a:t>n</a:t>
            </a:r>
            <a:r>
              <a:rPr lang="en-US" sz="2400" dirty="0"/>
              <a:t> Boolean variables: 2</a:t>
            </a:r>
            <a:r>
              <a:rPr lang="en-US" sz="2400" baseline="30000" dirty="0"/>
              <a:t>n</a:t>
            </a:r>
            <a:r>
              <a:rPr lang="en-US" sz="2400" dirty="0"/>
              <a:t> states!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E161316C-ED91-3F4D-9DFE-1831BDFD5265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5638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We try to hide states because…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CB19487F-9428-534C-9551-7979419C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F558F882-BF39-714A-9D16-B3E07620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50682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xmlns="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600" y="1886789"/>
            <a:ext cx="5105400" cy="148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Local variables in functions</a:t>
            </a:r>
            <a:br>
              <a:rPr lang="en-US" dirty="0"/>
            </a:br>
            <a:r>
              <a:rPr lang="en-US" dirty="0"/>
              <a:t>B) Private variables in objects</a:t>
            </a:r>
            <a:br>
              <a:rPr lang="en-US" dirty="0"/>
            </a:br>
            <a:r>
              <a:rPr lang="en-US" dirty="0"/>
              <a:t>C) Function calls in recursions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3A28A7-5740-5E4C-B19A-DE9B5AAA2358}"/>
              </a:ext>
            </a:extLst>
          </p:cNvPr>
          <p:cNvSpPr txBox="1"/>
          <p:nvPr/>
        </p:nvSpPr>
        <p:spPr>
          <a:xfrm>
            <a:off x="646223" y="5462180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D</a:t>
            </a:r>
            <a:r>
              <a:rPr lang="en-US" sz="2400" dirty="0"/>
              <a:t>) All of the above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E161316C-ED91-3F4D-9DFE-1831BDFD5265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541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Where do we hide states?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436A568D-A57A-1D43-8DE9-3B80FD38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CA7C1705-F469-E644-9D91-38E96DDC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225447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717256" cy="5305864"/>
          </a:xfrm>
        </p:spPr>
        <p:txBody>
          <a:bodyPr/>
          <a:lstStyle/>
          <a:p>
            <a:r>
              <a:rPr lang="en-US" sz="2400" u="sng" dirty="0"/>
              <a:t>Objects</a:t>
            </a:r>
            <a:r>
              <a:rPr lang="en-US" sz="2400" dirty="0"/>
              <a:t> as data structures  </a:t>
            </a:r>
          </a:p>
          <a:p>
            <a:pPr lvl="1"/>
            <a:r>
              <a:rPr lang="en-US" sz="2000" dirty="0"/>
              <a:t>With </a:t>
            </a:r>
            <a:r>
              <a:rPr lang="en-US" sz="2000" u="sng" dirty="0"/>
              <a:t>methods</a:t>
            </a:r>
            <a:r>
              <a:rPr lang="en-US" sz="2000" dirty="0"/>
              <a:t> you ask of them</a:t>
            </a:r>
          </a:p>
          <a:p>
            <a:pPr lvl="2"/>
            <a:r>
              <a:rPr lang="en-US" sz="1600" dirty="0"/>
              <a:t>These are the behaviors</a:t>
            </a:r>
          </a:p>
          <a:p>
            <a:pPr lvl="1"/>
            <a:r>
              <a:rPr lang="en-US" sz="2000" dirty="0"/>
              <a:t>With </a:t>
            </a:r>
            <a:r>
              <a:rPr lang="en-US" sz="2000" u="sng" dirty="0"/>
              <a:t>local state</a:t>
            </a:r>
            <a:r>
              <a:rPr lang="en-US" sz="2000" dirty="0"/>
              <a:t>, to remember</a:t>
            </a:r>
          </a:p>
          <a:p>
            <a:pPr lvl="2"/>
            <a:r>
              <a:rPr lang="en-US" sz="1600" dirty="0"/>
              <a:t>These are the attributes</a:t>
            </a:r>
          </a:p>
          <a:p>
            <a:r>
              <a:rPr lang="en-US" sz="2400" u="sng" dirty="0"/>
              <a:t>Classes</a:t>
            </a:r>
            <a:r>
              <a:rPr lang="en-US" sz="2400" dirty="0"/>
              <a:t> &amp; </a:t>
            </a:r>
            <a:r>
              <a:rPr lang="en-US" sz="2400" u="sng" dirty="0"/>
              <a:t>Instances</a:t>
            </a:r>
          </a:p>
          <a:p>
            <a:pPr lvl="1"/>
            <a:r>
              <a:rPr lang="en-US" sz="2000" dirty="0"/>
              <a:t>Instance an example of class</a:t>
            </a:r>
          </a:p>
          <a:p>
            <a:pPr lvl="1"/>
            <a:r>
              <a:rPr lang="en-US" sz="2000" dirty="0"/>
              <a:t>E.g., Fluffy is instance of Dog</a:t>
            </a:r>
          </a:p>
          <a:p>
            <a:r>
              <a:rPr lang="en-US" sz="2400" u="sng" dirty="0"/>
              <a:t>Inheritance</a:t>
            </a:r>
            <a:r>
              <a:rPr lang="en-US" sz="2400" dirty="0"/>
              <a:t> saves code</a:t>
            </a:r>
          </a:p>
          <a:p>
            <a:pPr lvl="1"/>
            <a:r>
              <a:rPr lang="en-US" sz="2000" dirty="0"/>
              <a:t>Hierarchical classes</a:t>
            </a:r>
          </a:p>
          <a:p>
            <a:pPr lvl="1"/>
            <a:r>
              <a:rPr lang="en-US" sz="2000" dirty="0"/>
              <a:t>E.g., pianist special case of musician, a special case of performer</a:t>
            </a:r>
          </a:p>
          <a:p>
            <a:r>
              <a:rPr lang="en-US" sz="2400" dirty="0"/>
              <a:t>Examples (</a:t>
            </a:r>
            <a:r>
              <a:rPr lang="en-US" sz="2400" dirty="0" err="1"/>
              <a:t>tho</a:t>
            </a:r>
            <a:r>
              <a:rPr lang="en-US" sz="2400" dirty="0"/>
              <a:t> not pure)</a:t>
            </a:r>
          </a:p>
          <a:p>
            <a:pPr lvl="1"/>
            <a:r>
              <a:rPr lang="en-US" sz="2000" dirty="0"/>
              <a:t>Java, C++</a:t>
            </a:r>
          </a:p>
        </p:txBody>
      </p:sp>
      <p:pic>
        <p:nvPicPr>
          <p:cNvPr id="11" name="Content Placeholder 10" descr="OOP-Objects.gif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232423"/>
              </a:clrFrom>
              <a:clrTo>
                <a:srgbClr val="232423">
                  <a:alpha val="0"/>
                </a:srgbClr>
              </a:clrTo>
            </a:clrChange>
          </a:blip>
          <a:srcRect t="-51710" b="-51710"/>
          <a:stretch>
            <a:fillRect/>
          </a:stretch>
        </p:blipFill>
        <p:spPr>
          <a:xfrm>
            <a:off x="5105400" y="-152400"/>
            <a:ext cx="3733800" cy="52578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Programming (OOP)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381000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www3.ntu.edu.sg/home/</a:t>
            </a:r>
            <a:r>
              <a:rPr lang="en-US" sz="1400" b="1" dirty="0" err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ehchua</a:t>
            </a: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/programming/java/images/OOP-</a:t>
            </a:r>
            <a:r>
              <a:rPr lang="en-US" sz="1400" b="1" dirty="0" err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Objects.gif</a:t>
            </a:r>
            <a:endParaRPr lang="en-US" sz="1400" b="1" dirty="0">
              <a:solidFill>
                <a:schemeClr val="tx1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ED53D6FE-5A5E-CC41-ADEA-A8449C98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35E0CD3F-1C7B-8D48-8AE1-729284CA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2221110296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257800"/>
          </a:xfrm>
        </p:spPr>
        <p:txBody>
          <a:bodyPr/>
          <a:lstStyle/>
          <a:p>
            <a:r>
              <a:rPr lang="en-US" dirty="0"/>
              <a:t>Consist of data and behavior, bundled together to create abstractions</a:t>
            </a:r>
          </a:p>
          <a:p>
            <a:pPr lvl="1"/>
            <a:r>
              <a:rPr lang="en-US" dirty="0"/>
              <a:t>Abstract Data Types</a:t>
            </a:r>
          </a:p>
          <a:p>
            <a:r>
              <a:rPr lang="en-US" dirty="0"/>
              <a:t>A class has </a:t>
            </a:r>
          </a:p>
          <a:p>
            <a:pPr lvl="1"/>
            <a:r>
              <a:rPr lang="en-US" dirty="0"/>
              <a:t>attributes (variables)</a:t>
            </a:r>
          </a:p>
          <a:p>
            <a:pPr lvl="1"/>
            <a:r>
              <a:rPr lang="en-US" dirty="0"/>
              <a:t>methods (functions)</a:t>
            </a:r>
          </a:p>
          <a:p>
            <a:pPr marL="0" indent="0">
              <a:buNone/>
            </a:pPr>
            <a:r>
              <a:rPr lang="en-US" dirty="0"/>
              <a:t>   that define its behavior.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95600"/>
            <a:ext cx="4304184" cy="342900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AC3BBF19-6E18-A645-9D25-73BC058A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04/01/19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6C88E6BD-3371-5347-AD13-5CBA38D0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L09</a:t>
            </a:r>
          </a:p>
        </p:txBody>
      </p:sp>
    </p:spTree>
    <p:extLst>
      <p:ext uri="{BB962C8B-B14F-4D97-AF65-F5344CB8AC3E}">
        <p14:creationId xmlns:p14="http://schemas.microsoft.com/office/powerpoint/2010/main" val="3775913001"/>
      </p:ext>
    </p:extLst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23526</TotalTime>
  <Pages>12</Pages>
  <Words>1851</Words>
  <Application>Microsoft Macintosh PowerPoint</Application>
  <PresentationFormat>Letter Paper (8.5x11 in)</PresentationFormat>
  <Paragraphs>410</Paragraphs>
  <Slides>28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cs162-fa14</vt:lpstr>
      <vt:lpstr> Computational Structures in Data Science</vt:lpstr>
      <vt:lpstr>Administrivia</vt:lpstr>
      <vt:lpstr>Solutions for the Wandering Mind</vt:lpstr>
      <vt:lpstr>Computational Concepts Toolbox</vt:lpstr>
      <vt:lpstr>Mind Refresher 1</vt:lpstr>
      <vt:lpstr>Mind Refresher 2</vt:lpstr>
      <vt:lpstr>Mind Refresher 3</vt:lpstr>
      <vt:lpstr>Object-Oriented Programming (OOP)</vt:lpstr>
      <vt:lpstr>Classes</vt:lpstr>
      <vt:lpstr>Objects</vt:lpstr>
      <vt:lpstr>Objects</vt:lpstr>
      <vt:lpstr>Class Inheritance</vt:lpstr>
      <vt:lpstr>Inheritance</vt:lpstr>
      <vt:lpstr>Review: Bank account using dictionary</vt:lpstr>
      <vt:lpstr>Python class statement</vt:lpstr>
      <vt:lpstr>Example: Account</vt:lpstr>
      <vt:lpstr>Creating an object, invoking a method</vt:lpstr>
      <vt:lpstr>Special Initialization Method</vt:lpstr>
      <vt:lpstr>More on Attributes</vt:lpstr>
      <vt:lpstr>Example</vt:lpstr>
      <vt:lpstr>Example: “private” attributes</vt:lpstr>
      <vt:lpstr>Example: class attribute</vt:lpstr>
      <vt:lpstr>More class attributes</vt:lpstr>
      <vt:lpstr>Example</vt:lpstr>
      <vt:lpstr>More special methods</vt:lpstr>
      <vt:lpstr>Classes using classes</vt:lpstr>
      <vt:lpstr>Key concepts to take forward</vt:lpstr>
      <vt:lpstr>Thoughts for the Wandering Mind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Andrew Tan</cp:lastModifiedBy>
  <cp:revision>693</cp:revision>
  <cp:lastPrinted>2016-03-07T20:04:21Z</cp:lastPrinted>
  <dcterms:created xsi:type="dcterms:W3CDTF">2009-09-09T21:17:00Z</dcterms:created>
  <dcterms:modified xsi:type="dcterms:W3CDTF">2019-04-03T10:32:00Z</dcterms:modified>
</cp:coreProperties>
</file>