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360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99" r:id="rId36"/>
    <p:sldId id="400" r:id="rId37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3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5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8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4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.ly/cs88-fa18-L09" TargetMode="Externa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88-fa18-L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1559821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#10: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More on 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and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8th, 2019</a:t>
            </a:r>
          </a:p>
        </p:txBody>
      </p:sp>
      <p:sp>
        <p:nvSpPr>
          <p:cNvPr id="8" name="Google Shape;91;p12">
            <a:extLst>
              <a:ext uri="{FF2B5EF4-FFF2-40B4-BE49-F238E27FC236}">
                <a16:creationId xmlns:a16="http://schemas.microsoft.com/office/drawing/2014/main" id="{9C231675-CF64-9244-B02A-0BF93E24F4D5}"/>
              </a:ext>
            </a:extLst>
          </p:cNvPr>
          <p:cNvSpPr/>
          <p:nvPr/>
        </p:nvSpPr>
        <p:spPr>
          <a:xfrm>
            <a:off x="4993066" y="5519337"/>
            <a:ext cx="30588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http://bit.ly/cs88-fa18-L09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2;p12">
            <a:extLst>
              <a:ext uri="{FF2B5EF4-FFF2-40B4-BE49-F238E27FC236}">
                <a16:creationId xmlns:a16="http://schemas.microsoft.com/office/drawing/2014/main" id="{E3A72411-D49E-AD44-BB6E-13C9A25E716C}"/>
              </a:ext>
            </a:extLst>
          </p:cNvPr>
          <p:cNvSpPr txBox="1"/>
          <p:nvPr/>
        </p:nvSpPr>
        <p:spPr>
          <a:xfrm>
            <a:off x="2177143" y="5550115"/>
            <a:ext cx="2845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 from L09+L10: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207" name="Google Shape;207;p21"/>
          <p:cNvSpPr/>
          <p:nvPr/>
        </p:nvSpPr>
        <p:spPr>
          <a:xfrm>
            <a:off x="381000" y="1295400"/>
            <a:ext cx="8305800" cy="39703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CheckingAccount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(Account):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Account.__init__(self, name, initial_deposit)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self._type = "Checking"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account_type(self):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self._type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Display representation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__repr__(self):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'&lt;' + str(self.account_type()) + 'Account:…’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4783723" y="3311039"/>
            <a:ext cx="4108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Attribute in subclass, not in superclass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>
            <a:off x="2895600" y="3280559"/>
            <a:ext cx="1888123" cy="21514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1E93AA53-DCD0-3449-90E2-8BC67AB94C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6E6A3789-7B51-6D4A-8E84-0F73124C3A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sp>
        <p:nvSpPr>
          <p:cNvPr id="218" name="Google Shape;218;p22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SavingsAccount(Account):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interest_rate = 0.02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Account.__init__(self, name, initial_deposit)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self._type = "Savings"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account_type(self):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self._type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acrue_interest(self):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self._balance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(1 + SavingsAccount.interest_rate)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4742835" y="3810000"/>
            <a:ext cx="4134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Methods in subclass, not in superclass</a:t>
            </a:r>
            <a:endParaRPr/>
          </a:p>
        </p:txBody>
      </p:sp>
      <p:cxnSp>
        <p:nvCxnSpPr>
          <p:cNvPr id="220" name="Google Shape;220;p22"/>
          <p:cNvCxnSpPr/>
          <p:nvPr/>
        </p:nvCxnSpPr>
        <p:spPr>
          <a:xfrm rot="10800000" flipH="1">
            <a:off x="3200400" y="3994666"/>
            <a:ext cx="1542435" cy="18466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 rot="10800000" flipH="1">
            <a:off x="3200400" y="4086999"/>
            <a:ext cx="1542435" cy="912524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DBC05E04-BEB9-B940-AD52-F2039138896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5D525901-3107-3D4B-A641-FA2138F3071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using classes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230" name="Google Shape;230;p23"/>
          <p:cNvSpPr/>
          <p:nvPr/>
        </p:nvSpPr>
        <p:spPr>
          <a:xfrm>
            <a:off x="114300" y="950178"/>
            <a:ext cx="8839200" cy="575542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Bank: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_accounts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'Savings':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 'Checking':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assert True, "Bad Account type: " +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0, "Bad deposit"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Bank._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accounts.append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acct in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acct.account_number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acct.account_name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acct.account_balance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dirty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E4EA1DB0-8A96-D541-B24F-B8CDA92A999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4B46B7EE-4D3C-B24D-8292-74B1B286DE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82DF8773-872D-F14C-B2E4-CF83BDE228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6773123-1CEF-A24D-893E-B0B4F30FE4E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examples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Redesign our KV as a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should “new KV” vs mutation be handled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 and “new object” in superclass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41DB5DD9-FC9F-A647-BD48-35C62261701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8D7345F-EEA3-2646-A061-D8E9BBABBC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KV as a true object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38200" y="965200"/>
            <a:ext cx="7543800" cy="58477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abstractionma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collection of key-value pairs"""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__(self,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=[]):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  # Verify and initialize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# the key should be a string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kv.append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items(self):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(key, value) pairs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get(self,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the value bound to key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or None if not present.”””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k, v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if k == key: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return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keys(self):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keys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[key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values(self):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values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add(self, key, value):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adding binding (key, value)"""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KV([(key, value)] +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delete(self,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having removed any binding for key"""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KV([(k, v) for (k, v)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if not k == key])</a:t>
            </a:r>
            <a:endParaRPr dirty="0"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56E1F1D-7CE4-1149-B1CC-76D3EADA8F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2D401E41-6959-6E4F-A202-5FA9697F536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723900" y="1130300"/>
            <a:ext cx="76200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Defined on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rather than objects of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Like 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Indicated by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Take a class argument, rather than self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267" name="Google Shape;267;p27"/>
          <p:cNvSpPr/>
          <p:nvPr/>
        </p:nvSpPr>
        <p:spPr>
          <a:xfrm>
            <a:off x="1028700" y="3276600"/>
            <a:ext cx="6934200" cy="26776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abstraction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collection of key-value pairs such that kv_get(kv, key) returns the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kv_pairs=[]):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self._kv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val) in kv_pairs:   # Verify and initialize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str) # the key should be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self._kv.append((key, val))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 sz="12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create(cls, kv_pairs=[]):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cls(kv_pairs)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CF291452-4325-2542-A82A-4C4AEF3841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0A4503C-888F-6342-AC6A-B9FF4222FB4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Example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524000"/>
            <a:ext cx="9144000" cy="19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2670F0FD-04C0-5447-B3A0-5EF63A98BC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C973BA02-6ACA-5E43-921F-F9EB1F0E6B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 type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656" y="1905000"/>
            <a:ext cx="7366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656" y="3857893"/>
            <a:ext cx="74803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457200" y="1258238"/>
            <a:ext cx="62889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 use of class constructor – interferes with inheritance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457199" y="3359571"/>
            <a:ext cx="5763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type(self) as constructor to maintain inherited type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362200" y="4495799"/>
            <a:ext cx="1447800" cy="46699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44BC2B05-B72D-5F47-8697-9DB4692CC4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4287561-501B-6549-8A39-53CD436F515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CB14730-EF18-5C4D-AD1A-AC92E196441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605FAD52-DB32-BF4F-9AEB-8040CDFCF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6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structures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Object Oriented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Exceptions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456" name="Google Shape;456;p4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457" name="Google Shape;457;p4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2305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receives arguments of improper type?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Resource, e.g., file, is not available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Network connection is lost or times out?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90800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exceptions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609600" y="5257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Unhandled, thrown back to the top level interpreter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Or halt the python program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sp>
        <p:nvSpPr>
          <p:cNvPr id="318" name="Google Shape;318;p32"/>
          <p:cNvSpPr/>
          <p:nvPr/>
        </p:nvSpPr>
        <p:spPr>
          <a:xfrm>
            <a:off x="533400" y="1143000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3/0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ZeroDivisionError: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division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str.lower(1)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TypeError: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""[2]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IndexError: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 index out of range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7010400" y="1066800"/>
            <a:ext cx="113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434FCAC5-64E5-A742-B6D1-D87FEE86523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DB1A8315-0B82-9B4C-90CB-A0A7D82E6D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is a function supposed to do?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A: One thing well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should it do when it is passed arguments that don’t make sense?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b="0"/>
          </a:p>
        </p:txBody>
      </p:sp>
      <p:sp>
        <p:nvSpPr>
          <p:cNvPr id="329" name="Google Shape;329;p33"/>
          <p:cNvSpPr/>
          <p:nvPr/>
        </p:nvSpPr>
        <p:spPr>
          <a:xfrm>
            <a:off x="533400" y="2971800"/>
            <a:ext cx="7848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????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BCB58150-6E10-2048-8981-0CB30A8AFD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8E5EC7DE-AB14-F041-AAB6-834C6F8B3E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Exceptional exit from functions</a:t>
            </a:r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doesn’t “return” but instead execution is thrown out of the function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b="0"/>
          </a:p>
        </p:txBody>
      </p:sp>
      <p:sp>
        <p:nvSpPr>
          <p:cNvPr id="339" name="Google Shape;339;p34"/>
          <p:cNvSpPr/>
          <p:nvPr/>
        </p:nvSpPr>
        <p:spPr>
          <a:xfrm>
            <a:off x="838200" y="889843"/>
            <a:ext cx="78486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divides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ZeroDivisionError: integer division or modulo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get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KeyError: 'dog'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AB97332C-D744-AD46-865C-1869D0E753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3C1B5F2-78B6-354F-9E46-1BE3695604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out of multiple calls deep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Stack unwinds until exception is handled or top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b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514600"/>
            <a:ext cx="5029200" cy="207873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D6B5DA-A34F-A048-8EAC-4025E7C36D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97E9571F-D825-8F4F-BCEC-353FB93EB5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9335486C-C514-3543-A945-FA21CEC698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C73CF67-38D2-9941-9A1D-ED8F4C3AD9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of control stops at the exception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And is ‘thrown back’ to wherever it is caught</a:t>
            </a: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b="0"/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6769100" cy="5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958381F0-1FF3-4945-943A-6D8E3514A5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0794A51B-D86E-7348-A7CC-4ADB6FC9B3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 Statements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 you to make assertions about assumptions that your code relies 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Use them liberally!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Incoming data is dirty till you’ve washed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Raise an exception of type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AssertionError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Ignored in optimize flag: python3 –O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Governed by bool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__debug__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b="0"/>
          </a:p>
        </p:txBody>
      </p:sp>
      <p:sp>
        <p:nvSpPr>
          <p:cNvPr id="388" name="Google Shape;388;p39"/>
          <p:cNvSpPr/>
          <p:nvPr/>
        </p:nvSpPr>
        <p:spPr>
          <a:xfrm>
            <a:off x="685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609600" y="50292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assert x != 0, ”Denominator must be non-zero”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y%x == 0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090078-154B-FB4F-97EC-834570E32B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417A7C8F-373E-3440-983E-CAE7030349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b="0"/>
          </a:p>
        </p:txBody>
      </p:sp>
      <p:sp>
        <p:nvSpPr>
          <p:cNvPr id="399" name="Google Shape;399;p40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295B6563-226A-C345-BFEF-59EE4D4962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77EC6AF2-BEA1-624F-95DD-BDD2A407C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Administrative Issues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Project 2 “Wheel” goes out soon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Discussion in lab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Reading: (2.5-7), 2.9 , exceptions: 3.3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9" name="Google Shape;91;p12">
            <a:extLst>
              <a:ext uri="{FF2B5EF4-FFF2-40B4-BE49-F238E27FC236}">
                <a16:creationId xmlns:a16="http://schemas.microsoft.com/office/drawing/2014/main" id="{8E3B20A8-A310-8A4A-8989-B389A4D233EE}"/>
              </a:ext>
            </a:extLst>
          </p:cNvPr>
          <p:cNvSpPr/>
          <p:nvPr/>
        </p:nvSpPr>
        <p:spPr>
          <a:xfrm>
            <a:off x="3531451" y="3174424"/>
            <a:ext cx="30588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http://bit.ly/cs88-fa18-L09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2;p12">
            <a:extLst>
              <a:ext uri="{FF2B5EF4-FFF2-40B4-BE49-F238E27FC236}">
                <a16:creationId xmlns:a16="http://schemas.microsoft.com/office/drawing/2014/main" id="{7C321DB1-2D69-084C-8538-208FEFE0C9F7}"/>
              </a:ext>
            </a:extLst>
          </p:cNvPr>
          <p:cNvSpPr txBox="1"/>
          <p:nvPr/>
        </p:nvSpPr>
        <p:spPr>
          <a:xfrm>
            <a:off x="685800" y="3205202"/>
            <a:ext cx="2845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 from L09+L10:</a:t>
            </a:r>
            <a:endParaRPr dirty="0"/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DA0C590D-8480-3946-84B9-99548110D8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804FF8F-9B69-994C-94A9-04DD03F948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b="0"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0DCDE72D-7E84-014C-865E-792AD4BE0BE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FE30C6B9-3784-8741-B892-E3339F969B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Raise statement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 are raised with a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raise</a:t>
            </a:r>
            <a:r>
              <a:rPr lang="en-US"/>
              <a:t> statement\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      raise &lt;exception&gt;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&lt;expression&gt; must evaluate to a subclass of BaseException or an instance of 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are constructed like any other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 TypeError(‘Bad argument’)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AAD21DEC-C25A-974D-BE5F-8D7DAB5534E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F908F389-F701-F146-A263-BA5A5263A4F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426" name="Google Shape;426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b="0"/>
          </a:p>
        </p:txBody>
      </p:sp>
      <p:sp>
        <p:nvSpPr>
          <p:cNvPr id="427" name="Google Shape;427;p43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428" name="Google Shape;428;p43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FA8C910C-08C5-5945-A9A6-A0BD7B8448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D55BDDEC-AD16-1449-B5E5-9F46E0139F5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37" name="Google Shape;437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74F30DE7-419F-8748-B21C-F1EDC45B071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33B37A20-56C4-A34A-90A9-21F6FBBA73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446" name="Google Shape;446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B3E7A3F-4833-1B4E-BF02-B9DABF62F7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AEA5161-1B00-F74C-9C4C-2B31B49FA2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996761"/>
            <a:ext cx="8519886" cy="555643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Can you write a quine that mutates on self-replication?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Yes!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dirty="0"/>
              <a:t>Give an example.</a:t>
            </a:r>
          </a:p>
          <a:p>
            <a:pPr marL="114300" indent="0" fontAlgn="base">
              <a:buNone/>
            </a:pPr>
            <a:r>
              <a:rPr lang="en-US" b="0" dirty="0"/>
              <a:t>A </a:t>
            </a:r>
            <a:r>
              <a:rPr lang="en-US" b="0" i="1" dirty="0"/>
              <a:t>Fibonacci-quine</a:t>
            </a:r>
            <a:r>
              <a:rPr lang="en-US" b="0" dirty="0"/>
              <a:t> outputs a modification of the source by the following rules: </a:t>
            </a:r>
          </a:p>
          <a:p>
            <a:pPr marL="114300" indent="0" fontAlgn="base">
              <a:buNone/>
            </a:pPr>
            <a:r>
              <a:rPr lang="en-US" b="0" dirty="0"/>
              <a:t>1) The initial source should contain 2. </a:t>
            </a:r>
          </a:p>
          <a:p>
            <a:pPr marL="114300" indent="0" fontAlgn="base">
              <a:buNone/>
            </a:pPr>
            <a:r>
              <a:rPr lang="en-US" b="0" dirty="0"/>
              <a:t>2) When run, output the source, but </a:t>
            </a:r>
            <a:r>
              <a:rPr lang="en-US" b="0" i="1" dirty="0"/>
              <a:t>only</a:t>
            </a:r>
            <a:r>
              <a:rPr lang="en-US" b="0" dirty="0"/>
              <a:t> the specific number </a:t>
            </a:r>
          </a:p>
          <a:p>
            <a:pPr marL="114300" indent="0" fontAlgn="base">
              <a:buNone/>
            </a:pPr>
            <a:r>
              <a:rPr lang="en-US" b="0" dirty="0"/>
              <a:t>(here 2) changed to the next number of the Fibonacci sequence. For example, 3. Same goes for the output, and the output of the output, etc. </a:t>
            </a:r>
          </a:p>
          <a:p>
            <a:pPr marL="114300" indent="0" fontAlgn="base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's=%</a:t>
            </a:r>
            <a:r>
              <a:rPr lang="en-US" b="0" dirty="0" err="1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r;print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(s%%(</a:t>
            </a:r>
            <a:r>
              <a:rPr lang="en-US" b="0" dirty="0" err="1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s,round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(%s*(1+5**.5)/2)))'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>
                <a:solidFill>
                  <a:srgbClr val="10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(s%(</a:t>
            </a:r>
            <a:r>
              <a:rPr lang="en-US" b="0" dirty="0" err="1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s,round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**.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7DB9EBE-C937-DB4C-BF9D-8F6BBA1F736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40E47530-D49E-3E4D-AA62-FF41743DB2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4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Questions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996761"/>
            <a:ext cx="8519886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N bits can represent 2</a:t>
            </a:r>
            <a:r>
              <a:rPr lang="en-US" b="0" baseline="30000" dirty="0"/>
              <a:t>N</a:t>
            </a:r>
            <a:r>
              <a:rPr lang="en-US" b="0" dirty="0"/>
              <a:t> configurations. 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1) How many functions can be created that map from N bits to 1 bit (binary functions)?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2) How many functions can be created that map from N bits to M bits?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3) How many functions can be created that map from N k-bit length integers to M bits? 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4) If we were representing the functions 1, 2, and 3 in tables: a) How many different tables would we need? b) How big is each table?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A6E2B7E-F8C6-314D-9B61-6698E4C9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C8BA885E-E802-074D-8D3C-02CD644A4B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5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Review Class concept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Using class to create and manipulate objects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 to specialize a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Create subtypes of the object type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Unprogrammed control transfers to catch unusual situations or errors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How they arise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How to handle exception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How to raise your own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B51A682A-F317-AE4B-A5B5-EB84F8AA400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7526B3AD-928B-7E4A-8D06-154CA3E33D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Python class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131" name="Google Shape;131;p16"/>
          <p:cNvSpPr/>
          <p:nvPr/>
        </p:nvSpPr>
        <p:spPr>
          <a:xfrm>
            <a:off x="1524000" y="1371600"/>
            <a:ext cx="6019800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&lt;ClassName&gt;: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&lt;method-1&gt;(self, 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self.&lt;instance_attr&gt; =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85800" y="462783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https://docs.python.org/3/tutorial/classes.html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766984" y="5738187"/>
            <a:ext cx="633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https://www.python.org/dev/peps/pep-0008/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85800" y="5292506"/>
            <a:ext cx="624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names should normally use the </a:t>
            </a:r>
            <a:r>
              <a:rPr lang="en-US" sz="1800" b="1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CapWords</a:t>
            </a: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convention.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ABDBB549-F6BF-DD4D-AF0B-37F9E084488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A76E693B-A2CC-114B-A565-C5D9BA8D9D8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 object, invoking a method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b="0"/>
          </a:p>
        </p:txBody>
      </p:sp>
      <p:sp>
        <p:nvSpPr>
          <p:cNvPr id="143" name="Google Shape;143;p17"/>
          <p:cNvSpPr/>
          <p:nvPr/>
        </p:nvSpPr>
        <p:spPr>
          <a:xfrm>
            <a:off x="1219200" y="2438400"/>
            <a:ext cx="71897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 = Account ("David Culler",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my_acct.withdraw(42)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The Class Constructor</a:t>
              </a:r>
              <a:endParaRPr/>
            </a:p>
          </p:txBody>
        </p:sp>
        <p:cxnSp>
          <p:nvCxnSpPr>
            <p:cNvPr id="146" name="Google Shape;146;p17"/>
            <p:cNvCxnSpPr/>
            <p:nvPr/>
          </p:nvCxnSpPr>
          <p:spPr>
            <a:xfrm rot="10800000" flipH="1">
              <a:off x="4876800" y="4419600"/>
              <a:ext cx="167640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5ABDD1A2-06AA-3145-A80B-7504CD9AB8D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D928FB12-6A7E-8D41-B6F2-E308F53804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class example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sp>
        <p:nvSpPr>
          <p:cNvPr id="155" name="Google Shape;155;p18"/>
          <p:cNvSpPr/>
          <p:nvPr/>
        </p:nvSpPr>
        <p:spPr>
          <a:xfrm>
            <a:off x="533400" y="1143000"/>
            <a:ext cx="8077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Account: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Class astributes outside and class defs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_account_number_seed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Initialize the instance attributes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self._name = 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self._acct_no =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initial_deposit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Selectors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account_name(self):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account_number(self):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self._acct_no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79618" y="1556266"/>
            <a:ext cx="742957" cy="4583668"/>
            <a:chOff x="200940" y="2316316"/>
            <a:chExt cx="742957" cy="2743200"/>
          </a:xfrm>
        </p:grpSpPr>
        <p:sp>
          <p:nvSpPr>
            <p:cNvPr id="157" name="Google Shape;157;p18"/>
            <p:cNvSpPr/>
            <p:nvPr/>
          </p:nvSpPr>
          <p:spPr>
            <a:xfrm>
              <a:off x="562897" y="2316316"/>
              <a:ext cx="381000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 rot="-5400000">
              <a:off x="-249102" y="3134964"/>
              <a:ext cx="1269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 namespace </a:t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822575" y="2874942"/>
            <a:ext cx="773920" cy="1069524"/>
            <a:chOff x="505122" y="3798906"/>
            <a:chExt cx="773920" cy="1069524"/>
          </a:xfrm>
        </p:grpSpPr>
        <p:sp>
          <p:nvSpPr>
            <p:cNvPr id="160" name="Google Shape;160;p18"/>
            <p:cNvSpPr txBox="1"/>
            <p:nvPr/>
          </p:nvSpPr>
          <p:spPr>
            <a:xfrm rot="-5400000">
              <a:off x="155026" y="4149002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Methods</a:t>
              </a:r>
              <a:endParaRPr/>
            </a:p>
          </p:txBody>
        </p:sp>
        <p:cxnSp>
          <p:nvCxnSpPr>
            <p:cNvPr id="161" name="Google Shape;161;p18"/>
            <p:cNvCxnSpPr/>
            <p:nvPr/>
          </p:nvCxnSpPr>
          <p:spPr>
            <a:xfrm rot="10800000" flipH="1">
              <a:off x="810174" y="3798906"/>
              <a:ext cx="468868" cy="279891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" name="Google Shape;162;p18"/>
          <p:cNvSpPr txBox="1"/>
          <p:nvPr/>
        </p:nvSpPr>
        <p:spPr>
          <a:xfrm>
            <a:off x="7152736" y="2259232"/>
            <a:ext cx="1867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instance attributes,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notation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505200" y="2045686"/>
            <a:ext cx="3093471" cy="614758"/>
            <a:chOff x="3944356" y="2262602"/>
            <a:chExt cx="3093471" cy="614758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5775304" y="2262602"/>
              <a:ext cx="1262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object</a:t>
              </a: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 flipH="1">
              <a:off x="3944356" y="2371172"/>
              <a:ext cx="1782244" cy="506188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6" name="Google Shape;166;p18"/>
          <p:cNvCxnSpPr/>
          <p:nvPr/>
        </p:nvCxnSpPr>
        <p:spPr>
          <a:xfrm>
            <a:off x="2666563" y="3902310"/>
            <a:ext cx="2362637" cy="74589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8"/>
          <p:cNvSpPr txBox="1"/>
          <p:nvPr/>
        </p:nvSpPr>
        <p:spPr>
          <a:xfrm>
            <a:off x="5336148" y="1720288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</a:t>
            </a:r>
            <a:endParaRPr/>
          </a:p>
        </p:txBody>
      </p:sp>
      <p:cxnSp>
        <p:nvCxnSpPr>
          <p:cNvPr id="168" name="Google Shape;168;p18"/>
          <p:cNvCxnSpPr>
            <a:endCxn id="162" idx="1"/>
          </p:cNvCxnSpPr>
          <p:nvPr/>
        </p:nvCxnSpPr>
        <p:spPr>
          <a:xfrm rot="10800000" flipH="1">
            <a:off x="3095536" y="2720897"/>
            <a:ext cx="4057200" cy="5007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8"/>
          <p:cNvSpPr txBox="1"/>
          <p:nvPr/>
        </p:nvSpPr>
        <p:spPr>
          <a:xfrm>
            <a:off x="5029200" y="4421768"/>
            <a:ext cx="3057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attributes, dot notation</a:t>
            </a:r>
            <a:endParaRPr/>
          </a:p>
        </p:txBody>
      </p:sp>
      <p:sp>
        <p:nvSpPr>
          <p:cNvPr id="21" name="Google Shape;456;p46">
            <a:extLst>
              <a:ext uri="{FF2B5EF4-FFF2-40B4-BE49-F238E27FC236}">
                <a16:creationId xmlns:a16="http://schemas.microsoft.com/office/drawing/2014/main" id="{01C5AA60-09EB-5C4F-86D6-73C6CCC558F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22" name="Google Shape;457;p46">
            <a:extLst>
              <a:ext uri="{FF2B5EF4-FFF2-40B4-BE49-F238E27FC236}">
                <a16:creationId xmlns:a16="http://schemas.microsoft.com/office/drawing/2014/main" id="{8F9BD212-0470-264D-A07E-BB11147B1B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 a class as a specialization of an existing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Inherent its attributes, methods (behaviors)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additional ones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Redefine (specialize) existing ones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Ones in superclass still accessible in its namespace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179" name="Google Shape;179;p19"/>
          <p:cNvSpPr/>
          <p:nvPr/>
        </p:nvSpPr>
        <p:spPr>
          <a:xfrm>
            <a:off x="1600200" y="4114800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 </a:t>
            </a:r>
            <a:r>
              <a:rPr lang="en-US" sz="20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 &lt;inherits&gt; 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57A9F01E-2CFB-8445-8B3E-C14A23BA40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AD5D63E0-FB5B-DC41-AC4F-5AC64C9ED2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189" name="Google Shape;189;p20"/>
          <p:cNvSpPr/>
          <p:nvPr/>
        </p:nvSpPr>
        <p:spPr>
          <a:xfrm>
            <a:off x="2438400" y="2743200"/>
            <a:ext cx="5257800" cy="1600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200974" y="3358634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2057400" y="2133600"/>
            <a:ext cx="1676400" cy="1143000"/>
            <a:chOff x="1676400" y="2133600"/>
            <a:chExt cx="1676400" cy="1143000"/>
          </a:xfrm>
        </p:grpSpPr>
        <p:sp>
          <p:nvSpPr>
            <p:cNvPr id="192" name="Google Shape;192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2209800" y="2286000"/>
            <a:ext cx="1676400" cy="1143000"/>
            <a:chOff x="1676400" y="2133600"/>
            <a:chExt cx="1676400" cy="1143000"/>
          </a:xfrm>
        </p:grpSpPr>
        <p:sp>
          <p:nvSpPr>
            <p:cNvPr id="195" name="Google Shape;195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rgbClr val="EFE68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926574" y="2312573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50868" y="3765034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endParaRPr/>
          </a:p>
        </p:txBody>
      </p:sp>
      <p:sp>
        <p:nvSpPr>
          <p:cNvPr id="19" name="Google Shape;456;p46">
            <a:extLst>
              <a:ext uri="{FF2B5EF4-FFF2-40B4-BE49-F238E27FC236}">
                <a16:creationId xmlns:a16="http://schemas.microsoft.com/office/drawing/2014/main" id="{3A55AC60-3B87-344A-ADA7-7C985822957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20" name="Google Shape;457;p46">
            <a:extLst>
              <a:ext uri="{FF2B5EF4-FFF2-40B4-BE49-F238E27FC236}">
                <a16:creationId xmlns:a16="http://schemas.microsoft.com/office/drawing/2014/main" id="{E092CC6C-5E3E-2E4E-9041-F98345FC02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2631</Words>
  <Application>Microsoft Macintosh PowerPoint</Application>
  <PresentationFormat>On-screen Show (4:3)</PresentationFormat>
  <Paragraphs>516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Helvetica Neue</vt:lpstr>
      <vt:lpstr>Courier</vt:lpstr>
      <vt:lpstr>Arial</vt:lpstr>
      <vt:lpstr>Source Sans Pro</vt:lpstr>
      <vt:lpstr>18 VAG Rounded Bold   07390</vt:lpstr>
      <vt:lpstr>Courier New</vt:lpstr>
      <vt:lpstr>Times New Roman</vt:lpstr>
      <vt:lpstr>cs162-fa14</vt:lpstr>
      <vt:lpstr> Computational Structures in Data Science</vt:lpstr>
      <vt:lpstr>Computational Concepts Toolbox</vt:lpstr>
      <vt:lpstr>Administrative Issues</vt:lpstr>
      <vt:lpstr>Today:</vt:lpstr>
      <vt:lpstr>Review: Python class</vt:lpstr>
      <vt:lpstr>Creating an object, invoking a method</vt:lpstr>
      <vt:lpstr>Review: class example</vt:lpstr>
      <vt:lpstr>Inheritance</vt:lpstr>
      <vt:lpstr>Inheritance</vt:lpstr>
      <vt:lpstr>Example</vt:lpstr>
      <vt:lpstr>Another Example</vt:lpstr>
      <vt:lpstr>Classes using classes</vt:lpstr>
      <vt:lpstr>Key concepts to take forward</vt:lpstr>
      <vt:lpstr>Additional examples</vt:lpstr>
      <vt:lpstr>KV as a true object</vt:lpstr>
      <vt:lpstr>Class methods</vt:lpstr>
      <vt:lpstr>Inheritance Example</vt:lpstr>
      <vt:lpstr>Subclass type</vt:lpstr>
      <vt:lpstr>Exception (read 3.3)</vt:lpstr>
      <vt:lpstr>Handling Errors</vt:lpstr>
      <vt:lpstr>Example exceptions</vt:lpstr>
      <vt:lpstr>Functions</vt:lpstr>
      <vt:lpstr>Exceptional exit from functions</vt:lpstr>
      <vt:lpstr>Continue out of multiple calls deep</vt:lpstr>
      <vt:lpstr>Types of exceptions</vt:lpstr>
      <vt:lpstr>Demo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Summary</vt:lpstr>
      <vt:lpstr>Solutions for the Wandering Mind</vt:lpstr>
      <vt:lpstr>Questions for the Wandering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Continued &amp; Exceptions</dc:title>
  <cp:lastModifiedBy>Andrew Tan</cp:lastModifiedBy>
  <cp:revision>7</cp:revision>
  <dcterms:modified xsi:type="dcterms:W3CDTF">2019-04-11T11:26:42Z</dcterms:modified>
</cp:coreProperties>
</file>