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360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61" r:id="rId37"/>
    <p:sldId id="292" r:id="rId38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0"/>
    <p:restoredTop sz="94742"/>
  </p:normalViewPr>
  <p:slideViewPr>
    <p:cSldViewPr snapToGrid="0">
      <p:cViewPr varScale="1">
        <p:scale>
          <a:sx n="87" d="100"/>
          <a:sy n="8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9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= 1,2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x,y = 3,4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a,b = z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055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2310007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#13: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1171" y="2417563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29th, 2019</a:t>
            </a:r>
          </a:p>
        </p:txBody>
      </p:sp>
    </p:spTree>
    <p:extLst>
      <p:ext uri="{BB962C8B-B14F-4D97-AF65-F5344CB8AC3E}">
        <p14:creationId xmlns:p14="http://schemas.microsoft.com/office/powerpoint/2010/main" val="152350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the bottom it’s a bunch of bits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many distinct things represented in </a:t>
            </a:r>
            <a:r>
              <a:rPr lang="en-US" i="1"/>
              <a:t>N</a:t>
            </a:r>
            <a:r>
              <a:rPr lang="en-US"/>
              <a:t> bits?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- Think recursively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2 “things” in 1 bit – {0,1}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Assume 2</a:t>
            </a:r>
            <a:r>
              <a:rPr lang="en-US" baseline="30000"/>
              <a:t>N-1</a:t>
            </a:r>
            <a:r>
              <a:rPr lang="en-US"/>
              <a:t> things in N-1 bits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0 || {0, …, 2</a:t>
            </a:r>
            <a:r>
              <a:rPr lang="en-US" baseline="30000"/>
              <a:t>N-1</a:t>
            </a:r>
            <a:r>
              <a:rPr lang="en-US"/>
              <a:t> – 1} U 1 || {0, …, 2</a:t>
            </a:r>
            <a:r>
              <a:rPr lang="en-US" baseline="30000"/>
              <a:t>N-1</a:t>
            </a:r>
            <a:r>
              <a:rPr lang="en-US"/>
              <a:t> – 1}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“word” is now (typically) 64 bits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Can represent 2</a:t>
            </a:r>
            <a:r>
              <a:rPr lang="en-US" baseline="30000"/>
              <a:t>64</a:t>
            </a:r>
            <a:r>
              <a:rPr lang="en-US"/>
              <a:t> (over 18 quintillion or 1.8×10</a:t>
            </a:r>
            <a:r>
              <a:rPr lang="en-US" baseline="30000"/>
              <a:t>19</a:t>
            </a:r>
            <a:r>
              <a:rPr lang="en-US"/>
              <a:t>) different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Addresses (unsigned ints): 0 .. 2</a:t>
            </a:r>
            <a:r>
              <a:rPr lang="en-US" baseline="30000"/>
              <a:t>N</a:t>
            </a:r>
            <a:r>
              <a:rPr lang="en-US"/>
              <a:t> – 1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Signed Integers: -2</a:t>
            </a:r>
            <a:r>
              <a:rPr lang="en-US" baseline="30000"/>
              <a:t>N-1  </a:t>
            </a:r>
            <a:r>
              <a:rPr lang="en-US"/>
              <a:t>..  2</a:t>
            </a:r>
            <a:r>
              <a:rPr lang="en-US" baseline="30000"/>
              <a:t>N-1</a:t>
            </a:r>
            <a:r>
              <a:rPr lang="en-US"/>
              <a:t> – 1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IEEE Float Point: -1</a:t>
            </a:r>
            <a:r>
              <a:rPr lang="en-US" baseline="30000"/>
              <a:t>S</a:t>
            </a:r>
            <a:r>
              <a:rPr lang="en-US"/>
              <a:t> x 1.f x 2 </a:t>
            </a:r>
            <a:r>
              <a:rPr lang="en-US" baseline="30000"/>
              <a:t>e-1023 </a:t>
            </a:r>
            <a:endParaRPr/>
          </a:p>
        </p:txBody>
      </p:sp>
      <p:pic>
        <p:nvPicPr>
          <p:cNvPr id="229" name="Google Shape;229;p22" descr="1236px-IEEE_754_Double_Floating_Point_Format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5029200"/>
            <a:ext cx="8229600" cy="1664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D5ACA646-A4CF-B140-9429-94B9802984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2254700A-09A0-1349-91B6-B015F17CE9B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</a:t>
            </a:r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Starting with current frame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Look up variable in frame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not present, try parent frame, repeatedly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Until global frame is reached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not found there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Raise an exception</a:t>
            </a:r>
            <a:endParaRPr/>
          </a:p>
        </p:txBody>
      </p:sp>
      <p:sp>
        <p:nvSpPr>
          <p:cNvPr id="6" name="Google Shape;100;p13">
            <a:extLst>
              <a:ext uri="{FF2B5EF4-FFF2-40B4-BE49-F238E27FC236}">
                <a16:creationId xmlns:a16="http://schemas.microsoft.com/office/drawing/2014/main" id="{3BF03C08-E78A-E54B-97DF-253F5C0517E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7" name="Google Shape;101;p13">
            <a:extLst>
              <a:ext uri="{FF2B5EF4-FFF2-40B4-BE49-F238E27FC236}">
                <a16:creationId xmlns:a16="http://schemas.microsoft.com/office/drawing/2014/main" id="{812C9E75-BA45-8640-8FF4-2FD83E86A49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</a:t>
            </a:r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Starting with current frame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Look up variable in frame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not present, try parent frame, repeatedly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Until global frame is reached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not found there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Raise an exception</a:t>
            </a:r>
            <a:endParaRPr/>
          </a:p>
        </p:txBody>
      </p:sp>
      <p:pic>
        <p:nvPicPr>
          <p:cNvPr id="246" name="Google Shape;246;p24" descr="Screen Shot 2016-05-01 at 1.04.4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752600"/>
            <a:ext cx="7315200" cy="469722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585D6ED0-197A-0E46-A06F-EAB1619DD70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5E31FA4F-B923-C743-A255-615C448E5EF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Structures</a:t>
            </a:r>
            <a:endParaRPr/>
          </a:p>
        </p:txBody>
      </p:sp>
      <p:pic>
        <p:nvPicPr>
          <p:cNvPr id="254" name="Google Shape;254;p25" descr="Screen Shot 2016-05-01 at 1.08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9" y="1524000"/>
            <a:ext cx="8801100" cy="375920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4B22A339-7202-EE41-A5C6-6286A771C7C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899BF0E4-803A-1C4D-9B19-C9097FE19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the operand expressions (recursively)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Check the types of the resulting values to determine the operator for symbol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 valid combination, raise exceptions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Apply operator to resulting values to produce result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2001522" y="1295400"/>
            <a:ext cx="3385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1371600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2362200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5506722" y="1219200"/>
            <a:ext cx="1262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     ]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4876800" y="12192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5867400" y="12192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4127665D-6210-5845-8870-7008E9730C1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3" name="Google Shape;101;p13">
            <a:extLst>
              <a:ext uri="{FF2B5EF4-FFF2-40B4-BE49-F238E27FC236}">
                <a16:creationId xmlns:a16="http://schemas.microsoft.com/office/drawing/2014/main" id="{861DEF03-A004-B644-A84E-13918D5C55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 Expressions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the operand expressions (recursively)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“function” expression to get function to apply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This may involve function return values or “.” or …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Check that it is of function type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not, raise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Apply function to resulting values to produce result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2590800" y="1295400"/>
            <a:ext cx="32629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   ,      , ...  )</a:t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1960878" y="1295400"/>
            <a:ext cx="533400" cy="381000"/>
          </a:xfrm>
          <a:prstGeom prst="cloud">
            <a:avLst/>
          </a:prstGeom>
          <a:solidFill>
            <a:srgbClr val="FF66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2951478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3789678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1F7269D0-92BC-F743-8C65-F24E5526215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1" name="Google Shape;101;p13">
            <a:extLst>
              <a:ext uri="{FF2B5EF4-FFF2-40B4-BE49-F238E27FC236}">
                <a16:creationId xmlns:a16="http://schemas.microsoft.com/office/drawing/2014/main" id="{D547495C-8DF0-584A-8113-6A7CB8C46CB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Built-in Data Structure Constructor</a:t>
            </a:r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1"/>
          </p:nvPr>
        </p:nvSpPr>
        <p:spPr>
          <a:xfrm>
            <a:off x="685800" y="2133600"/>
            <a:ext cx="762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each of the index and value expressions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Or raise error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Allocate storage to hold the data structure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Fill in values at indices/Key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Return a reference to the object</a:t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762000" y="1295400"/>
            <a:ext cx="31090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    ,     , ... )</a:t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1066800" y="131451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2057400" y="131451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4648200" y="1295400"/>
            <a:ext cx="31090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     :     , ... }</a:t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4953000" y="131451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5943600" y="131451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6B2131A9-62D5-1E49-ABB1-AD8B8589C3B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3" name="Google Shape;101;p13">
            <a:extLst>
              <a:ext uri="{FF2B5EF4-FFF2-40B4-BE49-F238E27FC236}">
                <a16:creationId xmlns:a16="http://schemas.microsoft.com/office/drawing/2014/main" id="{02B80E3A-2E2B-6B48-8ACC-E1E90F3C32B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Comprehension Expression</a:t>
            </a: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762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</a:t>
            </a:r>
            <a:r>
              <a:rPr lang="en-US" sz="2800"/>
              <a:t>iterable</a:t>
            </a:r>
            <a:r>
              <a:rPr lang="en-US"/>
              <a:t>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For each element in iteration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Bind var tuple to value tuple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        with each of those variable bindings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Construct resulting object and return reference to it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762000" y="1295400"/>
            <a:ext cx="54177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      for &lt;var tuple&gt; in        ]</a:t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1066800" y="131451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4800600" y="1295400"/>
            <a:ext cx="838200" cy="457200"/>
          </a:xfrm>
          <a:prstGeom prst="cloud">
            <a:avLst/>
          </a:prstGeom>
          <a:solidFill>
            <a:srgbClr val="DEE8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4876800" y="129540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i-exp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2438400" y="34290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15EFAC03-C240-614A-8DA6-96B51AC3A16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E881B317-68F6-774F-9B18-E5600E6F41F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Expression</a:t>
            </a:r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762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Construct a function object that evaluates expression         in a frame with variables in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&lt;vars&gt; </a:t>
            </a:r>
            <a:r>
              <a:rPr lang="en-US"/>
              <a:t>bound to argument values and returning the result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Return reference to the function object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1752600" y="1143000"/>
            <a:ext cx="24933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 &lt;vars&gt; :       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267200" y="11430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2743200" y="22860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0" descr="Screen Shot 2016-05-01 at 1.51.1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962400"/>
            <a:ext cx="8324637" cy="27640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8394EC67-4038-B649-9077-F7069F601B8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1" name="Google Shape;101;p13">
            <a:extLst>
              <a:ext uri="{FF2B5EF4-FFF2-40B4-BE49-F238E27FC236}">
                <a16:creationId xmlns:a16="http://schemas.microsoft.com/office/drawing/2014/main" id="{A6A56BEF-9229-1C4C-AF68-860444D2424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Statement</a:t>
            </a:r>
            <a:endParaRPr/>
          </a:p>
        </p:txBody>
      </p:sp>
      <p:sp>
        <p:nvSpPr>
          <p:cNvPr id="325" name="Google Shape;325;p31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62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RHS expression to get value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Or raise and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Locate LHS variable(s) in frame path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For each variable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exists, set variable to expression value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not, create variable of name(s) &lt;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var list&gt;</a:t>
            </a:r>
            <a:r>
              <a:rPr lang="en-US"/>
              <a:t> in current frame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1600200" y="1276290"/>
            <a:ext cx="20316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&lt;var list&gt; =     </a:t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3733800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2700" y="4927600"/>
            <a:ext cx="22098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36DF2D5A-B32A-D944-B168-0D7F8BFCF9D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564F937C-81D9-2D46-A44F-59245D91963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Concepts Toolbox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type: values, literals, operations,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Expressions, Call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Variables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Assignment Statement, Tuple assignment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Sequences: tuple, list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Dictionaries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Definition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Conditional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Iteration: list comp, for, while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Lambda function expr.</a:t>
            </a:r>
            <a:endParaRPr/>
          </a:p>
          <a:p>
            <a:pPr marL="28575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434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as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with functions as argument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Assignment of function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 patterns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Map, Filter, Reduce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factories – create and return functions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Recursion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Abstract Data Types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Mutation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Class &amp; 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Exceptions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Iterators &amp; Generators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  <p:sp>
        <p:nvSpPr>
          <p:cNvPr id="103" name="Google Shape;103;p13"/>
          <p:cNvSpPr/>
          <p:nvPr/>
        </p:nvSpPr>
        <p:spPr>
          <a:xfrm rot="-2195186">
            <a:off x="3897356" y="2841172"/>
            <a:ext cx="1125353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operation</a:t>
            </a:r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62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RHS to get value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Or raise and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Evaluation LHS expressions to get object and index/key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Or raise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Set obj [ key ] to expression value</a:t>
            </a:r>
            <a:endParaRPr/>
          </a:p>
        </p:txBody>
      </p:sp>
      <p:sp>
        <p:nvSpPr>
          <p:cNvPr id="339" name="Google Shape;339;p32"/>
          <p:cNvSpPr txBox="1"/>
          <p:nvPr/>
        </p:nvSpPr>
        <p:spPr>
          <a:xfrm>
            <a:off x="1600200" y="1295400"/>
            <a:ext cx="23394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[       ] =     </a:t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3962400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2590800" y="13716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1524000" y="13716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FC187A3F-52E8-3843-9614-B472D500DC3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1" name="Google Shape;101;p13">
            <a:extLst>
              <a:ext uri="{FF2B5EF4-FFF2-40B4-BE49-F238E27FC236}">
                <a16:creationId xmlns:a16="http://schemas.microsoft.com/office/drawing/2014/main" id="{BBF7A887-2A85-A840-8071-625CBAD991B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Statement</a:t>
            </a:r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62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Construct a function object to evaluate 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&lt;suite of statements&gt; </a:t>
            </a:r>
            <a:r>
              <a:rPr lang="en-US"/>
              <a:t>in a frame with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&lt;var list&gt; </a:t>
            </a:r>
            <a:r>
              <a:rPr lang="en-US"/>
              <a:t>as local variable bound to argument expressions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-US"/>
              <a:t> statements evaluate expression in current frame and return it as result of the call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Introduce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&lt;fun name&gt; </a:t>
            </a:r>
            <a:r>
              <a:rPr lang="en-US"/>
              <a:t>into current frame, assigned a reference to the function object</a:t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1600200" y="1276290"/>
            <a:ext cx="49559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&lt;fun name&gt; ( &lt;var list&gt; 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&lt;suite of statements&gt;     </a:t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7162800" y="533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5DE081BE-53F2-424E-9920-58D24DB4E4B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9" name="Google Shape;101;p13">
            <a:extLst>
              <a:ext uri="{FF2B5EF4-FFF2-40B4-BE49-F238E27FC236}">
                <a16:creationId xmlns:a16="http://schemas.microsoft.com/office/drawing/2014/main" id="{BA4C2AD8-26DE-EE4E-852B-8DF0780B7B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</a:t>
            </a:r>
            <a:endParaRPr/>
          </a:p>
        </p:txBody>
      </p:sp>
      <p:pic>
        <p:nvPicPr>
          <p:cNvPr id="360" name="Google Shape;360;p34" descr="Screen Shot 2016-05-01 at 2.10.3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6400"/>
            <a:ext cx="9144000" cy="349113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00;p13">
            <a:extLst>
              <a:ext uri="{FF2B5EF4-FFF2-40B4-BE49-F238E27FC236}">
                <a16:creationId xmlns:a16="http://schemas.microsoft.com/office/drawing/2014/main" id="{73BE02B5-FD1A-BD41-92BA-B99B5CFAD1F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7" name="Google Shape;101;p13">
            <a:extLst>
              <a:ext uri="{FF2B5EF4-FFF2-40B4-BE49-F238E27FC236}">
                <a16:creationId xmlns:a16="http://schemas.microsoft.com/office/drawing/2014/main" id="{69D9D9D0-5276-A34A-B793-43C4338FB8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647700" y="2514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Control Flow</a:t>
            </a:r>
            <a:endParaRPr/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3D0F9E6C-83C8-FC4C-9038-C5C8B174059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6" name="Google Shape;101;p13">
            <a:extLst>
              <a:ext uri="{FF2B5EF4-FFF2-40B4-BE49-F238E27FC236}">
                <a16:creationId xmlns:a16="http://schemas.microsoft.com/office/drawing/2014/main" id="{A0075E7E-B993-0D4C-A92C-1D168DB15A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of Statements</a:t>
            </a: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6200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each statement in sequence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Introducing new variables up updating objects with each</a:t>
            </a:r>
            <a:endParaRPr/>
          </a:p>
        </p:txBody>
      </p:sp>
      <p:pic>
        <p:nvPicPr>
          <p:cNvPr id="376" name="Google Shape;376;p36" descr="Screen Shot 2016-05-01 at 1.08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819400"/>
            <a:ext cx="7429500" cy="317335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0CD05CD1-2A1A-C84C-B95C-D1019FB0B66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DA0B283D-0E53-914D-A860-B30031073FD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Statement</a:t>
            </a:r>
            <a:endParaRPr/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685800" y="3276600"/>
            <a:ext cx="8001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     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it yields a truthy result, evaluate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&lt;true suite&gt;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Otherwise, if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else:</a:t>
            </a:r>
            <a:r>
              <a:rPr lang="en-US"/>
              <a:t> present, evaluate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&lt;false suite&gt;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1600200" y="1295400"/>
            <a:ext cx="54102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     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 true suite of statements 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else: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&lt;false suite&gt;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2286000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2438400" y="32766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E0928B35-F917-5C46-9ABE-F177D7659F6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8765C3F8-EC6E-AD4E-AEE4-F4C621A2DC5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 Expressions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the operand expressions (recursively)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“function” expression to get function to apply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This may involve function return values or “.” or …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Check that it is of function type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not, raise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i="1"/>
              <a:t>Apply function </a:t>
            </a:r>
            <a:r>
              <a:rPr lang="en-US"/>
              <a:t>to resulting values to produce result</a:t>
            </a:r>
            <a:endParaRPr/>
          </a:p>
        </p:txBody>
      </p:sp>
      <p:sp>
        <p:nvSpPr>
          <p:cNvPr id="396" name="Google Shape;396;p38"/>
          <p:cNvSpPr txBox="1"/>
          <p:nvPr/>
        </p:nvSpPr>
        <p:spPr>
          <a:xfrm>
            <a:off x="2590800" y="1295400"/>
            <a:ext cx="32629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   ,      , ...  )</a:t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1960878" y="1295400"/>
            <a:ext cx="533400" cy="381000"/>
          </a:xfrm>
          <a:prstGeom prst="cloud">
            <a:avLst/>
          </a:prstGeom>
          <a:solidFill>
            <a:srgbClr val="FF66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2951478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3789678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3200400" y="5334000"/>
            <a:ext cx="5486400" cy="99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492" y="60930"/>
                </a:moveTo>
                <a:lnTo>
                  <a:pt x="-11789" y="42846"/>
                </a:lnTo>
                <a:lnTo>
                  <a:pt x="-20562" y="-9678"/>
                </a:lnTo>
              </a:path>
            </a:pathLst>
          </a:custGeom>
          <a:solidFill>
            <a:srgbClr val="DEE8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statements within the function body</a:t>
            </a:r>
            <a:endParaRPr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05FEB83C-8143-6E4E-83C3-839720B0845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5D1A5534-72FF-D146-BA51-ED8094ED82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plus conditionals …</a:t>
            </a:r>
            <a:endParaRPr/>
          </a:p>
        </p:txBody>
      </p:sp>
      <p:sp>
        <p:nvSpPr>
          <p:cNvPr id="406" name="Google Shape;406;p3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Recursion</a:t>
            </a:r>
            <a:endParaRPr/>
          </a:p>
        </p:txBody>
      </p:sp>
      <p:pic>
        <p:nvPicPr>
          <p:cNvPr id="409" name="Google Shape;409;p39" descr="Screen Shot 2016-05-01 at 2.16.08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0" y="1600200"/>
            <a:ext cx="9017000" cy="454660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91A86D69-95EA-2C4A-93F0-F2F4F264015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824D0EFF-AA4A-C543-B8AC-9555DDCCD1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Statement</a:t>
            </a:r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body" idx="1"/>
          </p:nvPr>
        </p:nvSpPr>
        <p:spPr>
          <a:xfrm>
            <a:off x="685800" y="3276600"/>
            <a:ext cx="8001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Repeatedly evaluate      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it yields a truthy result, evaluate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&lt;suite&gt;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Otherwise, if else: is present evaluate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&lt;exit suite&gt;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continue </a:t>
            </a:r>
            <a:r>
              <a:rPr lang="en-US"/>
              <a:t>skips remain statements in suite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break </a:t>
            </a:r>
            <a:r>
              <a:rPr lang="en-US"/>
              <a:t>exits loop skipping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&lt;exit suite&gt; 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18" name="Google Shape;418;p40"/>
          <p:cNvSpPr txBox="1"/>
          <p:nvPr/>
        </p:nvSpPr>
        <p:spPr>
          <a:xfrm>
            <a:off x="1600200" y="1295400"/>
            <a:ext cx="54102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while     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 suite of statements 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else: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&lt; exit suite&gt;</a:t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2667000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4038600" y="32766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E7CFBBE3-2E71-5F4C-BCB8-0D5AC14EC19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709411BA-246F-374B-B47E-223F8E40DC3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Statement</a:t>
            </a:r>
            <a:endParaRPr/>
          </a:p>
        </p:txBody>
      </p:sp>
      <p:sp>
        <p:nvSpPr>
          <p:cNvPr id="426" name="Google Shape;426;p41"/>
          <p:cNvSpPr txBox="1">
            <a:spLocks noGrp="1"/>
          </p:cNvSpPr>
          <p:nvPr>
            <p:ph type="body" idx="1"/>
          </p:nvPr>
        </p:nvSpPr>
        <p:spPr>
          <a:xfrm>
            <a:off x="685800" y="3276600"/>
            <a:ext cx="8001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        to get an iterable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Repeatedly bind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&lt;var list&gt; </a:t>
            </a:r>
            <a:r>
              <a:rPr lang="en-US"/>
              <a:t>to next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&lt;suite&gt; </a:t>
            </a:r>
            <a:r>
              <a:rPr lang="en-US"/>
              <a:t>with these bindings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Until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StopIteration </a:t>
            </a:r>
            <a:r>
              <a:rPr lang="en-US"/>
              <a:t>is raised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else: is present evaluate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&lt;exit suite&gt;</a:t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1600200" y="1295400"/>
            <a:ext cx="54102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 &lt;var list&gt; in      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 suite of statements 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else: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 exit suite&gt;</a:t>
            </a:r>
            <a:endParaRPr/>
          </a:p>
        </p:txBody>
      </p:sp>
      <p:sp>
        <p:nvSpPr>
          <p:cNvPr id="430" name="Google Shape;430;p41"/>
          <p:cNvSpPr/>
          <p:nvPr/>
        </p:nvSpPr>
        <p:spPr>
          <a:xfrm>
            <a:off x="4495800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2438400" y="32766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E482FE51-9573-EB41-9A4E-2791B266AB0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5705DA04-A6E2-5D4E-9A75-A0FE5794B74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Goal of CS88 …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798343" y="4205648"/>
            <a:ext cx="1164057" cy="12045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6"/>
          <p:cNvGrpSpPr/>
          <p:nvPr/>
        </p:nvGrpSpPr>
        <p:grpSpPr>
          <a:xfrm>
            <a:off x="685800" y="971420"/>
            <a:ext cx="2387082" cy="3038104"/>
            <a:chOff x="889518" y="971420"/>
            <a:chExt cx="2387082" cy="3038104"/>
          </a:xfrm>
        </p:grpSpPr>
        <p:pic>
          <p:nvPicPr>
            <p:cNvPr id="144" name="Google Shape;144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9518" y="971420"/>
              <a:ext cx="2387082" cy="3038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6"/>
            <p:cNvSpPr txBox="1"/>
            <p:nvPr/>
          </p:nvSpPr>
          <p:spPr>
            <a:xfrm>
              <a:off x="2197846" y="1535668"/>
              <a:ext cx="7841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Idea</a:t>
              </a:r>
              <a:endParaRPr/>
            </a:p>
          </p:txBody>
        </p:sp>
      </p:grpSp>
      <p:sp>
        <p:nvSpPr>
          <p:cNvPr id="146" name="Google Shape;146;p16"/>
          <p:cNvSpPr txBox="1"/>
          <p:nvPr/>
        </p:nvSpPr>
        <p:spPr>
          <a:xfrm>
            <a:off x="1950728" y="5454548"/>
            <a:ext cx="3602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Answers and Insights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rot="-3386064">
            <a:off x="1708502" y="2677178"/>
            <a:ext cx="888193" cy="8896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6"/>
          <p:cNvGrpSpPr/>
          <p:nvPr/>
        </p:nvGrpSpPr>
        <p:grpSpPr>
          <a:xfrm>
            <a:off x="2514600" y="3048000"/>
            <a:ext cx="6096000" cy="961523"/>
            <a:chOff x="2514600" y="3048000"/>
            <a:chExt cx="6096000" cy="961523"/>
          </a:xfrm>
        </p:grpSpPr>
        <p:sp>
          <p:nvSpPr>
            <p:cNvPr id="149" name="Google Shape;149;p16"/>
            <p:cNvSpPr/>
            <p:nvPr/>
          </p:nvSpPr>
          <p:spPr>
            <a:xfrm>
              <a:off x="2514600" y="3048000"/>
              <a:ext cx="6096000" cy="961523"/>
            </a:xfrm>
            <a:prstGeom prst="parallelogram">
              <a:avLst>
                <a:gd name="adj" fmla="val 25000"/>
              </a:avLst>
            </a:prstGeom>
            <a:solidFill>
              <a:srgbClr val="DEE8F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2744692" y="3244125"/>
              <a:ext cx="56797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Expressed in a clear computational form</a:t>
              </a:r>
              <a:endParaRPr/>
            </a:p>
          </p:txBody>
        </p:sp>
      </p:grpSp>
      <p:sp>
        <p:nvSpPr>
          <p:cNvPr id="151" name="Google Shape;151;p16"/>
          <p:cNvSpPr/>
          <p:nvPr/>
        </p:nvSpPr>
        <p:spPr>
          <a:xfrm rot="2781015">
            <a:off x="3916092" y="2106571"/>
            <a:ext cx="719970" cy="970354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729409" y="2302551"/>
            <a:ext cx="31293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Understood by others</a:t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5054124" y="452718"/>
            <a:ext cx="2328533" cy="1692266"/>
            <a:chOff x="3886200" y="2971800"/>
            <a:chExt cx="3048000" cy="2905298"/>
          </a:xfrm>
        </p:grpSpPr>
        <p:pic>
          <p:nvPicPr>
            <p:cNvPr id="154" name="Google Shape;154;p16"/>
            <p:cNvPicPr preferRelativeResize="0"/>
            <p:nvPr/>
          </p:nvPicPr>
          <p:blipFill rotWithShape="1">
            <a:blip r:embed="rId4">
              <a:alphaModFix/>
            </a:blip>
            <a:srcRect l="415" t="34833"/>
            <a:stretch/>
          </p:blipFill>
          <p:spPr>
            <a:xfrm>
              <a:off x="3886200" y="3810000"/>
              <a:ext cx="3048000" cy="20670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6"/>
            <p:cNvSpPr/>
            <p:nvPr/>
          </p:nvSpPr>
          <p:spPr>
            <a:xfrm>
              <a:off x="4648200" y="2971800"/>
              <a:ext cx="2286000" cy="685800"/>
            </a:xfrm>
            <a:prstGeom prst="cloudCallout">
              <a:avLst>
                <a:gd name="adj1" fmla="val -30629"/>
                <a:gd name="adj2" fmla="val 97874"/>
              </a:avLst>
            </a:prstGeom>
            <a:solidFill>
              <a:srgbClr val="DEE8F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flipH="1">
              <a:off x="4419600" y="2971800"/>
              <a:ext cx="2286000" cy="685800"/>
            </a:xfrm>
            <a:prstGeom prst="cloudCallout">
              <a:avLst>
                <a:gd name="adj1" fmla="val -30629"/>
                <a:gd name="adj2" fmla="val 97874"/>
              </a:avLst>
            </a:prstGeom>
            <a:solidFill>
              <a:srgbClr val="DEE8F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6"/>
          <p:cNvSpPr txBox="1"/>
          <p:nvPr/>
        </p:nvSpPr>
        <p:spPr>
          <a:xfrm>
            <a:off x="4191000" y="4495800"/>
            <a:ext cx="38811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Interpreted by a “machine” </a:t>
            </a:r>
            <a:endParaRPr/>
          </a:p>
        </p:txBody>
      </p:sp>
      <p:sp>
        <p:nvSpPr>
          <p:cNvPr id="21" name="Google Shape;100;p13">
            <a:extLst>
              <a:ext uri="{FF2B5EF4-FFF2-40B4-BE49-F238E27FC236}">
                <a16:creationId xmlns:a16="http://schemas.microsoft.com/office/drawing/2014/main" id="{02805685-7CEF-8E46-9FBC-F48F4EE14C9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22" name="Google Shape;101;p13">
            <a:extLst>
              <a:ext uri="{FF2B5EF4-FFF2-40B4-BE49-F238E27FC236}">
                <a16:creationId xmlns:a16="http://schemas.microsoft.com/office/drawing/2014/main" id="{D3BAFA23-42CE-674C-B7BC-405D1143585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statement</a:t>
            </a:r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body" idx="1"/>
          </p:nvPr>
        </p:nvSpPr>
        <p:spPr>
          <a:xfrm>
            <a:off x="685800" y="3124200"/>
            <a:ext cx="7620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suite of 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exception is raised which matches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except suite is var bound to exception object</a:t>
            </a:r>
            <a:endParaRPr/>
          </a:p>
        </p:txBody>
      </p:sp>
      <p:sp>
        <p:nvSpPr>
          <p:cNvPr id="440" name="Google Shape;440;p42"/>
          <p:cNvSpPr txBox="1"/>
          <p:nvPr/>
        </p:nvSpPr>
        <p:spPr>
          <a:xfrm>
            <a:off x="1524000" y="1143000"/>
            <a:ext cx="54102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 suite of statements 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      as  &lt;var&gt;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 except suite&gt;</a:t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2743200" y="18288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6553200" y="3581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74C447B9-A7D8-944C-BD12-1D2EAB09D2D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30BD2025-FB33-F642-BA7D-33542830EB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statement</a:t>
            </a:r>
            <a:endParaRPr/>
          </a:p>
        </p:txBody>
      </p:sp>
      <p:sp>
        <p:nvSpPr>
          <p:cNvPr id="448" name="Google Shape;448;p43"/>
          <p:cNvSpPr txBox="1">
            <a:spLocks noGrp="1"/>
          </p:cNvSpPr>
          <p:nvPr>
            <p:ph type="body" idx="1"/>
          </p:nvPr>
        </p:nvSpPr>
        <p:spPr>
          <a:xfrm>
            <a:off x="685800" y="2286000"/>
            <a:ext cx="7620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present, evaluate the inheritance list to obtain a class object or class type.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Create new namespace for classname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&lt;suite&gt; in a new execution frame using a newly created namespace and global namespace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Typically sequence of define 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self</a:t>
            </a:r>
            <a:r>
              <a:rPr lang="en-US"/>
              <a:t> in define for methods,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self</a:t>
            </a:r>
            <a:r>
              <a:rPr lang="en-US"/>
              <a:t> otherwise for object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vars in class namespace for 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Return resulting class object</a:t>
            </a:r>
            <a:endParaRPr/>
          </a:p>
        </p:txBody>
      </p:sp>
      <p:sp>
        <p:nvSpPr>
          <p:cNvPr id="451" name="Google Shape;451;p43"/>
          <p:cNvSpPr txBox="1"/>
          <p:nvPr/>
        </p:nvSpPr>
        <p:spPr>
          <a:xfrm>
            <a:off x="1066800" y="1143000"/>
            <a:ext cx="6553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&lt;classname&gt; ( &lt;inheritance&gt; 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 suite of statements &gt;</a:t>
            </a:r>
            <a:endParaRPr/>
          </a:p>
        </p:txBody>
      </p:sp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5ED5CFB6-7452-004C-A2D4-737AF71FF08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6D9AF7B6-D2C6-C844-824F-A9224F0EB73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 operator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body" idx="1"/>
          </p:nvPr>
        </p:nvSpPr>
        <p:spPr>
          <a:xfrm>
            <a:off x="685800" y="2133600"/>
            <a:ext cx="76200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References &lt;var&gt; in namespace of </a:t>
            </a:r>
            <a:endParaRPr/>
          </a:p>
        </p:txBody>
      </p:sp>
      <p:sp>
        <p:nvSpPr>
          <p:cNvPr id="460" name="Google Shape;460;p44"/>
          <p:cNvSpPr txBox="1"/>
          <p:nvPr/>
        </p:nvSpPr>
        <p:spPr>
          <a:xfrm>
            <a:off x="2971800" y="1143000"/>
            <a:ext cx="14159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. &lt;var&gt;</a:t>
            </a:r>
            <a:endParaRPr/>
          </a:p>
        </p:txBody>
      </p:sp>
      <p:sp>
        <p:nvSpPr>
          <p:cNvPr id="461" name="Google Shape;461;p44"/>
          <p:cNvSpPr/>
          <p:nvPr/>
        </p:nvSpPr>
        <p:spPr>
          <a:xfrm>
            <a:off x="2590800" y="11430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4"/>
          <p:cNvSpPr/>
          <p:nvPr/>
        </p:nvSpPr>
        <p:spPr>
          <a:xfrm>
            <a:off x="6324600" y="21336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7AEE1D68-CCC7-4541-BBA4-B0DC297A540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8CB83D53-5CCD-F74D-8FAA-93D29185A8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statement</a:t>
            </a:r>
            <a:endParaRPr/>
          </a:p>
        </p:txBody>
      </p:sp>
      <p:sp>
        <p:nvSpPr>
          <p:cNvPr id="468" name="Google Shape;468;p45"/>
          <p:cNvSpPr txBox="1">
            <a:spLocks noGrp="1"/>
          </p:cNvSpPr>
          <p:nvPr>
            <p:ph type="body" idx="1"/>
          </p:nvPr>
        </p:nvSpPr>
        <p:spPr>
          <a:xfrm>
            <a:off x="685800" y="2819400"/>
            <a:ext cx="7620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Evaluate suite of statements with vars bound to results of corresponding  </a:t>
            </a:r>
            <a:endParaRPr/>
          </a:p>
        </p:txBody>
      </p:sp>
      <p:sp>
        <p:nvSpPr>
          <p:cNvPr id="471" name="Google Shape;471;p45"/>
          <p:cNvSpPr txBox="1"/>
          <p:nvPr/>
        </p:nvSpPr>
        <p:spPr>
          <a:xfrm>
            <a:off x="1600200" y="1295400"/>
            <a:ext cx="5410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with      as &lt;var&gt; [, more ]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 suite of statements &gt;</a:t>
            </a:r>
            <a:endParaRPr/>
          </a:p>
        </p:txBody>
      </p:sp>
      <p:sp>
        <p:nvSpPr>
          <p:cNvPr id="472" name="Google Shape;472;p45"/>
          <p:cNvSpPr/>
          <p:nvPr/>
        </p:nvSpPr>
        <p:spPr>
          <a:xfrm>
            <a:off x="2514600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5"/>
          <p:cNvSpPr/>
          <p:nvPr/>
        </p:nvSpPr>
        <p:spPr>
          <a:xfrm>
            <a:off x="4800600" y="3200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B68E4084-51A7-B543-B9AB-5AAC5163AE7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D9633EAA-133B-384F-875C-4B3F83F92A4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Comprehension expressions</a:t>
            </a:r>
            <a:endParaRPr/>
          </a:p>
        </p:txBody>
      </p:sp>
      <p:sp>
        <p:nvSpPr>
          <p:cNvPr id="479" name="Google Shape;479;p46"/>
          <p:cNvSpPr txBox="1">
            <a:spLocks noGrp="1"/>
          </p:cNvSpPr>
          <p:nvPr>
            <p:ph type="body" idx="1"/>
          </p:nvPr>
        </p:nvSpPr>
        <p:spPr>
          <a:xfrm>
            <a:off x="685800" y="3135162"/>
            <a:ext cx="7620000" cy="303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Iteratively,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Evaluate next 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If present, evaluate              on it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Evaluate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until stop_iter exception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Collect all resulting values into result object </a:t>
            </a:r>
            <a:endParaRPr/>
          </a:p>
        </p:txBody>
      </p:sp>
      <p:sp>
        <p:nvSpPr>
          <p:cNvPr id="482" name="Google Shape;482;p46"/>
          <p:cNvSpPr txBox="1"/>
          <p:nvPr/>
        </p:nvSpPr>
        <p:spPr>
          <a:xfrm>
            <a:off x="785327" y="1295400"/>
            <a:ext cx="6705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     for &lt;var list&gt; in           ]</a:t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>
            <a:off x="1143000" y="12954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4618653" y="1272522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6"/>
          <p:cNvSpPr txBox="1"/>
          <p:nvPr/>
        </p:nvSpPr>
        <p:spPr>
          <a:xfrm>
            <a:off x="785327" y="2097090"/>
            <a:ext cx="6705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     for &lt;var list&gt; in      if     ]</a:t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>
            <a:off x="1143000" y="209709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6"/>
          <p:cNvSpPr/>
          <p:nvPr/>
        </p:nvSpPr>
        <p:spPr>
          <a:xfrm>
            <a:off x="4618653" y="2074212"/>
            <a:ext cx="533400" cy="381000"/>
          </a:xfrm>
          <a:prstGeom prst="cloud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6"/>
          <p:cNvSpPr/>
          <p:nvPr/>
        </p:nvSpPr>
        <p:spPr>
          <a:xfrm>
            <a:off x="5676900" y="2074212"/>
            <a:ext cx="533400" cy="381000"/>
          </a:xfrm>
          <a:prstGeom prst="cloud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6"/>
          <p:cNvSpPr/>
          <p:nvPr/>
        </p:nvSpPr>
        <p:spPr>
          <a:xfrm>
            <a:off x="2781300" y="4876800"/>
            <a:ext cx="533400" cy="381000"/>
          </a:xfrm>
          <a:prstGeom prst="cloud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6"/>
          <p:cNvSpPr/>
          <p:nvPr/>
        </p:nvSpPr>
        <p:spPr>
          <a:xfrm>
            <a:off x="3100096" y="3555852"/>
            <a:ext cx="533400" cy="381000"/>
          </a:xfrm>
          <a:prstGeom prst="cloud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6"/>
          <p:cNvSpPr/>
          <p:nvPr/>
        </p:nvSpPr>
        <p:spPr>
          <a:xfrm>
            <a:off x="3670041" y="4114800"/>
            <a:ext cx="533400" cy="381000"/>
          </a:xfrm>
          <a:prstGeom prst="cloud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00;p13">
            <a:extLst>
              <a:ext uri="{FF2B5EF4-FFF2-40B4-BE49-F238E27FC236}">
                <a16:creationId xmlns:a16="http://schemas.microsoft.com/office/drawing/2014/main" id="{BEAD9881-B226-1F40-BD06-A4CAEFF967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17" name="Google Shape;101;p13">
            <a:extLst>
              <a:ext uri="{FF2B5EF4-FFF2-40B4-BE49-F238E27FC236}">
                <a16:creationId xmlns:a16="http://schemas.microsoft.com/office/drawing/2014/main" id="{6D99825C-2D0F-9A4A-9D3D-14A81613296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Design Patterns</a:t>
            </a:r>
            <a:endParaRPr/>
          </a:p>
        </p:txBody>
      </p:sp>
      <p:sp>
        <p:nvSpPr>
          <p:cNvPr id="497" name="Google Shape;497;p4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Higher Order Functions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Recursion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Data Parallel – Map-Reduce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Abstract Data Types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Constructors, Selectors, Actions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Object Oriented Programming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Encapsulation of behavior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Iterators and Generators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Classes with __iter__ and __next__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yield</a:t>
            </a:r>
            <a:r>
              <a:rPr lang="en-US"/>
              <a:t> statement</a:t>
            </a:r>
            <a:endParaRPr/>
          </a:p>
        </p:txBody>
      </p:sp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49ABC013-ADDB-A345-BE80-F2BE7D7E81C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52A07608-FEA9-664A-9613-CDC863C15B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723900" y="185057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Uses of Computational Thinking</a:t>
            </a:r>
            <a:endParaRPr dirty="0"/>
          </a:p>
        </p:txBody>
      </p:sp>
      <p:sp>
        <p:nvSpPr>
          <p:cNvPr id="6" name="Google Shape;100;p13">
            <a:extLst>
              <a:ext uri="{FF2B5EF4-FFF2-40B4-BE49-F238E27FC236}">
                <a16:creationId xmlns:a16="http://schemas.microsoft.com/office/drawing/2014/main" id="{D9C07454-8B2D-E449-9954-817E84A9109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7" name="Google Shape;101;p13">
            <a:extLst>
              <a:ext uri="{FF2B5EF4-FFF2-40B4-BE49-F238E27FC236}">
                <a16:creationId xmlns:a16="http://schemas.microsoft.com/office/drawing/2014/main" id="{FC80CAFD-9B7A-1045-B7E9-DC4DFF44492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  <p:sp>
        <p:nvSpPr>
          <p:cNvPr id="8" name="Google Shape;180;p19">
            <a:extLst>
              <a:ext uri="{FF2B5EF4-FFF2-40B4-BE49-F238E27FC236}">
                <a16:creationId xmlns:a16="http://schemas.microsoft.com/office/drawing/2014/main" id="{F20E6F78-C1A9-1844-A1FC-DEE49D5EE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6829" y="1066800"/>
            <a:ext cx="8741227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SzPts val="2800"/>
            </a:pPr>
            <a:r>
              <a:rPr lang="en-US" sz="2800" dirty="0"/>
              <a:t>Computational concepts model the world. Programming languages are mathematical formalisms just like any other: linear algebra, differential equations, statistics…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800" dirty="0"/>
              <a:t> </a:t>
            </a:r>
          </a:p>
          <a:p>
            <a:pPr marL="285750" lvl="0" indent="-285750">
              <a:spcBef>
                <a:spcPts val="0"/>
              </a:spcBef>
              <a:buSzPts val="2800"/>
            </a:pPr>
            <a:r>
              <a:rPr lang="en-US" sz="2800" dirty="0"/>
              <a:t>Plus: Automatic verification of the model. </a:t>
            </a:r>
            <a:endParaRPr lang="en-US" dirty="0"/>
          </a:p>
          <a:p>
            <a:pPr marL="285750" lvl="0" indent="-285750">
              <a:spcBef>
                <a:spcPts val="0"/>
              </a:spcBef>
              <a:buSzPts val="2800"/>
            </a:pPr>
            <a:endParaRPr lang="en-US" dirty="0"/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dirty="0"/>
              <a:t>More CS: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CS61b: More programming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CS61c: Machine architecture (how the bits are moved)</a:t>
            </a: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dirty="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dirty="0"/>
          </a:p>
          <a:p>
            <a:pPr marL="28575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dirty="0"/>
          </a:p>
        </p:txBody>
      </p:sp>
      <p:sp>
        <p:nvSpPr>
          <p:cNvPr id="9" name="Google Shape;500;p47">
            <a:extLst>
              <a:ext uri="{FF2B5EF4-FFF2-40B4-BE49-F238E27FC236}">
                <a16:creationId xmlns:a16="http://schemas.microsoft.com/office/drawing/2014/main" id="{0E6F7F50-6592-E449-8ACF-EE2350D3BFC1}"/>
              </a:ext>
            </a:extLst>
          </p:cNvPr>
          <p:cNvSpPr txBox="1"/>
          <p:nvPr/>
        </p:nvSpPr>
        <p:spPr>
          <a:xfrm>
            <a:off x="6343891" y="5498812"/>
            <a:ext cx="207620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now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22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model and change the world …</a:t>
            </a:r>
            <a:endParaRPr dirty="0"/>
          </a:p>
        </p:txBody>
      </p:sp>
      <p:pic>
        <p:nvPicPr>
          <p:cNvPr id="508" name="Google Shape;508;p48" descr="imag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1447800"/>
            <a:ext cx="3429000" cy="39540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0;p13">
            <a:extLst>
              <a:ext uri="{FF2B5EF4-FFF2-40B4-BE49-F238E27FC236}">
                <a16:creationId xmlns:a16="http://schemas.microsoft.com/office/drawing/2014/main" id="{B83D24A5-5D9A-9944-9260-25C24DEB7EE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7" name="Google Shape;101;p13">
            <a:extLst>
              <a:ext uri="{FF2B5EF4-FFF2-40B4-BE49-F238E27FC236}">
                <a16:creationId xmlns:a16="http://schemas.microsoft.com/office/drawing/2014/main" id="{0FE08F40-D65C-AF4A-BAEB-4FAD40478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762000" y="14478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use this understanding in many situations that are not .py files and notebooks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370" y="2518285"/>
            <a:ext cx="5817460" cy="39151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0;p13">
            <a:extLst>
              <a:ext uri="{FF2B5EF4-FFF2-40B4-BE49-F238E27FC236}">
                <a16:creationId xmlns:a16="http://schemas.microsoft.com/office/drawing/2014/main" id="{D9C07454-8B2D-E449-9954-817E84A9109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7" name="Google Shape;101;p13">
            <a:extLst>
              <a:ext uri="{FF2B5EF4-FFF2-40B4-BE49-F238E27FC236}">
                <a16:creationId xmlns:a16="http://schemas.microsoft.com/office/drawing/2014/main" id="{FC80CAFD-9B7A-1045-B7E9-DC4DFF44492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Review</a:t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1828800" y="1428829"/>
            <a:ext cx="7109575" cy="726857"/>
            <a:chOff x="1828800" y="1428829"/>
            <a:chExt cx="7109575" cy="726857"/>
          </a:xfrm>
        </p:grpSpPr>
        <p:sp>
          <p:nvSpPr>
            <p:cNvPr id="120" name="Google Shape;120;p15"/>
            <p:cNvSpPr/>
            <p:nvPr/>
          </p:nvSpPr>
          <p:spPr>
            <a:xfrm>
              <a:off x="1828800" y="1428829"/>
              <a:ext cx="7086600" cy="707886"/>
            </a:xfrm>
            <a:prstGeom prst="roundRect">
              <a:avLst>
                <a:gd name="adj" fmla="val 16667"/>
              </a:avLst>
            </a:prstGeom>
            <a:solidFill>
              <a:srgbClr val="DEE8F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1828800" y="1447800"/>
              <a:ext cx="710957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[ALL or DISTINCT] expressions over columns (map/reduce), optionally </a:t>
              </a:r>
              <a:r>
                <a:rPr lang="en-US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names</a:t>
              </a: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2209800" y="2275056"/>
            <a:ext cx="6728575" cy="707886"/>
            <a:chOff x="2209800" y="2275056"/>
            <a:chExt cx="6728575" cy="707886"/>
          </a:xfrm>
        </p:grpSpPr>
        <p:sp>
          <p:nvSpPr>
            <p:cNvPr id="123" name="Google Shape;123;p15"/>
            <p:cNvSpPr/>
            <p:nvPr/>
          </p:nvSpPr>
          <p:spPr>
            <a:xfrm>
              <a:off x="2209800" y="2275056"/>
              <a:ext cx="6728575" cy="707886"/>
            </a:xfrm>
            <a:prstGeom prst="roundRect">
              <a:avLst>
                <a:gd name="adj" fmla="val 16667"/>
              </a:avLst>
            </a:prstGeom>
            <a:solidFill>
              <a:srgbClr val="DEE8F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2480907" y="2412949"/>
              <a:ext cx="43156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specification of table or join of tables</a:t>
              </a:r>
              <a:endParaRPr/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2531341" y="3137148"/>
            <a:ext cx="6446193" cy="707886"/>
            <a:chOff x="2531341" y="3137148"/>
            <a:chExt cx="6446193" cy="707886"/>
          </a:xfrm>
        </p:grpSpPr>
        <p:sp>
          <p:nvSpPr>
            <p:cNvPr id="126" name="Google Shape;126;p15"/>
            <p:cNvSpPr/>
            <p:nvPr/>
          </p:nvSpPr>
          <p:spPr>
            <a:xfrm>
              <a:off x="2531341" y="3137148"/>
              <a:ext cx="6407034" cy="707886"/>
            </a:xfrm>
            <a:prstGeom prst="roundRect">
              <a:avLst>
                <a:gd name="adj" fmla="val 16667"/>
              </a:avLst>
            </a:prstGeom>
            <a:solidFill>
              <a:srgbClr val="DEE8F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592453" y="3223606"/>
              <a:ext cx="63850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conditional expression specifying rows in cols of tables</a:t>
              </a:r>
              <a:endParaRPr/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2732481" y="4397514"/>
            <a:ext cx="6205894" cy="707886"/>
            <a:chOff x="2732481" y="4397514"/>
            <a:chExt cx="6205894" cy="707886"/>
          </a:xfrm>
        </p:grpSpPr>
        <p:sp>
          <p:nvSpPr>
            <p:cNvPr id="129" name="Google Shape;129;p15"/>
            <p:cNvSpPr/>
            <p:nvPr/>
          </p:nvSpPr>
          <p:spPr>
            <a:xfrm>
              <a:off x="2732481" y="4397514"/>
              <a:ext cx="6205894" cy="707886"/>
            </a:xfrm>
            <a:prstGeom prst="roundRect">
              <a:avLst>
                <a:gd name="adj" fmla="val 16667"/>
              </a:avLst>
            </a:prstGeom>
            <a:solidFill>
              <a:srgbClr val="DEE8F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2732481" y="4397514"/>
              <a:ext cx="61050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aggregation expression defining collections of rows in filtered cols of tables</a:t>
              </a:r>
              <a:endParaRPr/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3352799" y="5556065"/>
            <a:ext cx="5585575" cy="735398"/>
            <a:chOff x="3352799" y="5556065"/>
            <a:chExt cx="5585575" cy="735398"/>
          </a:xfrm>
        </p:grpSpPr>
        <p:sp>
          <p:nvSpPr>
            <p:cNvPr id="132" name="Google Shape;132;p15"/>
            <p:cNvSpPr/>
            <p:nvPr/>
          </p:nvSpPr>
          <p:spPr>
            <a:xfrm>
              <a:off x="3352799" y="5583577"/>
              <a:ext cx="5585575" cy="707886"/>
            </a:xfrm>
            <a:prstGeom prst="roundRect">
              <a:avLst>
                <a:gd name="adj" fmla="val 16667"/>
              </a:avLst>
            </a:prstGeom>
            <a:solidFill>
              <a:srgbClr val="DEE8F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3726411" y="5556065"/>
              <a:ext cx="5007069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expression on rows of filter cols defining order of result</a:t>
              </a:r>
              <a:endParaRPr/>
            </a:p>
          </p:txBody>
        </p:sp>
      </p:grp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333986" y="1295400"/>
            <a:ext cx="8810014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SELECT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  FROM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      WHERE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          GROUP BY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              ORDER BY                                                                                			   					      							                    	           </a:t>
            </a:r>
            <a:r>
              <a:rPr lang="en-US" sz="4000"/>
              <a:t>; </a:t>
            </a:r>
            <a:endParaRPr/>
          </a:p>
        </p:txBody>
      </p:sp>
      <p:sp>
        <p:nvSpPr>
          <p:cNvPr id="21" name="Google Shape;100;p13">
            <a:extLst>
              <a:ext uri="{FF2B5EF4-FFF2-40B4-BE49-F238E27FC236}">
                <a16:creationId xmlns:a16="http://schemas.microsoft.com/office/drawing/2014/main" id="{576D2250-6C73-7A46-8C25-DA161A348F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22" name="Google Shape;101;p13">
            <a:extLst>
              <a:ext uri="{FF2B5EF4-FFF2-40B4-BE49-F238E27FC236}">
                <a16:creationId xmlns:a16="http://schemas.microsoft.com/office/drawing/2014/main" id="{F8A5D61A-1BEB-6545-9DEF-78335F9D47E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800" y="2954694"/>
            <a:ext cx="4775200" cy="3581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-76200" y="245706"/>
            <a:ext cx="8458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you write a Python interpreter?</a:t>
            </a:r>
            <a:endParaRPr dirty="0"/>
          </a:p>
        </p:txBody>
      </p:sp>
      <p:pic>
        <p:nvPicPr>
          <p:cNvPr id="174" name="Google Shape;174;p18" descr="homework-machin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94" y="982306"/>
            <a:ext cx="4558806" cy="34046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4D65A020-A8BE-C843-9DF5-2BDD4778202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57D68B05-8490-DB42-91F3-B0BA63D2B43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you give to the interpreter?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An Expression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A sequence of Statements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optionally followed by an expression</a:t>
            </a:r>
            <a:endParaRPr dirty="0"/>
          </a:p>
        </p:txBody>
      </p:sp>
      <p:sp>
        <p:nvSpPr>
          <p:cNvPr id="6" name="Google Shape;100;p13">
            <a:extLst>
              <a:ext uri="{FF2B5EF4-FFF2-40B4-BE49-F238E27FC236}">
                <a16:creationId xmlns:a16="http://schemas.microsoft.com/office/drawing/2014/main" id="{04C537EA-9D37-A64B-AE94-01333CC07F1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7" name="Google Shape;101;p13">
            <a:extLst>
              <a:ext uri="{FF2B5EF4-FFF2-40B4-BE49-F238E27FC236}">
                <a16:creationId xmlns:a16="http://schemas.microsoft.com/office/drawing/2014/main" id="{65C72D08-49BD-D045-8759-5DEE880CEFB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Process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Parse the input into logical pieces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Expression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Value or variable (leaves) – of a “type”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Tree of operators and operand expressions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lang="en-US" sz="2000"/>
              <a:t>.. * .. , .. + .. , …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lang="en-US" sz="2000"/>
              <a:t>.. ( .. ) , [ .. ], lambda .. : .. , 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Comprehensions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Sequence of statements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assignment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def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conditional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iteration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705600" y="3429000"/>
            <a:ext cx="1143000" cy="5334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6781800" y="3505200"/>
            <a:ext cx="10444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5638800" y="4343400"/>
            <a:ext cx="1600200" cy="762000"/>
            <a:chOff x="5334000" y="4191000"/>
            <a:chExt cx="1600200" cy="762000"/>
          </a:xfrm>
        </p:grpSpPr>
        <p:sp>
          <p:nvSpPr>
            <p:cNvPr id="194" name="Google Shape;194;p20"/>
            <p:cNvSpPr/>
            <p:nvPr/>
          </p:nvSpPr>
          <p:spPr>
            <a:xfrm>
              <a:off x="5334000" y="4191000"/>
              <a:ext cx="1600200" cy="762000"/>
            </a:xfrm>
            <a:prstGeom prst="cloud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5486400" y="4191000"/>
              <a:ext cx="13009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expression</a:t>
              </a:r>
              <a:endParaRPr/>
            </a:p>
          </p:txBody>
        </p:sp>
      </p:grpSp>
      <p:grpSp>
        <p:nvGrpSpPr>
          <p:cNvPr id="196" name="Google Shape;196;p20"/>
          <p:cNvGrpSpPr/>
          <p:nvPr/>
        </p:nvGrpSpPr>
        <p:grpSpPr>
          <a:xfrm>
            <a:off x="7391400" y="4267200"/>
            <a:ext cx="1600200" cy="762000"/>
            <a:chOff x="5334000" y="4191000"/>
            <a:chExt cx="1600200" cy="762000"/>
          </a:xfrm>
        </p:grpSpPr>
        <p:sp>
          <p:nvSpPr>
            <p:cNvPr id="197" name="Google Shape;197;p20"/>
            <p:cNvSpPr/>
            <p:nvPr/>
          </p:nvSpPr>
          <p:spPr>
            <a:xfrm>
              <a:off x="5334000" y="4191000"/>
              <a:ext cx="1600200" cy="762000"/>
            </a:xfrm>
            <a:prstGeom prst="cloud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5486400" y="4191000"/>
              <a:ext cx="13009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expression</a:t>
              </a:r>
              <a:endParaRPr/>
            </a:p>
          </p:txBody>
        </p:sp>
      </p:grpSp>
      <p:cxnSp>
        <p:nvCxnSpPr>
          <p:cNvPr id="199" name="Google Shape;199;p20"/>
          <p:cNvCxnSpPr>
            <a:endCxn id="200" idx="0"/>
          </p:cNvCxnSpPr>
          <p:nvPr/>
        </p:nvCxnSpPr>
        <p:spPr>
          <a:xfrm flipH="1">
            <a:off x="6438900" y="3962400"/>
            <a:ext cx="495300" cy="4572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7543800" y="3962400"/>
            <a:ext cx="381000" cy="3048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2" name="Google Shape;202;p20"/>
          <p:cNvGrpSpPr/>
          <p:nvPr/>
        </p:nvGrpSpPr>
        <p:grpSpPr>
          <a:xfrm>
            <a:off x="5257800" y="4419600"/>
            <a:ext cx="2895600" cy="1600200"/>
            <a:chOff x="5029200" y="3733800"/>
            <a:chExt cx="2895600" cy="1600200"/>
          </a:xfrm>
        </p:grpSpPr>
        <p:sp>
          <p:nvSpPr>
            <p:cNvPr id="200" name="Google Shape;200;p20"/>
            <p:cNvSpPr/>
            <p:nvPr/>
          </p:nvSpPr>
          <p:spPr>
            <a:xfrm>
              <a:off x="5638800" y="3733800"/>
              <a:ext cx="1143000" cy="533400"/>
            </a:xfrm>
            <a:prstGeom prst="rect">
              <a:avLst/>
            </a:prstGeom>
            <a:solidFill>
              <a:srgbClr val="D9D9D9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5715000" y="3810000"/>
              <a:ext cx="10444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operator</a:t>
              </a:r>
              <a:endParaRPr/>
            </a:p>
          </p:txBody>
        </p:sp>
        <p:grpSp>
          <p:nvGrpSpPr>
            <p:cNvPr id="204" name="Google Shape;204;p20"/>
            <p:cNvGrpSpPr/>
            <p:nvPr/>
          </p:nvGrpSpPr>
          <p:grpSpPr>
            <a:xfrm>
              <a:off x="6324600" y="4572000"/>
              <a:ext cx="1600200" cy="762000"/>
              <a:chOff x="5334000" y="4191000"/>
              <a:chExt cx="1600200" cy="762000"/>
            </a:xfrm>
          </p:grpSpPr>
          <p:sp>
            <p:nvSpPr>
              <p:cNvPr id="205" name="Google Shape;205;p20"/>
              <p:cNvSpPr/>
              <p:nvPr/>
            </p:nvSpPr>
            <p:spPr>
              <a:xfrm>
                <a:off x="5334000" y="4191000"/>
                <a:ext cx="1600200" cy="762000"/>
              </a:xfrm>
              <a:prstGeom prst="cloud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0"/>
              <p:cNvSpPr txBox="1"/>
              <p:nvPr/>
            </p:nvSpPr>
            <p:spPr>
              <a:xfrm>
                <a:off x="5486400" y="4191000"/>
                <a:ext cx="130095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operand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expression</a:t>
                </a:r>
                <a:endParaRPr/>
              </a:p>
            </p:txBody>
          </p:sp>
        </p:grpSp>
        <p:cxnSp>
          <p:nvCxnSpPr>
            <p:cNvPr id="207" name="Google Shape;207;p20"/>
            <p:cNvCxnSpPr/>
            <p:nvPr/>
          </p:nvCxnSpPr>
          <p:spPr>
            <a:xfrm flipH="1">
              <a:off x="5486400" y="4267200"/>
              <a:ext cx="3810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6477000" y="4267200"/>
              <a:ext cx="3810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9" name="Google Shape;209;p20"/>
            <p:cNvSpPr txBox="1"/>
            <p:nvPr/>
          </p:nvSpPr>
          <p:spPr>
            <a:xfrm>
              <a:off x="5029200" y="4572000"/>
              <a:ext cx="7493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>
            <a:off x="4800600" y="5181600"/>
            <a:ext cx="1600200" cy="762000"/>
            <a:chOff x="5334000" y="4191000"/>
            <a:chExt cx="1600200" cy="762000"/>
          </a:xfrm>
        </p:grpSpPr>
        <p:sp>
          <p:nvSpPr>
            <p:cNvPr id="211" name="Google Shape;211;p20"/>
            <p:cNvSpPr/>
            <p:nvPr/>
          </p:nvSpPr>
          <p:spPr>
            <a:xfrm>
              <a:off x="5334000" y="4191000"/>
              <a:ext cx="1600200" cy="762000"/>
            </a:xfrm>
            <a:prstGeom prst="cloud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 txBox="1"/>
            <p:nvPr/>
          </p:nvSpPr>
          <p:spPr>
            <a:xfrm>
              <a:off x="5486400" y="4191000"/>
              <a:ext cx="13009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expression</a:t>
              </a:r>
              <a:endParaRPr/>
            </a:p>
          </p:txBody>
        </p:sp>
      </p:grpSp>
      <p:sp>
        <p:nvSpPr>
          <p:cNvPr id="28" name="Google Shape;100;p13">
            <a:extLst>
              <a:ext uri="{FF2B5EF4-FFF2-40B4-BE49-F238E27FC236}">
                <a16:creationId xmlns:a16="http://schemas.microsoft.com/office/drawing/2014/main" id="{55CBFBE9-54A5-5042-9617-B76E93A12F6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29" name="Google Shape;101;p13">
            <a:extLst>
              <a:ext uri="{FF2B5EF4-FFF2-40B4-BE49-F238E27FC236}">
                <a16:creationId xmlns:a16="http://schemas.microsoft.com/office/drawing/2014/main" id="{57EE50F0-6DF1-C348-81D9-E2E501B9AA9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Values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Primitive Value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int, float, boolean</a:t>
            </a:r>
            <a:endParaRPr sz="2000"/>
          </a:p>
          <a:p>
            <a:pPr marL="28575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Complex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string, tuple, list, dict,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function,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object, method</a:t>
            </a:r>
            <a:endParaRPr/>
          </a:p>
          <a:p>
            <a:pPr marL="685800" lvl="1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/>
          </a:p>
          <a:p>
            <a:pPr marL="28575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Variable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Reference to a value</a:t>
            </a:r>
            <a:endParaRPr/>
          </a:p>
        </p:txBody>
      </p:sp>
      <p:sp>
        <p:nvSpPr>
          <p:cNvPr id="6" name="Google Shape;100;p13">
            <a:extLst>
              <a:ext uri="{FF2B5EF4-FFF2-40B4-BE49-F238E27FC236}">
                <a16:creationId xmlns:a16="http://schemas.microsoft.com/office/drawing/2014/main" id="{BD31EE98-135B-4847-AD6F-35C85F68D11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04/29/18</a:t>
            </a:r>
            <a:endParaRPr dirty="0"/>
          </a:p>
        </p:txBody>
      </p:sp>
      <p:sp>
        <p:nvSpPr>
          <p:cNvPr id="7" name="Google Shape;101;p13">
            <a:extLst>
              <a:ext uri="{FF2B5EF4-FFF2-40B4-BE49-F238E27FC236}">
                <a16:creationId xmlns:a16="http://schemas.microsoft.com/office/drawing/2014/main" id="{2DCD31D4-3814-EC42-AE0A-4D8DFD8C4C0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1650</Words>
  <Application>Microsoft Macintosh PowerPoint</Application>
  <PresentationFormat>On-screen Show (4:3)</PresentationFormat>
  <Paragraphs>361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Times New Roman</vt:lpstr>
      <vt:lpstr>Courier</vt:lpstr>
      <vt:lpstr>Arial</vt:lpstr>
      <vt:lpstr>Helvetica Neue</vt:lpstr>
      <vt:lpstr>18 VAG Rounded Bold   07390</vt:lpstr>
      <vt:lpstr>cs162-fa14</vt:lpstr>
      <vt:lpstr> Computational Structures in Data Science</vt:lpstr>
      <vt:lpstr>Computational Concepts Toolbox</vt:lpstr>
      <vt:lpstr>The Goal of CS88 …</vt:lpstr>
      <vt:lpstr>You will use this understanding in many situations that are not .py files and notebooks</vt:lpstr>
      <vt:lpstr>SQL Review</vt:lpstr>
      <vt:lpstr>How would you write a Python interpreter?</vt:lpstr>
      <vt:lpstr>What do you give to the interpreter?</vt:lpstr>
      <vt:lpstr>Basic Process</vt:lpstr>
      <vt:lpstr>Values</vt:lpstr>
      <vt:lpstr>At the bottom it’s a bunch of bits</vt:lpstr>
      <vt:lpstr>Variable</vt:lpstr>
      <vt:lpstr>Variable</vt:lpstr>
      <vt:lpstr>Data Structures</vt:lpstr>
      <vt:lpstr>Operators</vt:lpstr>
      <vt:lpstr>Call Expressions</vt:lpstr>
      <vt:lpstr>Built-in Data Structure Constructor</vt:lpstr>
      <vt:lpstr>Comprehension Expression</vt:lpstr>
      <vt:lpstr>Lambda Expression</vt:lpstr>
      <vt:lpstr>Assignment Statement</vt:lpstr>
      <vt:lpstr>Set operation</vt:lpstr>
      <vt:lpstr>Define Statement</vt:lpstr>
      <vt:lpstr>Define</vt:lpstr>
      <vt:lpstr>Control Flow</vt:lpstr>
      <vt:lpstr>Sequence of Statements</vt:lpstr>
      <vt:lpstr>Conditional Statement</vt:lpstr>
      <vt:lpstr>Call Expressions</vt:lpstr>
      <vt:lpstr>Functions plus conditionals …</vt:lpstr>
      <vt:lpstr>While Statement</vt:lpstr>
      <vt:lpstr>For Statement</vt:lpstr>
      <vt:lpstr>Try statement</vt:lpstr>
      <vt:lpstr>Class statement</vt:lpstr>
      <vt:lpstr>. operator</vt:lpstr>
      <vt:lpstr>with statement</vt:lpstr>
      <vt:lpstr>Comprehension expressions</vt:lpstr>
      <vt:lpstr>Software Design Patterns</vt:lpstr>
      <vt:lpstr>Uses of Computational Thinking</vt:lpstr>
      <vt:lpstr>Go model and change the world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– of what we’ve learned from the interpreter’s perspective</dc:title>
  <cp:lastModifiedBy>Andrew Tan</cp:lastModifiedBy>
  <cp:revision>8</cp:revision>
  <dcterms:modified xsi:type="dcterms:W3CDTF">2019-04-30T02:13:12Z</dcterms:modified>
</cp:coreProperties>
</file>