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90" r:id="rId2"/>
    <p:sldId id="257" r:id="rId3"/>
    <p:sldId id="411" r:id="rId4"/>
    <p:sldId id="261" r:id="rId5"/>
    <p:sldId id="410" r:id="rId6"/>
    <p:sldId id="264" r:id="rId7"/>
    <p:sldId id="414" r:id="rId8"/>
    <p:sldId id="265" r:id="rId9"/>
    <p:sldId id="412" r:id="rId10"/>
    <p:sldId id="281" r:id="rId11"/>
    <p:sldId id="413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416" r:id="rId20"/>
    <p:sldId id="415" r:id="rId21"/>
    <p:sldId id="276" r:id="rId22"/>
    <p:sldId id="277" r:id="rId23"/>
    <p:sldId id="280" r:id="rId24"/>
    <p:sldId id="278" r:id="rId25"/>
    <p:sldId id="279" r:id="rId26"/>
  </p:sldIdLst>
  <p:sldSz cx="9144000" cy="6858000" type="screen4x3"/>
  <p:notesSz cx="6997700" cy="91948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97"/>
    <p:restoredTop sz="94803"/>
  </p:normalViewPr>
  <p:slideViewPr>
    <p:cSldViewPr snapToGrid="0">
      <p:cViewPr>
        <p:scale>
          <a:sx n="125" d="100"/>
          <a:sy n="125" d="100"/>
        </p:scale>
        <p:origin x="81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55592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63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9068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2170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486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7565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6215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6087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852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1993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557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= 1,2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x,y = 3,4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a,b = z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837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792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9836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0949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102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7904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8433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448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2"/>
          <p:cNvCxnSpPr/>
          <p:nvPr/>
        </p:nvCxnSpPr>
        <p:spPr>
          <a:xfrm>
            <a:off x="693738" y="12192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20;p2" descr="front"/>
          <p:cNvPicPr preferRelativeResize="0"/>
          <p:nvPr/>
        </p:nvPicPr>
        <p:blipFill rotWithShape="1">
          <a:blip r:embed="rId2">
            <a:alphaModFix/>
          </a:blip>
          <a:srcRect b="22223"/>
          <a:stretch/>
        </p:blipFill>
        <p:spPr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ctr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8077200" y="6381750"/>
            <a:ext cx="1066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214895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57200" y="1782762"/>
            <a:ext cx="4038600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3"/>
          </p:nvPr>
        </p:nvSpPr>
        <p:spPr>
          <a:xfrm>
            <a:off x="4645025" y="114300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4"/>
          </p:nvPr>
        </p:nvSpPr>
        <p:spPr>
          <a:xfrm>
            <a:off x="4645025" y="1782762"/>
            <a:ext cx="4041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 rot="5400000">
            <a:off x="4371975" y="2314575"/>
            <a:ext cx="6096000" cy="192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 rot="5400000">
            <a:off x="447675" y="466725"/>
            <a:ext cx="6096000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3"/>
          </p:nvPr>
        </p:nvSpPr>
        <p:spPr>
          <a:xfrm>
            <a:off x="4572000" y="37719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990600" y="1142999"/>
            <a:ext cx="7391400" cy="358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-114300"/>
            <a:ext cx="52578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115297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693738" y="9144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17;p1" descr="front"/>
          <p:cNvPicPr preferRelativeResize="0"/>
          <p:nvPr/>
        </p:nvPicPr>
        <p:blipFill rotWithShape="1">
          <a:blip r:embed="rId12">
            <a:alphaModFix/>
          </a:blip>
          <a:srcRect b="22223"/>
          <a:stretch/>
        </p:blipFill>
        <p:spPr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6781800" cy="990600"/>
          </a:xfrm>
        </p:spPr>
        <p:txBody>
          <a:bodyPr/>
          <a:lstStyle/>
          <a:p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565498"/>
            <a:ext cx="9144000" cy="2159645"/>
          </a:xfrm>
        </p:spPr>
        <p:txBody>
          <a:bodyPr/>
          <a:lstStyle/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Lecture 7</a:t>
            </a: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Abstract Data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28600" y="2438400"/>
            <a:ext cx="251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Lecturer Michael Ball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38037" y="152400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6149342" y="6488668"/>
            <a:ext cx="12186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http:cs88.org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16161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October 21, 2019 </a:t>
            </a:r>
          </a:p>
        </p:txBody>
      </p:sp>
    </p:spTree>
    <p:extLst>
      <p:ext uri="{BB962C8B-B14F-4D97-AF65-F5344CB8AC3E}">
        <p14:creationId xmlns:p14="http://schemas.microsoft.com/office/powerpoint/2010/main" val="420569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Creating an Abtract Data Type</a:t>
            </a:r>
            <a:endParaRPr/>
          </a:p>
        </p:txBody>
      </p:sp>
      <p:sp>
        <p:nvSpPr>
          <p:cNvPr id="389" name="Google Shape;389;p37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 &amp; Selectors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 the behavior of objects, invariants, etc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Implemented (abstractly) in terms of Constructors and Selectors for the object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the structure of the object </a:t>
            </a:r>
            <a:endParaRPr/>
          </a:p>
          <a:p>
            <a:pPr marL="685800" marR="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 barrier violation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occurs when a part of the program that can use the higher level functions uses lower level ones instead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either layer of abstraction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 barriers make programs easier to get right, maintain, and modify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 changes when representation changes</a:t>
            </a:r>
            <a:endParaRPr/>
          </a:p>
        </p:txBody>
      </p:sp>
      <p:sp>
        <p:nvSpPr>
          <p:cNvPr id="390" name="Google Shape;390;p3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391" name="Google Shape;391;p37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392" name="Google Shape;392;p3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5817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B3567-CACD-6D40-99A9-5715927F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?: Changing Representations?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49D87-93D4-AF42-A483-337D73057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066800"/>
            <a:ext cx="8244840" cy="5257800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Assuming we update our selectors, what are valid representations for our </a:t>
            </a:r>
            <a:r>
              <a:rPr lang="en-US" dirty="0">
                <a:latin typeface="Source Code Pro" panose="020B0509030403020204" pitchFamily="49" charset="77"/>
              </a:rPr>
              <a:t>point(x, y) </a:t>
            </a:r>
            <a:r>
              <a:rPr lang="en-US" dirty="0"/>
              <a:t>ADT?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Currently </a:t>
            </a:r>
            <a:r>
              <a:rPr lang="en-US" dirty="0">
                <a:latin typeface="Source Code Pro" panose="020B0509030403020204" pitchFamily="49" charset="77"/>
              </a:rPr>
              <a:t>point(1, 2) </a:t>
            </a:r>
            <a:r>
              <a:rPr lang="en-US" dirty="0"/>
              <a:t>is represented as </a:t>
            </a:r>
            <a:r>
              <a:rPr lang="en-US" dirty="0">
                <a:latin typeface="Source Code Pro" panose="020B0509030403020204" pitchFamily="49" charset="77"/>
              </a:rPr>
              <a:t>[1, 2]</a:t>
            </a:r>
          </a:p>
          <a:p>
            <a:pPr marL="7620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A)</a:t>
            </a:r>
            <a:r>
              <a:rPr lang="en-US" dirty="0">
                <a:latin typeface="Source Code Pro" panose="020B0509030403020204" pitchFamily="49" charset="77"/>
              </a:rPr>
              <a:t> [y, x] # [2, 1]</a:t>
            </a:r>
          </a:p>
          <a:p>
            <a:r>
              <a:rPr lang="en-US" dirty="0"/>
              <a:t>B) </a:t>
            </a:r>
            <a:r>
              <a:rPr lang="en-US" dirty="0">
                <a:latin typeface="Source Code Pro" panose="020B0509030403020204" pitchFamily="49" charset="77"/>
              </a:rPr>
              <a:t>“X: ” + str(x) + “ Y: ” + str(y)</a:t>
            </a:r>
            <a:br>
              <a:rPr lang="en-US" dirty="0">
                <a:latin typeface="Source Code Pro" panose="020B0509030403020204" pitchFamily="49" charset="77"/>
              </a:rPr>
            </a:br>
            <a:r>
              <a:rPr lang="en-US" dirty="0">
                <a:latin typeface="Source Code Pro" panose="020B0509030403020204" pitchFamily="49" charset="77"/>
              </a:rPr>
              <a:t>	# “X: 1 Y: 2”</a:t>
            </a:r>
          </a:p>
          <a:p>
            <a:r>
              <a:rPr lang="en-US" dirty="0"/>
              <a:t>C) </a:t>
            </a:r>
            <a:r>
              <a:rPr lang="en-US" dirty="0">
                <a:latin typeface="Source Code Pro" panose="020B0509030403020204" pitchFamily="49" charset="77"/>
              </a:rPr>
              <a:t>str(x) + “ ” + str(y) # “1 2”</a:t>
            </a:r>
          </a:p>
          <a:p>
            <a:r>
              <a:rPr lang="en-US" dirty="0"/>
              <a:t>D) All of the above</a:t>
            </a:r>
          </a:p>
          <a:p>
            <a:r>
              <a:rPr lang="en-US" dirty="0"/>
              <a:t>E) None of the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232CD-E8E5-2F47-9299-6A0F39C529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23810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An Abstract Data Type: Key-Value Pair</a:t>
            </a:r>
            <a:endParaRPr dirty="0"/>
          </a:p>
        </p:txBody>
      </p:sp>
      <p:sp>
        <p:nvSpPr>
          <p:cNvPr id="244" name="Google Shape;244;p23"/>
          <p:cNvSpPr txBox="1">
            <a:spLocks noGrp="1"/>
          </p:cNvSpPr>
          <p:nvPr>
            <p:ph type="body" idx="1"/>
          </p:nvPr>
        </p:nvSpPr>
        <p:spPr>
          <a:xfrm>
            <a:off x="685800" y="1320800"/>
            <a:ext cx="76200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 of key-Value bindings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: Value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real-world examples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Dictionary, Directory, Phone book, Course Schedule, Facebook Friends, Movie listings, …</a:t>
            </a:r>
            <a:endParaRPr dirty="0"/>
          </a:p>
        </p:txBody>
      </p:sp>
      <p:sp>
        <p:nvSpPr>
          <p:cNvPr id="245" name="Google Shape;245;p2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246" name="Google Shape;246;p2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247" name="Google Shape;247;p2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605656" y="3293379"/>
            <a:ext cx="775556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0A51FB"/>
                </a:solidFill>
                <a:latin typeface="Arial"/>
                <a:ea typeface="Arial"/>
                <a:cs typeface="Arial"/>
                <a:sym typeface="Arial"/>
              </a:rPr>
              <a:t>Given some Key, What is the value associated with it?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818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Key-Value ADT</a:t>
            </a:r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kv_empty: create an empty KV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kv_add: add a key:value binding to a KV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kv_create: create a KV from a list of key,value tuples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kv_items: list of (key,value) tuple in KV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kv_keys: list of keys in KV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kv_values: list of values in KV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kv_len: number of bindings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kv_in: presence of a binding with a key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kv_display: external representation of KV</a:t>
            </a:r>
            <a:endParaRPr/>
          </a:p>
          <a:p>
            <a:pPr marL="285750" marR="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4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256" name="Google Shape;256;p24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257" name="Google Shape;257;p2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301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A little application</a:t>
            </a:r>
            <a:endParaRPr dirty="0"/>
          </a:p>
        </p:txBody>
      </p:sp>
      <p:sp>
        <p:nvSpPr>
          <p:cNvPr id="263" name="Google Shape;263;p25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264" name="Google Shape;264;p25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</a:t>
            </a:r>
            <a:endParaRPr dirty="0"/>
          </a:p>
        </p:txBody>
      </p:sp>
      <p:sp>
        <p:nvSpPr>
          <p:cNvPr id="265" name="Google Shape;265;p2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25"/>
          <p:cNvSpPr/>
          <p:nvPr/>
        </p:nvSpPr>
        <p:spPr>
          <a:xfrm>
            <a:off x="266700" y="1497042"/>
            <a:ext cx="8610600" cy="45243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C79C24"/>
                </a:solidFill>
                <a:latin typeface="Courier New"/>
                <a:ea typeface="Courier New"/>
                <a:cs typeface="Courier New"/>
                <a:sym typeface="Courier New"/>
              </a:rPr>
              <a:t>phone_book_data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1600" b="1" dirty="0">
              <a:solidFill>
                <a:srgbClr val="C79C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(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"Christine Strauch"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"510-842-9235"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600" b="1" dirty="0">
              <a:solidFill>
                <a:srgbClr val="C59C9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(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"Frances </a:t>
            </a:r>
            <a:r>
              <a:rPr lang="en-US" sz="1600" b="1" dirty="0" err="1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Catal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Buloan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"932-567-3241"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600" b="1" dirty="0">
              <a:solidFill>
                <a:srgbClr val="C59C9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(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"Jack Chow"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"617-547-0923"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600" b="1" dirty="0">
              <a:solidFill>
                <a:srgbClr val="C59C9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(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"Joy De Rosario"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"310-912-6483"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600" b="1" dirty="0">
              <a:solidFill>
                <a:srgbClr val="C59C9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(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"Casey </a:t>
            </a:r>
            <a:r>
              <a:rPr lang="en-US" sz="1600" b="1" dirty="0" err="1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Casem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"415-432-9292"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600" b="1" dirty="0">
              <a:solidFill>
                <a:srgbClr val="C59C9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(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"Lydia Lu"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"707-341-1254"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00" b="1" dirty="0">
              <a:solidFill>
                <a:srgbClr val="C59C9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C79C24"/>
                </a:solidFill>
                <a:latin typeface="Courier New"/>
                <a:ea typeface="Courier New"/>
                <a:cs typeface="Courier New"/>
                <a:sym typeface="Courier New"/>
              </a:rPr>
              <a:t>phone_book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pb_create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phone_book_data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D03C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"Jack </a:t>
            </a:r>
            <a:r>
              <a:rPr lang="en-US" sz="1600" b="1" dirty="0" err="1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Chows's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 Number: "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pb_get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phone_book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"Jack Chow"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D03C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>
                <a:solidFill>
                  <a:srgbClr val="C59C9C"/>
                </a:solidFill>
                <a:latin typeface="Courier New"/>
                <a:ea typeface="Courier New"/>
                <a:cs typeface="Courier New"/>
                <a:sym typeface="Courier New"/>
              </a:rPr>
              <a:t>"Area codes"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dirty="0">
              <a:solidFill>
                <a:srgbClr val="C59C9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C79C24"/>
                </a:solidFill>
                <a:latin typeface="Courier New"/>
                <a:ea typeface="Courier New"/>
                <a:cs typeface="Courier New"/>
                <a:sym typeface="Courier New"/>
              </a:rPr>
              <a:t>area_codes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list(map(</a:t>
            </a:r>
            <a:r>
              <a:rPr lang="en-US" sz="1600" b="1" dirty="0">
                <a:solidFill>
                  <a:srgbClr val="D03CFF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x:x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[0:3],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pb_numbers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phone_book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D03C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area_codes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997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A Layered Design Process</a:t>
            </a:r>
            <a:endParaRPr/>
          </a:p>
        </p:txBody>
      </p:sp>
      <p:sp>
        <p:nvSpPr>
          <p:cNvPr id="272" name="Google Shape;272;p26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the application based entirely on the ADT interface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Operations, Constructors and Selectors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the operations in ADT on Constructors and Selectors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the implementation representation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the constructors and selectors on some concrete representation</a:t>
            </a:r>
            <a:endParaRPr/>
          </a:p>
        </p:txBody>
      </p:sp>
      <p:sp>
        <p:nvSpPr>
          <p:cNvPr id="273" name="Google Shape;273;p2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274" name="Google Shape;274;p26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275" name="Google Shape;275;p2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1109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Example 1</a:t>
            </a:r>
            <a:endParaRPr/>
          </a:p>
        </p:txBody>
      </p:sp>
      <p:sp>
        <p:nvSpPr>
          <p:cNvPr id="281" name="Google Shape;281;p27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 represented as list of (key, value) pairs</a:t>
            </a:r>
            <a:endParaRPr/>
          </a:p>
        </p:txBody>
      </p:sp>
      <p:sp>
        <p:nvSpPr>
          <p:cNvPr id="282" name="Google Shape;282;p2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283" name="Google Shape;283;p27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284" name="Google Shape;284;p2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6779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Dictionaries</a:t>
            </a:r>
            <a:endParaRPr/>
          </a:p>
        </p:txBody>
      </p:sp>
      <p:sp>
        <p:nvSpPr>
          <p:cNvPr id="309" name="Google Shape;309;p30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Lists, Tuples, Strings, Range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Dictionaries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 &lt;list of 2-tuples&gt; )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 &lt;key&gt;=&lt;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&gt;, ...) # like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kwargs</a:t>
            </a:r>
            <a:endParaRPr sz="1800" b="1" i="0" u="none" strike="noStrike" cap="none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 &lt;key exp&gt;:&lt;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exp&gt;, …  } 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 &lt;key&gt;:&lt;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 for &lt;iteration expression&gt; }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&lt;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 [ &lt;key&gt; ]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&gt;.keys(), .items(), .values()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&gt;.get(key [, default] )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Key in, not in,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len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min, max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»"/>
            </a:pP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dict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&gt;[ &lt;key&gt; ] = &lt;</a:t>
            </a:r>
            <a:r>
              <a:rPr lang="en-US" sz="18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  <a:p>
            <a:pPr marL="285750" marR="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0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311" name="Google Shape;311;p30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312" name="Google Shape;312;p3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3" name="Google Shape;31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5554620"/>
            <a:ext cx="1026459" cy="589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0277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Dictionary Example</a:t>
            </a:r>
            <a:endParaRPr/>
          </a:p>
        </p:txBody>
      </p:sp>
      <p:sp>
        <p:nvSpPr>
          <p:cNvPr id="319" name="Google Shape;319;p3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320" name="Google Shape;320;p3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321" name="Google Shape;321;p3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2" name="Google Shape;322;p31" descr="Screen Shot 2016-03-06 at 8.30.16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988483"/>
            <a:ext cx="6134100" cy="5793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6469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3DE8-EB26-4342-9ECB-A9A815B1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?: Dictionaries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53228-9350-7D44-9B2D-F170D1C75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result of the final expression?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 err="1"/>
              <a:t>my_dict</a:t>
            </a:r>
            <a:r>
              <a:rPr lang="en-US" dirty="0"/>
              <a:t> = { ‘course’: ’CS 88’, semester = ‘Fall’ }</a:t>
            </a:r>
          </a:p>
          <a:p>
            <a:pPr marL="76200" indent="0">
              <a:buNone/>
            </a:pPr>
            <a:r>
              <a:rPr lang="en-US" dirty="0" err="1"/>
              <a:t>my_dict</a:t>
            </a:r>
            <a:r>
              <a:rPr lang="en-US" dirty="0"/>
              <a:t>[‘semester’] = ’Spring’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 err="1"/>
              <a:t>my_dict</a:t>
            </a:r>
            <a:r>
              <a:rPr lang="en-US" dirty="0"/>
              <a:t>[‘semester’]</a:t>
            </a:r>
          </a:p>
          <a:p>
            <a:pPr marL="76200" indent="0">
              <a:buNone/>
            </a:pPr>
            <a:endParaRPr lang="en-US" dirty="0"/>
          </a:p>
          <a:p>
            <a:pPr marL="533400" indent="-457200">
              <a:buAutoNum type="alphaUcParenR"/>
            </a:pPr>
            <a:r>
              <a:rPr lang="en-US" dirty="0"/>
              <a:t>‘Fall’</a:t>
            </a:r>
          </a:p>
          <a:p>
            <a:pPr marL="533400" indent="-457200">
              <a:buAutoNum type="alphaUcParenR"/>
            </a:pPr>
            <a:r>
              <a:rPr lang="en-US" dirty="0"/>
              <a:t>‘Spring’</a:t>
            </a:r>
          </a:p>
          <a:p>
            <a:pPr marL="533400" indent="-457200">
              <a:buAutoNum type="alphaUcParenR"/>
            </a:pPr>
            <a:r>
              <a:rPr lang="en-US" dirty="0"/>
              <a:t>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7C4A3-73A0-2E4B-BCC0-8382B6257E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26283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3" descr="RF-Graphic-from-DrawShop-a-head-full-of-excellent-ideas-109477-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5029200"/>
            <a:ext cx="990600" cy="161798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Computational Concepts Toolbox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type: values, literals, operations,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int, float, string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Expressions, Call expression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Statement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Sequences: tuple, list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indexing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 assignment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Expressions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Definition Statement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Statement</a:t>
            </a:r>
            <a:endParaRPr/>
          </a:p>
          <a:p>
            <a:pPr marL="285750" marR="0" lvl="0" indent="-107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07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Iteration: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data-driven (list comprehension)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control-driven (for statement)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statement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Order Functions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as Values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with functions as argument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of function values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Recursion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- function valued expressions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101" name="Google Shape;101;p1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102" name="Google Shape;102;p1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8443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0A3E-1FDA-4241-912B-72EEFDFD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82D6B-DDC5-E146-A8E5-521DF494A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066800"/>
            <a:ext cx="7620000" cy="5486400"/>
          </a:xfrm>
        </p:spPr>
        <p:txBody>
          <a:bodyPr/>
          <a:lstStyle/>
          <a:p>
            <a:r>
              <a:rPr lang="en-US" dirty="0"/>
              <a:t>Dictionaries are unordered collections of key-value pairs</a:t>
            </a:r>
          </a:p>
          <a:p>
            <a:r>
              <a:rPr lang="en-US" b="0" dirty="0"/>
              <a:t>Dictionary keys have two restrictions:</a:t>
            </a:r>
          </a:p>
          <a:p>
            <a:pPr lvl="1"/>
            <a:r>
              <a:rPr lang="en-US" b="0" dirty="0"/>
              <a:t>A key of a dictionary cannot be a list or a dictionary (or any </a:t>
            </a:r>
            <a:r>
              <a:rPr lang="en-US" b="0" i="1" dirty="0"/>
              <a:t>mutable type</a:t>
            </a:r>
            <a:r>
              <a:rPr lang="en-US" b="0" dirty="0"/>
              <a:t>)</a:t>
            </a:r>
          </a:p>
          <a:p>
            <a:pPr lvl="1"/>
            <a:r>
              <a:rPr lang="en-US" b="0" dirty="0"/>
              <a:t>Two keys cannot be equal; There can be at most one value for a given key</a:t>
            </a:r>
            <a:br>
              <a:rPr lang="en-US" b="0" dirty="0"/>
            </a:br>
            <a:endParaRPr lang="en-US" b="0" dirty="0"/>
          </a:p>
          <a:p>
            <a:pPr marL="76200" indent="0">
              <a:buNone/>
            </a:pPr>
            <a:r>
              <a:rPr lang="en-US" b="0" dirty="0"/>
              <a:t>This first restriction is tied to Python's underlying implementation of dictionaries</a:t>
            </a:r>
          </a:p>
          <a:p>
            <a:pPr marL="76200" indent="0">
              <a:buNone/>
            </a:pPr>
            <a:r>
              <a:rPr lang="en-US" b="0" dirty="0"/>
              <a:t>The second restriction is part of the dictionary abstraction</a:t>
            </a:r>
          </a:p>
          <a:p>
            <a:pPr marL="76200" indent="0">
              <a:buNone/>
            </a:pPr>
            <a:br>
              <a:rPr lang="en-US" b="0" dirty="0"/>
            </a:br>
            <a:r>
              <a:rPr lang="en-US" b="0" dirty="0"/>
              <a:t>If you want to associate multiple values with a key, store them all in a sequence value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3600A-30CF-114A-8B9D-FA7CCB147E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074078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Beware</a:t>
            </a:r>
            <a:endParaRPr/>
          </a:p>
        </p:txBody>
      </p:sp>
      <p:sp>
        <p:nvSpPr>
          <p:cNvPr id="328" name="Google Shape;328;p32"/>
          <p:cNvSpPr txBox="1">
            <a:spLocks noGrp="1"/>
          </p:cNvSpPr>
          <p:nvPr>
            <p:ph type="body" idx="1"/>
          </p:nvPr>
        </p:nvSpPr>
        <p:spPr>
          <a:xfrm>
            <a:off x="762000" y="1224545"/>
            <a:ext cx="7620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Built-in data type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relies on mutation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Clobbers the object, rather than “functional” – creating a new one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Throws an errors of key is not present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learn about mutation shortly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330" name="Google Shape;330;p32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7182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Example 3</a:t>
            </a:r>
            <a:endParaRPr/>
          </a:p>
        </p:txBody>
      </p:sp>
      <p:sp>
        <p:nvSpPr>
          <p:cNvPr id="338" name="Google Shape;338;p3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 represented as dict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340" name="Google Shape;340;p3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341" name="Google Shape;341;p3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2202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C.O.R.E concepts</a:t>
            </a:r>
            <a:endParaRPr/>
          </a:p>
        </p:txBody>
      </p:sp>
      <p:sp>
        <p:nvSpPr>
          <p:cNvPr id="366" name="Google Shape;366;p3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367" name="Google Shape;367;p36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368" name="Google Shape;368;p3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36"/>
          <p:cNvSpPr txBox="1"/>
          <p:nvPr/>
        </p:nvSpPr>
        <p:spPr>
          <a:xfrm>
            <a:off x="1600200" y="1524000"/>
            <a:ext cx="184978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ompute</a:t>
            </a:r>
            <a:endParaRPr/>
          </a:p>
        </p:txBody>
      </p:sp>
      <p:sp>
        <p:nvSpPr>
          <p:cNvPr id="370" name="Google Shape;370;p36"/>
          <p:cNvSpPr txBox="1"/>
          <p:nvPr/>
        </p:nvSpPr>
        <p:spPr>
          <a:xfrm>
            <a:off x="1600200" y="2514600"/>
            <a:ext cx="2192026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perations</a:t>
            </a:r>
            <a:endParaRPr/>
          </a:p>
        </p:txBody>
      </p:sp>
      <p:sp>
        <p:nvSpPr>
          <p:cNvPr id="371" name="Google Shape;371;p36"/>
          <p:cNvSpPr txBox="1"/>
          <p:nvPr/>
        </p:nvSpPr>
        <p:spPr>
          <a:xfrm>
            <a:off x="1600200" y="3682424"/>
            <a:ext cx="296788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epresentation</a:t>
            </a:r>
            <a:endParaRPr/>
          </a:p>
        </p:txBody>
      </p:sp>
      <p:sp>
        <p:nvSpPr>
          <p:cNvPr id="372" name="Google Shape;372;p36"/>
          <p:cNvSpPr txBox="1"/>
          <p:nvPr/>
        </p:nvSpPr>
        <p:spPr>
          <a:xfrm>
            <a:off x="1600200" y="4825424"/>
            <a:ext cx="2101056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valuation</a:t>
            </a:r>
            <a:endParaRPr/>
          </a:p>
        </p:txBody>
      </p:sp>
      <p:sp>
        <p:nvSpPr>
          <p:cNvPr id="373" name="Google Shape;373;p36"/>
          <p:cNvSpPr txBox="1"/>
          <p:nvPr/>
        </p:nvSpPr>
        <p:spPr>
          <a:xfrm>
            <a:off x="4953000" y="1161871"/>
            <a:ext cx="3657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useful computations treating objects abstractly as whole values and operating on them.</a:t>
            </a:r>
            <a:endParaRPr/>
          </a:p>
        </p:txBody>
      </p:sp>
      <p:sp>
        <p:nvSpPr>
          <p:cNvPr id="374" name="Google Shape;374;p36"/>
          <p:cNvSpPr txBox="1"/>
          <p:nvPr/>
        </p:nvSpPr>
        <p:spPr>
          <a:xfrm>
            <a:off x="4953000" y="2457271"/>
            <a:ext cx="35052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operations on the abstract components that allow ease of use – independent of concrete representation.</a:t>
            </a:r>
            <a:endParaRPr/>
          </a:p>
        </p:txBody>
      </p:sp>
      <p:sp>
        <p:nvSpPr>
          <p:cNvPr id="375" name="Google Shape;375;p36"/>
          <p:cNvSpPr txBox="1"/>
          <p:nvPr/>
        </p:nvSpPr>
        <p:spPr>
          <a:xfrm>
            <a:off x="4953000" y="3724870"/>
            <a:ext cx="35052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 and selectors that provide an abstract interface to a concrete representation</a:t>
            </a:r>
            <a:endParaRPr/>
          </a:p>
        </p:txBody>
      </p:sp>
      <p:sp>
        <p:nvSpPr>
          <p:cNvPr id="376" name="Google Shape;376;p36"/>
          <p:cNvSpPr txBox="1"/>
          <p:nvPr/>
        </p:nvSpPr>
        <p:spPr>
          <a:xfrm>
            <a:off x="4953000" y="4763869"/>
            <a:ext cx="3505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 on a computing machine</a:t>
            </a:r>
            <a:endParaRPr/>
          </a:p>
        </p:txBody>
      </p:sp>
      <p:cxnSp>
        <p:nvCxnSpPr>
          <p:cNvPr id="377" name="Google Shape;377;p36"/>
          <p:cNvCxnSpPr/>
          <p:nvPr/>
        </p:nvCxnSpPr>
        <p:spPr>
          <a:xfrm>
            <a:off x="1676400" y="2438400"/>
            <a:ext cx="6553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8" name="Google Shape;378;p36"/>
          <p:cNvCxnSpPr/>
          <p:nvPr/>
        </p:nvCxnSpPr>
        <p:spPr>
          <a:xfrm>
            <a:off x="1752600" y="3682424"/>
            <a:ext cx="6553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79" name="Google Shape;379;p36"/>
          <p:cNvCxnSpPr/>
          <p:nvPr/>
        </p:nvCxnSpPr>
        <p:spPr>
          <a:xfrm>
            <a:off x="1752600" y="4749224"/>
            <a:ext cx="6553200" cy="0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0" name="Google Shape;380;p36"/>
          <p:cNvSpPr/>
          <p:nvPr/>
        </p:nvSpPr>
        <p:spPr>
          <a:xfrm>
            <a:off x="1066800" y="2438400"/>
            <a:ext cx="533400" cy="228600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6"/>
          <p:cNvSpPr txBox="1"/>
          <p:nvPr/>
        </p:nvSpPr>
        <p:spPr>
          <a:xfrm rot="-5400000">
            <a:off x="-716584" y="3383584"/>
            <a:ext cx="28092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Abstract Data Type</a:t>
            </a:r>
            <a:endParaRPr/>
          </a:p>
        </p:txBody>
      </p:sp>
      <p:sp>
        <p:nvSpPr>
          <p:cNvPr id="382" name="Google Shape;382;p36"/>
          <p:cNvSpPr txBox="1"/>
          <p:nvPr/>
        </p:nvSpPr>
        <p:spPr>
          <a:xfrm>
            <a:off x="5134400" y="5735626"/>
            <a:ext cx="27494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Abstraction Barrier</a:t>
            </a:r>
            <a:endParaRPr dirty="0"/>
          </a:p>
        </p:txBody>
      </p:sp>
      <p:cxnSp>
        <p:nvCxnSpPr>
          <p:cNvPr id="383" name="Google Shape;383;p36"/>
          <p:cNvCxnSpPr>
            <a:cxnSpLocks/>
          </p:cNvCxnSpPr>
          <p:nvPr/>
        </p:nvCxnSpPr>
        <p:spPr>
          <a:xfrm>
            <a:off x="4382591" y="3657600"/>
            <a:ext cx="718889" cy="2288232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25679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Building Apps over KV ADT</a:t>
            </a:r>
            <a:endParaRPr/>
          </a:p>
        </p:txBody>
      </p:sp>
      <p:sp>
        <p:nvSpPr>
          <p:cNvPr id="347" name="Google Shape;347;p34"/>
          <p:cNvSpPr txBox="1">
            <a:spLocks noGrp="1"/>
          </p:cNvSpPr>
          <p:nvPr>
            <p:ph type="body" idx="1"/>
          </p:nvPr>
        </p:nvSpPr>
        <p:spPr>
          <a:xfrm>
            <a:off x="685800" y="5291118"/>
            <a:ext cx="7620000" cy="103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 a table of the friend list for each person</a:t>
            </a:r>
            <a:endParaRPr/>
          </a:p>
        </p:txBody>
      </p:sp>
      <p:sp>
        <p:nvSpPr>
          <p:cNvPr id="348" name="Google Shape;348;p34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349" name="Google Shape;349;p34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350" name="Google Shape;350;p3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34"/>
          <p:cNvSpPr/>
          <p:nvPr/>
        </p:nvSpPr>
        <p:spPr>
          <a:xfrm>
            <a:off x="723089" y="1143000"/>
            <a:ext cx="69342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friend_data = [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("Christine Strauch", "Jack Chow"),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("Christine Strauch", "Lydia Lu"),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("Jack Chow", "Christine Strauch"),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("Casey Casem", "Christine Strauch"),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("Casey Casem", "Jack Chow"),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("Casey Casem", "Frances Catal Buloan"),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("Casey Casem", "Joy De Rosario"),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("Casey Casem", "Casey Casem"),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("Frances Catal Buloan", "Jack Chow"),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("Jack Chow", "Frances Catal Buloan"),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("Joy De Rosario", "Lydia Lu"),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("Joy De Lydia", "Jack Chow")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5683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Example: make_friends</a:t>
            </a:r>
            <a:endParaRPr sz="3200" b="1" i="0" u="none" strike="noStrike" cap="none">
              <a:solidFill>
                <a:srgbClr val="0332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5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358" name="Google Shape;358;p35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359" name="Google Shape;359;p3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35"/>
          <p:cNvSpPr/>
          <p:nvPr/>
        </p:nvSpPr>
        <p:spPr>
          <a:xfrm>
            <a:off x="571500" y="1371600"/>
            <a:ext cx="7924800" cy="28623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make_friends(friendships):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friends = kv_empty()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(der, dee) in friendships: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not kv_in(friends, der):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friends = kv_add(friends, der, [dee])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der_friends = kv_get(friends, der)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friends = kv_add(kv_delete(friends, der),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der, [dee] + der_friends)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friends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605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EE0C-4A52-3941-A2B5-849470F0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68F5-8784-6449-8349-C99E5C6FD0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r>
              <a:rPr lang="en-US" dirty="0"/>
              <a:t>Midterm Tonight!</a:t>
            </a:r>
          </a:p>
          <a:p>
            <a:r>
              <a:rPr lang="en-US" dirty="0"/>
              <a:t>Monday 10/21 7-9pm, 155 </a:t>
            </a:r>
            <a:r>
              <a:rPr lang="en-US" dirty="0" err="1"/>
              <a:t>Dwinelle</a:t>
            </a:r>
            <a:endParaRPr lang="en-US" dirty="0"/>
          </a:p>
          <a:p>
            <a:r>
              <a:rPr lang="en-US" dirty="0"/>
              <a:t>1 page, double-sided handwritten cheat sheet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0EBBE-1D4A-384A-840B-E02BF1BEC1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00063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Today’s Lecture</a:t>
            </a:r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2800" dirty="0"/>
              <a:t>Abstract Data Types</a:t>
            </a:r>
          </a:p>
          <a:p>
            <a:pPr marL="742950" lvl="1" indent="-285750">
              <a:spcBef>
                <a:spcPts val="0"/>
              </a:spcBef>
            </a:pPr>
            <a:r>
              <a:rPr lang="en-US" sz="2800" dirty="0"/>
              <a:t>More use of functions!</a:t>
            </a:r>
          </a:p>
          <a:p>
            <a:pPr marL="742950" lvl="1" indent="-285750">
              <a:spcBef>
                <a:spcPts val="0"/>
              </a:spcBef>
            </a:pPr>
            <a:r>
              <a:rPr lang="en-US" sz="2800" dirty="0"/>
              <a:t>Value in documentation and clarity</a:t>
            </a:r>
          </a:p>
          <a:p>
            <a:pPr marL="285750" indent="-285750">
              <a:spcBef>
                <a:spcPts val="0"/>
              </a:spcBef>
            </a:pPr>
            <a:r>
              <a:rPr lang="en-US" sz="3400" dirty="0"/>
              <a:t>New Python Data Types</a:t>
            </a:r>
          </a:p>
          <a:p>
            <a:pPr marL="742950" lvl="1" indent="-285750">
              <a:spcBef>
                <a:spcPts val="0"/>
              </a:spcBef>
            </a:pPr>
            <a:r>
              <a:rPr lang="en-US" sz="2800" dirty="0"/>
              <a:t>Dictionaries, a really useful too!</a:t>
            </a:r>
          </a:p>
        </p:txBody>
      </p:sp>
      <p:sp>
        <p:nvSpPr>
          <p:cNvPr id="172" name="Google Shape;172;p1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173" name="Google Shape;173;p17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174" name="Google Shape;174;p1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186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CCEA-ABE1-994B-9C87-AE7A1DFB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ADTs?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97473-520D-B849-9301-423FFA38D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“Self-Documenting”</a:t>
            </a:r>
          </a:p>
          <a:p>
            <a:pPr lvl="1"/>
            <a:r>
              <a:rPr lang="en-US" dirty="0" err="1"/>
              <a:t>contact_name</a:t>
            </a:r>
            <a:r>
              <a:rPr lang="en-US" dirty="0"/>
              <a:t>(contact)</a:t>
            </a:r>
          </a:p>
          <a:p>
            <a:pPr lvl="2"/>
            <a:r>
              <a:rPr lang="en-US" dirty="0"/>
              <a:t>Vs contact[0]</a:t>
            </a:r>
          </a:p>
          <a:p>
            <a:pPr lvl="1"/>
            <a:r>
              <a:rPr lang="en-US" dirty="0"/>
              <a:t>“0” may seem clear now, but what about in a week? 3 months? </a:t>
            </a:r>
          </a:p>
          <a:p>
            <a:r>
              <a:rPr lang="en-US" dirty="0"/>
              <a:t>Change your implementation</a:t>
            </a:r>
          </a:p>
          <a:p>
            <a:pPr lvl="1"/>
            <a:r>
              <a:rPr lang="en-US" dirty="0"/>
              <a:t>Maybe today it’s just a Python List</a:t>
            </a:r>
          </a:p>
          <a:p>
            <a:pPr lvl="1"/>
            <a:r>
              <a:rPr lang="en-US" dirty="0"/>
              <a:t>Tomorrow: It could be a file on your computer; a database in web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552DA-F21E-C242-9974-D27DFEBE5B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2576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Abstract Data Type</a:t>
            </a:r>
            <a:endParaRPr/>
          </a:p>
        </p:txBody>
      </p:sp>
      <p:sp>
        <p:nvSpPr>
          <p:cNvPr id="203" name="Google Shape;203;p20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204" name="Google Shape;204;p20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205" name="Google Shape;205;p2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3048000" y="2362200"/>
            <a:ext cx="4038600" cy="266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3942706" y="2450068"/>
            <a:ext cx="19246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new Data Type</a:t>
            </a:r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4191000" y="3216598"/>
            <a:ext cx="258275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Representation</a:t>
            </a:r>
            <a:endParaRPr/>
          </a:p>
        </p:txBody>
      </p:sp>
      <p:sp>
        <p:nvSpPr>
          <p:cNvPr id="209" name="Google Shape;209;p20"/>
          <p:cNvSpPr txBox="1"/>
          <p:nvPr/>
        </p:nvSpPr>
        <p:spPr>
          <a:xfrm>
            <a:off x="304800" y="4558348"/>
            <a:ext cx="265970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Representation</a:t>
            </a:r>
            <a:endParaRPr/>
          </a:p>
        </p:txBody>
      </p:sp>
      <p:sp>
        <p:nvSpPr>
          <p:cNvPr id="210" name="Google Shape;210;p20"/>
          <p:cNvSpPr txBox="1"/>
          <p:nvPr/>
        </p:nvSpPr>
        <p:spPr>
          <a:xfrm>
            <a:off x="1471786" y="2545723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1715442" y="3216598"/>
            <a:ext cx="11464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Selectors</a:t>
            </a:r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1651322" y="3887473"/>
            <a:ext cx="13131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946642" y="1779346"/>
            <a:ext cx="15376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/>
          </a:p>
        </p:txBody>
      </p:sp>
      <p:sp>
        <p:nvSpPr>
          <p:cNvPr id="214" name="Google Shape;214;p20"/>
          <p:cNvSpPr txBox="1"/>
          <p:nvPr/>
        </p:nvSpPr>
        <p:spPr>
          <a:xfrm>
            <a:off x="2964502" y="1775977"/>
            <a:ext cx="9813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/>
          </a:p>
        </p:txBody>
      </p:sp>
      <p:sp>
        <p:nvSpPr>
          <p:cNvPr id="215" name="Google Shape;215;p20"/>
          <p:cNvSpPr txBox="1"/>
          <p:nvPr/>
        </p:nvSpPr>
        <p:spPr>
          <a:xfrm>
            <a:off x="4191000" y="3891686"/>
            <a:ext cx="255711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on that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representation </a:t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2895600" y="2545723"/>
            <a:ext cx="304800" cy="555445"/>
          </a:xfrm>
          <a:prstGeom prst="rect">
            <a:avLst/>
          </a:prstGeom>
          <a:solidFill>
            <a:srgbClr val="EFE683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2895600" y="3178355"/>
            <a:ext cx="304800" cy="555445"/>
          </a:xfrm>
          <a:prstGeom prst="rect">
            <a:avLst/>
          </a:prstGeom>
          <a:solidFill>
            <a:srgbClr val="EFE683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2895600" y="3810000"/>
            <a:ext cx="304800" cy="555445"/>
          </a:xfrm>
          <a:prstGeom prst="rect">
            <a:avLst/>
          </a:prstGeom>
          <a:solidFill>
            <a:srgbClr val="EFE683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2895600" y="4442632"/>
            <a:ext cx="304800" cy="555445"/>
          </a:xfrm>
          <a:prstGeom prst="rect">
            <a:avLst/>
          </a:prstGeom>
          <a:solidFill>
            <a:srgbClr val="EFE683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2039000" y="5186442"/>
            <a:ext cx="26597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Abstraction Barrier!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649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195A-9A97-B04A-B6C0-EF950683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Abstractions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B326C-C421-E14D-8661-C40157E05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Compound values combine other values together</a:t>
            </a:r>
          </a:p>
          <a:p>
            <a:pPr lvl="1"/>
            <a:r>
              <a:rPr lang="en-US" dirty="0"/>
              <a:t>date: a year, a month, and a day</a:t>
            </a:r>
          </a:p>
          <a:p>
            <a:pPr lvl="1"/>
            <a:r>
              <a:rPr lang="en-US" dirty="0"/>
              <a:t>geographic position: latitude and longitude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Data abstraction lets us manipulate compound values as units</a:t>
            </a:r>
          </a:p>
          <a:p>
            <a:r>
              <a:rPr lang="en-US" dirty="0"/>
              <a:t>Isolate two parts of any program that uses data: </a:t>
            </a:r>
          </a:p>
          <a:p>
            <a:pPr lvl="1"/>
            <a:r>
              <a:rPr lang="en-US" dirty="0"/>
              <a:t>How data are represented (as parts) </a:t>
            </a:r>
          </a:p>
          <a:p>
            <a:pPr lvl="1"/>
            <a:r>
              <a:rPr lang="en-US" dirty="0"/>
              <a:t>How data are manipulated (as units) </a:t>
            </a:r>
          </a:p>
          <a:p>
            <a:r>
              <a:rPr lang="en-US" dirty="0"/>
              <a:t>Data abstraction: A methodology by which functions enforce an abstraction barrier between </a:t>
            </a:r>
            <a:r>
              <a:rPr lang="en-US" i="1" dirty="0"/>
              <a:t>representation </a:t>
            </a:r>
            <a:r>
              <a:rPr lang="en-US" dirty="0"/>
              <a:t>and </a:t>
            </a:r>
            <a:r>
              <a:rPr lang="en-US" i="1" dirty="0"/>
              <a:t>use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A9749-0C88-F74C-9292-4AF2DE3A97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01648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Reminder: Lists</a:t>
            </a:r>
            <a:endParaRPr dirty="0"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list( … )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 &lt;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exps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&gt;,…  ] 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[&lt;exp&gt; for &lt;var&gt; in &lt;list&gt; 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if &lt;exp&gt; 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]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&lt;list&gt; [ &lt;index or slice&gt; ]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in, not in, +, *,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len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min, max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Mutable ones too (but not yet)</a:t>
            </a:r>
            <a:endParaRPr dirty="0"/>
          </a:p>
          <a:p>
            <a:pPr marL="685800" marR="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10/21/19</a:t>
            </a:r>
            <a:endParaRPr dirty="0"/>
          </a:p>
        </p:txBody>
      </p:sp>
      <p:sp>
        <p:nvSpPr>
          <p:cNvPr id="228" name="Google Shape;228;p2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L7</a:t>
            </a:r>
            <a:endParaRPr dirty="0"/>
          </a:p>
        </p:txBody>
      </p:sp>
      <p:sp>
        <p:nvSpPr>
          <p:cNvPr id="229" name="Google Shape;229;p2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51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381D-6DD1-4A45-9E72-DF099B5C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Small ADT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41C8-B904-E546-B10B-28194F459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2C8B6-DA92-764A-A377-DC59659607D9}"/>
              </a:ext>
            </a:extLst>
          </p:cNvPr>
          <p:cNvSpPr txBox="1"/>
          <p:nvPr/>
        </p:nvSpPr>
        <p:spPr>
          <a:xfrm>
            <a:off x="191386" y="1073289"/>
            <a:ext cx="87612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ource Code Pro" panose="020B0509030403020204" pitchFamily="49" charset="77"/>
              </a:rPr>
              <a:t>def point(x, y): # constructor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	return [x, y]</a:t>
            </a:r>
            <a:br>
              <a:rPr lang="en-US" sz="2200" dirty="0">
                <a:latin typeface="Source Code Pro" panose="020B0509030403020204" pitchFamily="49" charset="77"/>
              </a:rPr>
            </a:br>
            <a:br>
              <a:rPr lang="en-US" sz="2200" dirty="0">
                <a:latin typeface="Source Code Pro" panose="020B0509030403020204" pitchFamily="49" charset="77"/>
              </a:rPr>
            </a:br>
            <a:r>
              <a:rPr lang="en-US" sz="2200" dirty="0">
                <a:latin typeface="Source Code Pro" panose="020B0509030403020204" pitchFamily="49" charset="77"/>
              </a:rPr>
              <a:t>x = lambda point: point[0] # selector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y = lambda point: point[1]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 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def distance(p1, p2): # Operator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	return ((x(p2) - x(p1)**2 + (y(p2) - y(p1))**2) ** 0.5</a:t>
            </a:r>
          </a:p>
          <a:p>
            <a:endParaRPr lang="en-US" sz="2200" dirty="0">
              <a:latin typeface="Source Code Pro" panose="020B0509030403020204" pitchFamily="49" charset="77"/>
            </a:endParaRPr>
          </a:p>
          <a:p>
            <a:r>
              <a:rPr lang="en-US" sz="2200" dirty="0">
                <a:latin typeface="Source Code Pro" panose="020B0509030403020204" pitchFamily="49" charset="77"/>
              </a:rPr>
              <a:t>origin = point(0, 0)</a:t>
            </a:r>
          </a:p>
          <a:p>
            <a:r>
              <a:rPr lang="en-US" sz="2200" dirty="0" err="1">
                <a:latin typeface="Source Code Pro" panose="020B0509030403020204" pitchFamily="49" charset="77"/>
              </a:rPr>
              <a:t>my_house</a:t>
            </a:r>
            <a:r>
              <a:rPr lang="en-US" sz="2200" dirty="0">
                <a:latin typeface="Source Code Pro" panose="020B0509030403020204" pitchFamily="49" charset="77"/>
              </a:rPr>
              <a:t> = point(5, 5)</a:t>
            </a:r>
          </a:p>
          <a:p>
            <a:r>
              <a:rPr lang="en-US" sz="2200" dirty="0">
                <a:latin typeface="Source Code Pro" panose="020B0509030403020204" pitchFamily="49" charset="77"/>
              </a:rPr>
              <a:t>campus = point(25, 25)</a:t>
            </a:r>
          </a:p>
          <a:p>
            <a:r>
              <a:rPr lang="en-US" sz="2200" dirty="0" err="1">
                <a:latin typeface="Source Code Pro" panose="020B0509030403020204" pitchFamily="49" charset="77"/>
              </a:rPr>
              <a:t>distance_to_campus</a:t>
            </a:r>
            <a:r>
              <a:rPr lang="en-US" sz="2200" dirty="0">
                <a:latin typeface="Source Code Pro" panose="020B0509030403020204" pitchFamily="49" charset="77"/>
              </a:rPr>
              <a:t> = distance(</a:t>
            </a:r>
            <a:r>
              <a:rPr lang="en-US" sz="2200" dirty="0" err="1">
                <a:latin typeface="Source Code Pro" panose="020B0509030403020204" pitchFamily="49" charset="77"/>
              </a:rPr>
              <a:t>my_house</a:t>
            </a:r>
            <a:r>
              <a:rPr lang="en-US" sz="2200" dirty="0">
                <a:latin typeface="Source Code Pro" panose="020B0509030403020204" pitchFamily="49" charset="77"/>
              </a:rPr>
              <a:t>, campus)</a:t>
            </a:r>
          </a:p>
        </p:txBody>
      </p:sp>
    </p:spTree>
    <p:extLst>
      <p:ext uri="{BB962C8B-B14F-4D97-AF65-F5344CB8AC3E}">
        <p14:creationId xmlns:p14="http://schemas.microsoft.com/office/powerpoint/2010/main" val="285134741"/>
      </p:ext>
    </p:extLst>
  </p:cSld>
  <p:clrMapOvr>
    <a:masterClrMapping/>
  </p:clrMapOvr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</TotalTime>
  <Words>1759</Words>
  <Application>Microsoft Macintosh PowerPoint</Application>
  <PresentationFormat>On-screen Show (4:3)</PresentationFormat>
  <Paragraphs>302</Paragraphs>
  <Slides>25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Helvetica Neue</vt:lpstr>
      <vt:lpstr>Times New Roman</vt:lpstr>
      <vt:lpstr>Courier</vt:lpstr>
      <vt:lpstr>Arial</vt:lpstr>
      <vt:lpstr>18 VAG Rounded Bold   07390</vt:lpstr>
      <vt:lpstr>Source Code Pro</vt:lpstr>
      <vt:lpstr>Courier New</vt:lpstr>
      <vt:lpstr>cs162-fa14</vt:lpstr>
      <vt:lpstr> Computational Structures in Data Science</vt:lpstr>
      <vt:lpstr>Computational Concepts Toolbox</vt:lpstr>
      <vt:lpstr>Announcements</vt:lpstr>
      <vt:lpstr>Today’s Lecture</vt:lpstr>
      <vt:lpstr>Why ADTs?</vt:lpstr>
      <vt:lpstr>Abstract Data Type</vt:lpstr>
      <vt:lpstr>Creating Abstractions</vt:lpstr>
      <vt:lpstr>Reminder: Lists</vt:lpstr>
      <vt:lpstr>A Small ADT</vt:lpstr>
      <vt:lpstr>Creating an Abtract Data Type</vt:lpstr>
      <vt:lpstr>Clicker ?: Changing Representations?</vt:lpstr>
      <vt:lpstr>An Abstract Data Type: Key-Value Pair</vt:lpstr>
      <vt:lpstr>Key-Value ADT</vt:lpstr>
      <vt:lpstr>A little application</vt:lpstr>
      <vt:lpstr>A Layered Design Process</vt:lpstr>
      <vt:lpstr>Example 1</vt:lpstr>
      <vt:lpstr>Dictionaries</vt:lpstr>
      <vt:lpstr>Dictionary Example</vt:lpstr>
      <vt:lpstr>Clicker ?: Dictionaries</vt:lpstr>
      <vt:lpstr>Limitations</vt:lpstr>
      <vt:lpstr>Beware</vt:lpstr>
      <vt:lpstr>Example 3</vt:lpstr>
      <vt:lpstr>C.O.R.E concepts</vt:lpstr>
      <vt:lpstr>Building Apps over KV ADT</vt:lpstr>
      <vt:lpstr>Example: make_friends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cp:lastModifiedBy>Michael A Ball</cp:lastModifiedBy>
  <cp:revision>58</cp:revision>
  <cp:lastPrinted>2019-10-14T20:53:36Z</cp:lastPrinted>
  <dcterms:modified xsi:type="dcterms:W3CDTF">2019-10-21T20:23:58Z</dcterms:modified>
</cp:coreProperties>
</file>