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notesMasterIdLst>
    <p:notesMasterId r:id="rId26"/>
  </p:notesMasterIdLst>
  <p:sldIdLst>
    <p:sldId id="256" r:id="rId2"/>
    <p:sldId id="292" r:id="rId3"/>
    <p:sldId id="293" r:id="rId4"/>
    <p:sldId id="294" r:id="rId5"/>
    <p:sldId id="295" r:id="rId6"/>
    <p:sldId id="385" r:id="rId7"/>
    <p:sldId id="282" r:id="rId8"/>
    <p:sldId id="290" r:id="rId9"/>
    <p:sldId id="273" r:id="rId10"/>
    <p:sldId id="285" r:id="rId11"/>
    <p:sldId id="288" r:id="rId12"/>
    <p:sldId id="274" r:id="rId13"/>
    <p:sldId id="287" r:id="rId14"/>
    <p:sldId id="289" r:id="rId15"/>
    <p:sldId id="275" r:id="rId16"/>
    <p:sldId id="286" r:id="rId17"/>
    <p:sldId id="283" r:id="rId18"/>
    <p:sldId id="269" r:id="rId19"/>
    <p:sldId id="291" r:id="rId20"/>
    <p:sldId id="284" r:id="rId21"/>
    <p:sldId id="279" r:id="rId22"/>
    <p:sldId id="280" r:id="rId23"/>
    <p:sldId id="267" r:id="rId24"/>
    <p:sldId id="268" r:id="rId25"/>
  </p:sldIdLst>
  <p:sldSz cx="12192000" cy="6858000"/>
  <p:notesSz cx="6997700" cy="9194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34"/>
    <p:restoredTop sz="90340"/>
  </p:normalViewPr>
  <p:slideViewPr>
    <p:cSldViewPr snapToGrid="0" snapToObjects="1">
      <p:cViewPr varScale="1">
        <p:scale>
          <a:sx n="115" d="100"/>
          <a:sy n="115" d="100"/>
        </p:scale>
        <p:origin x="6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8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E6A0497-FA14-4881-862A-AC8598D64A92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1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2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2726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10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8126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13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6556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16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8825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 dirty="0"/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10769601" y="228600"/>
            <a:ext cx="833439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819400" y="2130428"/>
            <a:ext cx="8458200" cy="1470025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886200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79195" y="382588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9056" tIns="34529" rIns="69056" bIns="34529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3400" kern="0" dirty="0"/>
              <a:t>Computational Structures in Data Science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4DF4B-2D56-AB45-B234-4F37FEC419CC}"/>
              </a:ext>
            </a:extLst>
          </p:cNvPr>
          <p:cNvSpPr txBox="1"/>
          <p:nvPr userDrawn="1"/>
        </p:nvSpPr>
        <p:spPr>
          <a:xfrm>
            <a:off x="205116" y="2476001"/>
            <a:ext cx="1941557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350" b="1" i="0" dirty="0">
                <a:solidFill>
                  <a:schemeClr val="bg2"/>
                </a:solidFill>
                <a:latin typeface="FreightSans Pro Semibold" panose="02000606030000020004" pitchFamily="2" charset="0"/>
              </a:rPr>
              <a:t>UC Berkeley EECS</a:t>
            </a:r>
            <a:br>
              <a:rPr lang="en-US" sz="1350" b="1" i="0" dirty="0">
                <a:solidFill>
                  <a:schemeClr val="bg2"/>
                </a:solidFill>
                <a:latin typeface="FreightSans Pro Semibold" panose="02000606030000020004" pitchFamily="2" charset="0"/>
              </a:rPr>
            </a:br>
            <a:r>
              <a:rPr lang="en-US" sz="1350" b="1" i="0" dirty="0">
                <a:solidFill>
                  <a:schemeClr val="bg2"/>
                </a:solidFill>
                <a:latin typeface="FreightSans Pro Semibold" panose="02000606030000020004" pitchFamily="2" charset="0"/>
              </a:rPr>
              <a:t>Lecturer</a:t>
            </a:r>
          </a:p>
          <a:p>
            <a:pPr algn="ctr">
              <a:defRPr/>
            </a:pPr>
            <a:r>
              <a:rPr lang="en-US" sz="1350" b="1" i="0" dirty="0">
                <a:solidFill>
                  <a:schemeClr val="bg2"/>
                </a:solidFill>
                <a:latin typeface="FreightSans Pro Semibold" panose="02000606030000020004" pitchFamily="2" charset="0"/>
              </a:rPr>
              <a:t>Michael Ball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CD1E19B-E1FA-114F-B2A6-C6DE982CA3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/>
        </p:blipFill>
        <p:spPr bwMode="auto">
          <a:xfrm>
            <a:off x="457202" y="152402"/>
            <a:ext cx="1437391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E54B2176-5634-6845-968B-F5816C0360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46256" y="6381750"/>
            <a:ext cx="617167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9056" tIns="34529" rIns="69056" bIns="34529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600" b="0" dirty="0"/>
              <a:t>UC Berkeley | Computer Science 88 | Michael Ball | https://cs88.org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3" y="25841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26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85FE72-0B9D-1A4F-A842-F00C4E8F7C72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72677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24DE28-9F3A-8740-A959-B54BC5F77339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8063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260960" cy="736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914400" y="1066680"/>
            <a:ext cx="10159680" cy="5257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1921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A94121-BA6C-AD43-82C2-DF1F24FE5D9C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2247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5334000" cy="5257800"/>
          </a:xfrm>
        </p:spPr>
        <p:txBody>
          <a:bodyPr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066800"/>
            <a:ext cx="5334000" cy="5257800"/>
          </a:xfrm>
        </p:spPr>
        <p:txBody>
          <a:bodyPr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713FF5-B387-3C46-9528-A4DAEFDDAA2C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93553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24DE28-9F3A-8740-A959-B54BC5F77339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98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48F822-60CA-A14C-842C-369E58A037BB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55081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E41FA0-C480-6843-BD2D-6F0C14B57B49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20487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228600"/>
            <a:ext cx="2565400" cy="6096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28600"/>
            <a:ext cx="7493000" cy="60960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9A5171-0207-EE4C-95BF-097AF0A57BE6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683171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5900"/>
            <a:ext cx="10261600" cy="736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535940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066800"/>
            <a:ext cx="5562600" cy="25527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771900"/>
            <a:ext cx="5562600" cy="25527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32EAA-4308-6D4B-B317-3B7A4B81A0EA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863740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0800" y="1143002"/>
            <a:ext cx="9855200" cy="35845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65C81-C980-EF45-BF17-2B49AE30DF4D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6927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102108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11125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533400" y="934405"/>
            <a:ext cx="11125200" cy="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10000"/>
                </a:lnTo>
              </a:path>
            </a:pathLst>
          </a:cu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4"/>
          <a:srcRect/>
          <a:stretch/>
        </p:blipFill>
        <p:spPr bwMode="auto">
          <a:xfrm>
            <a:off x="11015661" y="189867"/>
            <a:ext cx="642939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id="{C2835660-6E30-EA4D-9360-DAB07ED681A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98980" y="6464300"/>
            <a:ext cx="4394039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9056" tIns="34529" rIns="69056" bIns="34529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0" dirty="0"/>
              <a:t>UC Berkeley | Computer Science 88 | Michael Ball | http://cs88.org</a:t>
            </a:r>
          </a:p>
        </p:txBody>
      </p:sp>
    </p:spTree>
    <p:extLst>
      <p:ext uri="{BB962C8B-B14F-4D97-AF65-F5344CB8AC3E}">
        <p14:creationId xmlns:p14="http://schemas.microsoft.com/office/powerpoint/2010/main" val="497829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 i="0">
          <a:solidFill>
            <a:srgbClr val="0332B7"/>
          </a:solidFill>
          <a:latin typeface="FreightText Pro Book" panose="02000603060000020004" pitchFamily="2" charset="0"/>
          <a:ea typeface="ＭＳ Ｐゴシック" charset="-128"/>
          <a:cs typeface="FreightText Pro Book" panose="02000603060000020004" pitchFamily="2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</a:defRPr>
      </a:lvl9pPr>
    </p:titleStyle>
    <p:bodyStyle>
      <a:lvl1pPr marL="214313" indent="-21431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Font typeface="Arial" panose="020B0604020202020204" pitchFamily="34" charset="0"/>
        <a:buChar char="•"/>
        <a:defRPr sz="2700" b="0" i="0">
          <a:solidFill>
            <a:schemeClr val="tx1"/>
          </a:solidFill>
          <a:latin typeface="FreightSans Pro Medium" panose="02000606030000020004" pitchFamily="2" charset="0"/>
          <a:ea typeface="ＭＳ Ｐゴシック" charset="-128"/>
          <a:cs typeface="FreightSans Pro Medium" panose="02000606030000020004" pitchFamily="2" charset="0"/>
        </a:defRPr>
      </a:lvl1pPr>
      <a:lvl2pPr marL="5143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–"/>
        <a:defRPr sz="2400" b="0" i="0">
          <a:solidFill>
            <a:schemeClr val="tx1"/>
          </a:solidFill>
          <a:latin typeface="FreightSans Pro Medium" panose="02000606030000020004" pitchFamily="2" charset="0"/>
          <a:ea typeface="ＭＳ Ｐゴシック" charset="-128"/>
        </a:defRPr>
      </a:lvl2pPr>
      <a:lvl3pPr marL="8572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»"/>
        <a:defRPr sz="2100" b="0" i="0">
          <a:solidFill>
            <a:schemeClr val="tx1"/>
          </a:solidFill>
          <a:latin typeface="FreightSans Pro Medium" panose="02000606030000020004" pitchFamily="2" charset="0"/>
          <a:ea typeface="ＭＳ Ｐゴシック" charset="-128"/>
        </a:defRPr>
      </a:lvl3pPr>
      <a:lvl4pPr marL="1157288" indent="-1285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•"/>
        <a:defRPr sz="1800" b="0" i="0">
          <a:solidFill>
            <a:schemeClr val="tx1"/>
          </a:solidFill>
          <a:latin typeface="FreightSans Pro Medium" panose="02000606030000020004" pitchFamily="2" charset="0"/>
          <a:ea typeface="ＭＳ Ｐゴシック" charset="-128"/>
        </a:defRPr>
      </a:lvl4pPr>
      <a:lvl5pPr marL="1500188" indent="-1285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–"/>
        <a:defRPr sz="1500" b="0" i="0">
          <a:solidFill>
            <a:schemeClr val="tx1"/>
          </a:solidFill>
          <a:latin typeface="FreightSans Pro Medium" panose="02000606030000020004" pitchFamily="2" charset="0"/>
          <a:ea typeface="ＭＳ Ｐゴシック" charset="-128"/>
        </a:defRPr>
      </a:lvl5pPr>
      <a:lvl6pPr marL="1843088" indent="-1285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050" b="1">
          <a:solidFill>
            <a:schemeClr val="tx1"/>
          </a:solidFill>
          <a:latin typeface="+mn-lt"/>
          <a:ea typeface="ＭＳ Ｐゴシック" charset="-128"/>
        </a:defRPr>
      </a:lvl6pPr>
      <a:lvl7pPr marL="2185988" indent="-1285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050" b="1">
          <a:solidFill>
            <a:schemeClr val="tx1"/>
          </a:solidFill>
          <a:latin typeface="+mn-lt"/>
          <a:ea typeface="ＭＳ Ｐゴシック" charset="-128"/>
        </a:defRPr>
      </a:lvl7pPr>
      <a:lvl8pPr marL="2528888" indent="-1285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050" b="1">
          <a:solidFill>
            <a:schemeClr val="tx1"/>
          </a:solidFill>
          <a:latin typeface="+mn-lt"/>
          <a:ea typeface="ＭＳ Ｐゴシック" charset="-128"/>
        </a:defRPr>
      </a:lvl8pPr>
      <a:lvl9pPr marL="2871788" indent="-1285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05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tutor.com/composingprograms.html#code=def%20leq_maker%28c%29%3A%0A%20%20%20%20def%20leq%28val%29%3A%0A%20%20%20%20%20%20%20%20return%20val%20%3C%3D%20c%0A%20%20%20%20return%20leq%0A%0Adata%20%3D%20%5B%5D%0Afor%20num%20in%20range%287%29%3A%0A%20%20%20%20if%20leq_maker%283%29%28num%29%3A%0A%20%20%20%20%20%20%20%20data%20%2B%3D%20%5B%20num%20%5D%0A%0A%23%20We'll%20do%20this%20twice%0A%0Aless_than_3%20%3D%20leq_maker%283%29%0Adata_2%20%3D%20%5B%5D%0Afor%20num%20in%20range%287%29%3A%0A%20%20%20%20if%20less_than_3%28num%29%3A%0A%20%20%20%20%20%20%20%20data_2%20%2B%3D%20%5B%20num%20%5D%0A&amp;cumulative=true&amp;curInstr=116&amp;mode=display&amp;origin=composingprograms.js&amp;py=3&amp;rawInputLstJSON=%5B%5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Lists &amp; Higher Order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Lists &amp; Higher Order Functions:</a:t>
            </a:r>
            <a:br>
              <a:rPr lang="en-US" dirty="0"/>
            </a:br>
            <a:r>
              <a:rPr lang="en-US" dirty="0"/>
              <a:t>Filter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C56ADA-A12E-E942-88E4-F40825D406E2}"/>
              </a:ext>
            </a:extLst>
          </p:cNvPr>
          <p:cNvSpPr txBox="1"/>
          <p:nvPr/>
        </p:nvSpPr>
        <p:spPr>
          <a:xfrm>
            <a:off x="10181063" y="3077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8664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2243-B7BE-0F46-83D8-54C33AA9C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5816F-54D8-8E4B-B483-3DADB5D96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three new common Higher Order Functions:</a:t>
            </a:r>
          </a:p>
          <a:p>
            <a:pPr lvl="1"/>
            <a:r>
              <a:rPr lang="en-US" dirty="0"/>
              <a:t>map, filter, reduce</a:t>
            </a:r>
          </a:p>
          <a:p>
            <a:r>
              <a:rPr lang="en-US" dirty="0"/>
              <a:t>These each apply a function to a sequence (list) of data</a:t>
            </a:r>
          </a:p>
          <a:p>
            <a:r>
              <a:rPr lang="en-US" dirty="0"/>
              <a:t>map/filter are "lazy" so we may need to call 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list()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Filter: Keeps items matching a condition.</a:t>
            </a:r>
          </a:p>
          <a:p>
            <a:pPr lvl="1"/>
            <a:r>
              <a:rPr lang="en-US" dirty="0"/>
              <a:t> Input: A function and sequence</a:t>
            </a:r>
          </a:p>
          <a:p>
            <a:pPr lvl="1"/>
            <a:r>
              <a:rPr lang="en-US" dirty="0"/>
              <a:t>Output: A sequence, possibly with items removed. The items don't change.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5C567C-EF3B-B148-BDC1-CFE1C9541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11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68297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565014" y="207265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FreightText Pro Book" panose="02000603060000020004" pitchFamily="2" charset="0"/>
                <a:ea typeface="Arial"/>
              </a:rPr>
              <a:t>FILTER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ightText Pro Book" panose="02000603060000020004" pitchFamily="2" charset="0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2281080" y="999528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list(filter(function,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list_of_inputs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))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2286120" y="1634375"/>
            <a:ext cx="6910920" cy="31773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*Keeps* each of item where the function is true.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Inputs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 (Domain):</a:t>
            </a:r>
            <a:b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</a:b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Function</a:t>
            </a: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Sequence</a:t>
            </a:r>
            <a:b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</a:b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Output (Range):</a:t>
            </a: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A sequence</a:t>
            </a:r>
          </a:p>
          <a:p>
            <a:pPr>
              <a:lnSpc>
                <a:spcPct val="100000"/>
              </a:lnSpc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TextShape 11"/>
          <p:cNvSpPr txBox="1"/>
          <p:nvPr/>
        </p:nvSpPr>
        <p:spPr>
          <a:xfrm>
            <a:off x="2281080" y="5012456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751185-0159-7645-BAEC-59FF9A798C28}"/>
              </a:ext>
            </a:extLst>
          </p:cNvPr>
          <p:cNvSpPr/>
          <p:nvPr/>
        </p:nvSpPr>
        <p:spPr>
          <a:xfrm>
            <a:off x="2025804" y="4697556"/>
            <a:ext cx="83725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 SourceCodePro-Light" panose="020B0509030403020204" pitchFamily="49" charset="77"/>
              </a:rPr>
              <a:t>def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</a:t>
            </a:r>
            <a:r>
              <a:rPr lang="en-US" dirty="0">
                <a:solidFill>
                  <a:srgbClr val="795E26"/>
                </a:solidFill>
                <a:latin typeface=" SourceCodePro-Light" panose="020B0509030403020204" pitchFamily="49" charset="77"/>
              </a:rPr>
              <a:t>filter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(</a:t>
            </a:r>
            <a:r>
              <a:rPr lang="en-US" dirty="0">
                <a:solidFill>
                  <a:srgbClr val="001080"/>
                </a:solidFill>
                <a:latin typeface=" SourceCodePro-Light" panose="020B0509030403020204" pitchFamily="49" charset="77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, </a:t>
            </a:r>
            <a:r>
              <a:rPr lang="en-US" dirty="0">
                <a:solidFill>
                  <a:srgbClr val="001080"/>
                </a:solidFill>
                <a:latin typeface=" SourceCodePro-Light" panose="020B0509030403020204" pitchFamily="49" charset="77"/>
              </a:rPr>
              <a:t>sequence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):</a:t>
            </a:r>
          </a:p>
          <a:p>
            <a:r>
              <a:rPr lang="en-US" dirty="0">
                <a:solidFill>
                  <a:srgbClr val="AF00DB"/>
                </a:solidFill>
                <a:latin typeface=" SourceCodePro-Light" panose="020B0509030403020204" pitchFamily="49" charset="77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[ item </a:t>
            </a:r>
            <a:r>
              <a:rPr lang="en-US" dirty="0">
                <a:solidFill>
                  <a:srgbClr val="AF00DB"/>
                </a:solidFill>
                <a:latin typeface=" SourceCodePro-Light" panose="020B0509030403020204" pitchFamily="49" charset="77"/>
              </a:rPr>
              <a:t>for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item </a:t>
            </a:r>
            <a:r>
              <a:rPr lang="en-US" dirty="0">
                <a:solidFill>
                  <a:srgbClr val="0000FF"/>
                </a:solidFill>
                <a:latin typeface=" SourceCodePro-Light" panose="020B0509030403020204" pitchFamily="49" charset="77"/>
              </a:rPr>
              <a:t>in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sequence </a:t>
            </a:r>
            <a:r>
              <a:rPr lang="en-US" dirty="0">
                <a:solidFill>
                  <a:srgbClr val="AF00DB"/>
                </a:solidFill>
                <a:latin typeface=" SourceCodePro-Light" panose="020B0509030403020204" pitchFamily="49" charset="77"/>
              </a:rPr>
              <a:t>if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function(item) ]</a:t>
            </a:r>
          </a:p>
          <a:p>
            <a:b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</a:br>
            <a:endParaRPr lang="en-US" dirty="0">
              <a:solidFill>
                <a:srgbClr val="000000"/>
              </a:solidFill>
              <a:latin typeface=" SourceCodePro-Light" panose="020B0509030403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622587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Lists &amp; Higher Order Functions</a:t>
            </a:r>
            <a:br>
              <a:rPr lang="en-US" dirty="0"/>
            </a:br>
            <a:r>
              <a:rPr lang="en-US" dirty="0"/>
              <a:t>Reduce</a:t>
            </a:r>
          </a:p>
        </p:txBody>
      </p:sp>
    </p:spTree>
    <p:extLst>
      <p:ext uri="{BB962C8B-B14F-4D97-AF65-F5344CB8AC3E}">
        <p14:creationId xmlns:p14="http://schemas.microsoft.com/office/powerpoint/2010/main" val="27264297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2243-B7BE-0F46-83D8-54C33AA9C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5816F-54D8-8E4B-B483-3DADB5D96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three new common Higher Order Functions:</a:t>
            </a:r>
          </a:p>
          <a:p>
            <a:pPr lvl="1"/>
            <a:r>
              <a:rPr lang="en-US" dirty="0"/>
              <a:t>map, filter, reduce</a:t>
            </a:r>
          </a:p>
          <a:p>
            <a:r>
              <a:rPr lang="en-US" dirty="0"/>
              <a:t>These each apply a function to a sequence (list) of data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Reduce: “Combines” items together, probably doesn’t return a list.</a:t>
            </a:r>
          </a:p>
          <a:p>
            <a:pPr lvl="1"/>
            <a:r>
              <a:rPr lang="en-US" dirty="0"/>
              <a:t>Input: A 2 item function and a sequence</a:t>
            </a:r>
          </a:p>
          <a:p>
            <a:pPr lvl="1"/>
            <a:r>
              <a:rPr lang="en-US" dirty="0"/>
              <a:t>A single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5C567C-EF3B-B148-BDC1-CFE1C9541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14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8725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552489" y="252301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FreightText Pro Book" panose="02000603060000020004" pitchFamily="2" charset="0"/>
                <a:ea typeface="Arial"/>
              </a:rPr>
              <a:t>REDUCE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ightText Pro Book" panose="02000603060000020004" pitchFamily="2" charset="0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2281080" y="999528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reduce(function,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list_of_inputs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2005548" y="1455959"/>
            <a:ext cx="8372520" cy="31773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Successively </a:t>
            </a:r>
            <a:r>
              <a:rPr lang="en-US" sz="2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combine 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items of our sequence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• function: add(), takes 2 inputs gives us 1 value. </a:t>
            </a: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Arial"/>
            </a:endParaRP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Inputs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 (Domain):</a:t>
            </a:r>
            <a:b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</a:b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Function, with 2 inputs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Sequence</a:t>
            </a:r>
            <a:b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</a:b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Output (Range):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An item, the type is the output of our function.</a:t>
            </a:r>
          </a:p>
          <a:p>
            <a:pPr>
              <a:lnSpc>
                <a:spcPct val="100000"/>
              </a:lnSpc>
            </a:pP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Note: We must import reduce from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0"/>
                <a:ea typeface="Source Code Pro" panose="020B0509030403020204" pitchFamily="49" charset="0"/>
                <a:sym typeface="Wingdings" pitchFamily="2" charset="2"/>
              </a:rPr>
              <a:t>functools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!</a:t>
            </a:r>
          </a:p>
          <a:p>
            <a:pPr>
              <a:lnSpc>
                <a:spcPct val="100000"/>
              </a:lnSpc>
            </a:pP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TextShape 11"/>
          <p:cNvSpPr txBox="1"/>
          <p:nvPr/>
        </p:nvSpPr>
        <p:spPr>
          <a:xfrm>
            <a:off x="2281080" y="5012456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3BA0DD-C671-564E-8D6D-0143E2712244}"/>
              </a:ext>
            </a:extLst>
          </p:cNvPr>
          <p:cNvSpPr/>
          <p:nvPr/>
        </p:nvSpPr>
        <p:spPr>
          <a:xfrm>
            <a:off x="2114548" y="5065718"/>
            <a:ext cx="8474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 SourceCodePro-Light" panose="020B0509030403020204" pitchFamily="49" charset="77"/>
              </a:rPr>
              <a:t>def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</a:t>
            </a:r>
            <a:r>
              <a:rPr lang="en-US" dirty="0">
                <a:solidFill>
                  <a:srgbClr val="001080"/>
                </a:solidFill>
                <a:latin typeface=" SourceCodePro-Light" panose="020B0509030403020204" pitchFamily="49" charset="77"/>
              </a:rPr>
              <a:t>reduce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(</a:t>
            </a:r>
            <a:r>
              <a:rPr lang="en-US" dirty="0">
                <a:solidFill>
                  <a:srgbClr val="001080"/>
                </a:solidFill>
                <a:latin typeface=" SourceCodePro-Light" panose="020B0509030403020204" pitchFamily="49" charset="77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, </a:t>
            </a:r>
            <a:r>
              <a:rPr lang="en-US" dirty="0">
                <a:solidFill>
                  <a:srgbClr val="001080"/>
                </a:solidFill>
                <a:latin typeface=" SourceCodePro-Light" panose="020B0509030403020204" pitchFamily="49" charset="77"/>
              </a:rPr>
              <a:t>sequence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   result = function(sequence[</a:t>
            </a:r>
            <a:r>
              <a:rPr lang="en-US" dirty="0">
                <a:solidFill>
                  <a:srgbClr val="098658"/>
                </a:solidFill>
                <a:latin typeface=" SourceCodePro-Light" panose="020B0509030403020204" pitchFamily="49" charset="77"/>
              </a:rPr>
              <a:t>0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], sequence[</a:t>
            </a:r>
            <a:r>
              <a:rPr lang="en-US" dirty="0">
                <a:solidFill>
                  <a:srgbClr val="098658"/>
                </a:solidFill>
                <a:latin typeface=" SourceCodePro-Light" panose="020B0509030403020204" pitchFamily="49" charset="77"/>
              </a:rPr>
              <a:t>1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])</a:t>
            </a:r>
          </a:p>
          <a:p>
            <a:r>
              <a:rPr lang="en-US" dirty="0">
                <a:solidFill>
                  <a:srgbClr val="AF00DB"/>
                </a:solidFill>
                <a:latin typeface=" SourceCodePro-Light" panose="020B0509030403020204" pitchFamily="49" charset="77"/>
              </a:rPr>
              <a:t>    for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index </a:t>
            </a:r>
            <a:r>
              <a:rPr lang="en-US" dirty="0">
                <a:solidFill>
                  <a:srgbClr val="0000FF"/>
                </a:solidFill>
                <a:latin typeface=" SourceCodePro-Light" panose="020B0509030403020204" pitchFamily="49" charset="77"/>
              </a:rPr>
              <a:t>in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</a:t>
            </a:r>
            <a:r>
              <a:rPr lang="en-US" dirty="0">
                <a:solidFill>
                  <a:srgbClr val="795E26"/>
                </a:solidFill>
                <a:latin typeface=" SourceCodePro-Light" panose="020B0509030403020204" pitchFamily="49" charset="77"/>
              </a:rPr>
              <a:t>range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(</a:t>
            </a:r>
            <a:r>
              <a:rPr lang="en-US" dirty="0">
                <a:solidFill>
                  <a:srgbClr val="098658"/>
                </a:solidFill>
                <a:latin typeface=" SourceCodePro-Light" panose="020B0509030403020204" pitchFamily="49" charset="77"/>
              </a:rPr>
              <a:t>2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, </a:t>
            </a:r>
            <a:r>
              <a:rPr lang="en-US" dirty="0" err="1">
                <a:solidFill>
                  <a:srgbClr val="795E26"/>
                </a:solidFill>
                <a:latin typeface=" SourceCodePro-Light" panose="020B0509030403020204" pitchFamily="49" charset="77"/>
              </a:rPr>
              <a:t>len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(sequence)):</a:t>
            </a:r>
          </a:p>
          <a:p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       result = function(result, sequence[index])</a:t>
            </a:r>
          </a:p>
          <a:p>
            <a:r>
              <a:rPr lang="en-US" dirty="0">
                <a:solidFill>
                  <a:srgbClr val="AF00DB"/>
                </a:solidFill>
                <a:latin typeface=" SourceCodePro-Light" panose="020B0509030403020204" pitchFamily="49" charset="77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result</a:t>
            </a:r>
          </a:p>
        </p:txBody>
      </p:sp>
    </p:spTree>
    <p:extLst>
      <p:ext uri="{BB962C8B-B14F-4D97-AF65-F5344CB8AC3E}">
        <p14:creationId xmlns:p14="http://schemas.microsoft.com/office/powerpoint/2010/main" val="1710683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Lists &amp; Higher Order Functions</a:t>
            </a:r>
            <a:br>
              <a:rPr lang="en-US" dirty="0"/>
            </a:br>
            <a:r>
              <a:rPr lang="en-US" dirty="0"/>
              <a:t>Acronym</a:t>
            </a:r>
          </a:p>
        </p:txBody>
      </p:sp>
    </p:spTree>
    <p:extLst>
      <p:ext uri="{BB962C8B-B14F-4D97-AF65-F5344CB8AC3E}">
        <p14:creationId xmlns:p14="http://schemas.microsoft.com/office/powerpoint/2010/main" val="5835038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EC67-149D-7747-87F3-D940F8EF2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Task: Acronym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B111F-7444-EB43-BDCE-E385A40E2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17</a:t>
            </a:fld>
            <a:endParaRPr lang="en-US" b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E01054-B4B8-BC41-8667-60CEB7A01846}"/>
              </a:ext>
            </a:extLst>
          </p:cNvPr>
          <p:cNvSpPr/>
          <p:nvPr/>
        </p:nvSpPr>
        <p:spPr>
          <a:xfrm>
            <a:off x="533400" y="1081668"/>
            <a:ext cx="8610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Input: "The University of California at Berkeley"</a:t>
            </a: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Output: "UCB"</a:t>
            </a: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def acronym(sentence):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	"""YOUR CODE HERE"""</a:t>
            </a:r>
          </a:p>
        </p:txBody>
      </p:sp>
      <p:sp>
        <p:nvSpPr>
          <p:cNvPr id="7" name="TextShape 11">
            <a:extLst>
              <a:ext uri="{FF2B5EF4-FFF2-40B4-BE49-F238E27FC236}">
                <a16:creationId xmlns:a16="http://schemas.microsoft.com/office/drawing/2014/main" id="{55609106-671F-E84E-8744-3B2453668F27}"/>
              </a:ext>
            </a:extLst>
          </p:cNvPr>
          <p:cNvSpPr txBox="1"/>
          <p:nvPr/>
        </p:nvSpPr>
        <p:spPr>
          <a:xfrm>
            <a:off x="2281080" y="5012456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P.S. Pedantry alert: This is really an </a:t>
            </a:r>
            <a:r>
              <a:rPr lang="en-US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initialism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but that's rather annoying to say and type.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 (However, the code we write is the same, the difference is in how you pronounce the result.) The more you know!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8197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2"/>
          <p:cNvSpPr/>
          <p:nvPr/>
        </p:nvSpPr>
        <p:spPr>
          <a:xfrm>
            <a:off x="2281080" y="1668600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list(map(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function_to_apply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,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list_of_inputs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))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2209800" y="3200400"/>
            <a:ext cx="792468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list(filter(condition,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list_of_inputs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))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2286120" y="2057400"/>
            <a:ext cx="69109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Applies function to each element of the list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5"/>
          <p:cNvSpPr/>
          <p:nvPr/>
        </p:nvSpPr>
        <p:spPr>
          <a:xfrm>
            <a:off x="2209800" y="3733920"/>
            <a:ext cx="6371280" cy="95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Returns a list of elements for which the condition is true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6"/>
          <p:cNvSpPr/>
          <p:nvPr/>
        </p:nvSpPr>
        <p:spPr>
          <a:xfrm>
            <a:off x="2209800" y="5029200"/>
            <a:ext cx="7238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reduce(function, 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list_of_inputs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7" name="CustomShape 7"/>
          <p:cNvSpPr/>
          <p:nvPr/>
        </p:nvSpPr>
        <p:spPr>
          <a:xfrm>
            <a:off x="2209800" y="5410080"/>
            <a:ext cx="742968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Applies the function, combining items of the list into a "single" value.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TextShape 11"/>
          <p:cNvSpPr txBox="1"/>
          <p:nvPr/>
        </p:nvSpPr>
        <p:spPr>
          <a:xfrm>
            <a:off x="2378640" y="1120680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For the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builtin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filter/map, you need to then call list on it to get a list. If we define our own, we do not need to call list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B0DEEE-36D5-BC47-9BC9-61EE487D0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super important HOFS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57493-490E-6541-9973-A295DBF3E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EACB3-3528-3B4E-9961-861C7DBB5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Transform a list, and return a new result</a:t>
            </a:r>
          </a:p>
          <a:p>
            <a:r>
              <a:rPr lang="en-US" dirty="0"/>
              <a:t>We'll use 3 functions that are hallmarks of functional programming</a:t>
            </a:r>
          </a:p>
          <a:p>
            <a:r>
              <a:rPr lang="en-US" dirty="0"/>
              <a:t>Each of these takes in a function and a sequence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5EBD1E5-B78E-72B6-6282-D80B13046B4F}"/>
              </a:ext>
            </a:extLst>
          </p:cNvPr>
          <p:cNvGraphicFramePr>
            <a:graphicFrameLocks noGrp="1"/>
          </p:cNvGraphicFramePr>
          <p:nvPr/>
        </p:nvGraphicFramePr>
        <p:xfrm>
          <a:off x="533399" y="2593070"/>
          <a:ext cx="10829695" cy="2774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5939">
                  <a:extLst>
                    <a:ext uri="{9D8B030D-6E8A-4147-A177-3AD203B41FA5}">
                      <a16:colId xmlns:a16="http://schemas.microsoft.com/office/drawing/2014/main" val="2059777158"/>
                    </a:ext>
                  </a:extLst>
                </a:gridCol>
                <a:gridCol w="2165939">
                  <a:extLst>
                    <a:ext uri="{9D8B030D-6E8A-4147-A177-3AD203B41FA5}">
                      <a16:colId xmlns:a16="http://schemas.microsoft.com/office/drawing/2014/main" val="2894650286"/>
                    </a:ext>
                  </a:extLst>
                </a:gridCol>
                <a:gridCol w="2165939">
                  <a:extLst>
                    <a:ext uri="{9D8B030D-6E8A-4147-A177-3AD203B41FA5}">
                      <a16:colId xmlns:a16="http://schemas.microsoft.com/office/drawing/2014/main" val="3290081916"/>
                    </a:ext>
                  </a:extLst>
                </a:gridCol>
                <a:gridCol w="2165939">
                  <a:extLst>
                    <a:ext uri="{9D8B030D-6E8A-4147-A177-3AD203B41FA5}">
                      <a16:colId xmlns:a16="http://schemas.microsoft.com/office/drawing/2014/main" val="2002986398"/>
                    </a:ext>
                  </a:extLst>
                </a:gridCol>
                <a:gridCol w="2165939">
                  <a:extLst>
                    <a:ext uri="{9D8B030D-6E8A-4147-A177-3AD203B41FA5}">
                      <a16:colId xmlns:a16="http://schemas.microsoft.com/office/drawing/2014/main" val="756374945"/>
                    </a:ext>
                  </a:extLst>
                </a:gridCol>
              </a:tblGrid>
              <a:tr h="67872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FreightSans Pro Book" panose="02000606030000020004" pitchFamily="2" charset="0"/>
                        </a:rPr>
                        <a:t>Function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FreightSans Pro Book" panose="02000606030000020004" pitchFamily="2" charset="0"/>
                        </a:rPr>
                        <a:t>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FreightSans Pro Book" panose="02000606030000020004" pitchFamily="2" charset="0"/>
                        </a:rPr>
                        <a:t>Input arguments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FreightSans Pro Book" panose="02000606030000020004" pitchFamily="2" charset="0"/>
                        </a:rPr>
                        <a:t>Input Fn. Returns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FreightSans Pro Book" panose="02000606030000020004" pitchFamily="2" charset="0"/>
                        </a:rPr>
                        <a:t>Output 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0645906"/>
                  </a:ext>
                </a:extLst>
              </a:tr>
              <a:tr h="67872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Source Code Pro" panose="020B0509030403020204" pitchFamily="49" charset="77"/>
                        </a:rPr>
                        <a:t>map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Transform every 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argument (each item)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"Anything", a new 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of the same length, but possibly new values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1251051"/>
                  </a:ext>
                </a:extLst>
              </a:tr>
              <a:tr h="67872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Source Code Pro" panose="020B0509030403020204" pitchFamily="49" charset="77"/>
                        </a:rPr>
                        <a:t>filter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a list with fewer items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argument (each item)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with possibly fewer items, but values are the same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889719"/>
                  </a:ext>
                </a:extLst>
              </a:tr>
              <a:tr h="67872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Source Code Pro" panose="020B0509030403020204" pitchFamily="49" charset="77"/>
                        </a:rPr>
                        <a:t>reduce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"Combine" items together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arguments (current item, and the previous result)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 should match the type each 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Usually a "single" item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1545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7826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Functions That Make Functions</a:t>
            </a:r>
          </a:p>
        </p:txBody>
      </p:sp>
    </p:spTree>
    <p:extLst>
      <p:ext uri="{BB962C8B-B14F-4D97-AF65-F5344CB8AC3E}">
        <p14:creationId xmlns:p14="http://schemas.microsoft.com/office/powerpoint/2010/main" val="42648105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E46CC-9757-CA4C-983E-880F1B811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/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4508D-7F70-3549-916E-E4CC61B68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over slides we didn’t get to.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DC23B4-8535-D94D-BAF2-F9549DE92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20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635011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2281080" y="272353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 does this do?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2281080" y="999528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list(map(capitalize, </a:t>
            </a:r>
            <a:b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</a:b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    ['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michael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', 'Alex', 'Srinath', '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julia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'] </a:t>
            </a: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))</a:t>
            </a:r>
            <a:b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</a:br>
            <a:b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</a:b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Assume capitalize('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michael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') == 'Michael'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1782792" y="3333775"/>
            <a:ext cx="8807570" cy="31773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A) 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['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michael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', 'Alex', 'Srinath', '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julia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']</a:t>
            </a: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B) 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['Michael', 'Alex', 'Srinath', 'Julia']</a:t>
            </a: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C) []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D) Error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E) I'm lost.</a:t>
            </a:r>
          </a:p>
        </p:txBody>
      </p:sp>
      <p:sp>
        <p:nvSpPr>
          <p:cNvPr id="178" name="TextShape 8"/>
          <p:cNvSpPr txBox="1"/>
          <p:nvPr/>
        </p:nvSpPr>
        <p:spPr>
          <a:xfrm>
            <a:off x="10134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713BEC69-ACC0-4745-91F6-6864BC87B08D}" type="slidenum">
              <a:rPr lang="en-US" sz="1400" b="1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21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CustomShape 9"/>
          <p:cNvSpPr/>
          <p:nvPr/>
        </p:nvSpPr>
        <p:spPr>
          <a:xfrm>
            <a:off x="152400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10"/>
          <p:cNvSpPr txBox="1"/>
          <p:nvPr/>
        </p:nvSpPr>
        <p:spPr>
          <a:xfrm>
            <a:off x="4572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L6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95013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2281080" y="272353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 does this do?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2281080" y="999528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list(filter(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return_false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, </a:t>
            </a:r>
            <a:b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</a:b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    range(100) </a:t>
            </a: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))</a:t>
            </a:r>
            <a:b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</a:br>
            <a:b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</a:b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Assume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return_false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(42) == False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1782792" y="3333775"/>
            <a:ext cx="8807570" cy="31773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A) 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range(0, 100) # A standard range object</a:t>
            </a: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B) 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[0, 1, 2, … 96, 97, 98, 99]</a:t>
            </a: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C) [ ]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D) Error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E) I'm lost.</a:t>
            </a:r>
          </a:p>
        </p:txBody>
      </p:sp>
      <p:sp>
        <p:nvSpPr>
          <p:cNvPr id="178" name="TextShape 8"/>
          <p:cNvSpPr txBox="1"/>
          <p:nvPr/>
        </p:nvSpPr>
        <p:spPr>
          <a:xfrm>
            <a:off x="10134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713BEC69-ACC0-4745-91F6-6864BC87B08D}" type="slidenum">
              <a:rPr lang="en-US" sz="1400" b="1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22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CustomShape 9"/>
          <p:cNvSpPr/>
          <p:nvPr/>
        </p:nvSpPr>
        <p:spPr>
          <a:xfrm>
            <a:off x="152400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10"/>
          <p:cNvSpPr txBox="1"/>
          <p:nvPr/>
        </p:nvSpPr>
        <p:spPr>
          <a:xfrm>
            <a:off x="4572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L6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311519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2209800" y="228600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Higher Order Functions</a:t>
            </a:r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2209800" y="1066680"/>
            <a:ext cx="7619760" cy="45684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Functions that operate on functions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function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b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b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b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b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b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b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function that takes a function </a:t>
            </a:r>
            <a:r>
              <a:rPr lang="en-US" sz="24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arg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3429120" y="2027880"/>
            <a:ext cx="6019560" cy="1477080"/>
          </a:xfrm>
          <a:prstGeom prst="rect">
            <a:avLst/>
          </a:prstGeom>
          <a:noFill/>
          <a:ln w="93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def odd(x):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return x%2==1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odd(3)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True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3429120" y="4267080"/>
            <a:ext cx="6019560" cy="1661760"/>
          </a:xfrm>
          <a:prstGeom prst="rect">
            <a:avLst/>
          </a:prstGeom>
          <a:noFill/>
          <a:ln w="93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def filter(</a:t>
            </a:r>
            <a:r>
              <a:rPr lang="en-US" sz="2400" b="1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fun</a:t>
            </a: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 s):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return [x for x in s if </a:t>
            </a:r>
            <a:r>
              <a:rPr lang="en-US" sz="2400" b="1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fun</a:t>
            </a: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(x)]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filter(odd, [0,1,2,3,4,5,6,7])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[1, 3, 5, 7]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8534280" y="3276720"/>
            <a:ext cx="1371240" cy="761760"/>
          </a:xfrm>
          <a:prstGeom prst="wedgeRectCallout">
            <a:avLst>
              <a:gd name="adj1" fmla="val -98452"/>
              <a:gd name="adj2" fmla="val 141578"/>
            </a:avLst>
          </a:prstGeom>
          <a:solidFill>
            <a:srgbClr val="618FFD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Why is this not ‘odd’ ?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TextShape 6"/>
          <p:cNvSpPr txBox="1"/>
          <p:nvPr/>
        </p:nvSpPr>
        <p:spPr>
          <a:xfrm>
            <a:off x="10134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E8F10D85-10BA-42D8-B690-B9761B5D0DF4}" type="slidenum">
              <a:rPr lang="en-US" sz="1400" b="1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23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0" name="CustomShape 7"/>
          <p:cNvSpPr/>
          <p:nvPr/>
        </p:nvSpPr>
        <p:spPr>
          <a:xfrm>
            <a:off x="152400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TextShape 8"/>
          <p:cNvSpPr txBox="1"/>
          <p:nvPr/>
        </p:nvSpPr>
        <p:spPr>
          <a:xfrm>
            <a:off x="4572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L6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36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41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2209800" y="228600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Higher Order Functions (cont)</a:t>
            </a:r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2209800" y="1066680"/>
            <a:ext cx="7619760" cy="45684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function that returns (makes) a function</a:t>
            </a:r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2590680" y="1752480"/>
            <a:ext cx="7009920" cy="1230840"/>
          </a:xfrm>
          <a:prstGeom prst="rect">
            <a:avLst/>
          </a:prstGeom>
          <a:noFill/>
          <a:ln w="93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def leq_maker(c):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def leq(val):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  return val &lt;= c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return leq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2590680" y="3352680"/>
            <a:ext cx="6933960" cy="64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leq_maker(3)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&lt;function leq_maker.&lt;locals&gt;.leq at 0x1019d8c80&gt;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5"/>
          <p:cNvSpPr/>
          <p:nvPr/>
        </p:nvSpPr>
        <p:spPr>
          <a:xfrm>
            <a:off x="2590680" y="4267080"/>
            <a:ext cx="6552720" cy="64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leq_maker(3)(4)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False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6"/>
          <p:cNvSpPr/>
          <p:nvPr/>
        </p:nvSpPr>
        <p:spPr>
          <a:xfrm>
            <a:off x="2590680" y="5029200"/>
            <a:ext cx="7009920" cy="92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filter(leq_maker(3), [0,1,2,3,4,5,6,7])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[0, 1, 2, 3]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TextShape 7"/>
          <p:cNvSpPr txBox="1"/>
          <p:nvPr/>
        </p:nvSpPr>
        <p:spPr>
          <a:xfrm>
            <a:off x="10134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3C57D75F-36B0-498F-A6EA-49BF13621FFB}" type="slidenum">
              <a:rPr lang="en-US" sz="1400" b="1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24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9" name="CustomShape 8"/>
          <p:cNvSpPr/>
          <p:nvPr/>
        </p:nvSpPr>
        <p:spPr>
          <a:xfrm>
            <a:off x="152400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TextShape 9"/>
          <p:cNvSpPr txBox="1"/>
          <p:nvPr/>
        </p:nvSpPr>
        <p:spPr>
          <a:xfrm>
            <a:off x="4572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L6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1421-7577-D94A-A03F-9746321D9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19B6B-B854-7643-924E-9BF51C8B8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how to use and create higher order functions:</a:t>
            </a:r>
          </a:p>
          <a:p>
            <a:r>
              <a:rPr lang="en-US" dirty="0"/>
              <a:t>Functions can be used as data</a:t>
            </a:r>
          </a:p>
          <a:p>
            <a:r>
              <a:rPr lang="en-US" dirty="0"/>
              <a:t>Functions can accept a function as an argument</a:t>
            </a:r>
          </a:p>
          <a:p>
            <a:r>
              <a:rPr lang="en-US" b="1" dirty="0"/>
              <a:t>Functions can return a new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6072C-DF41-544B-A9A9-82F6656E3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3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593238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99501-F0C7-EC42-A944-CAC24ED1F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What is a Higher Order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E36E9-772B-2648-8DA7-FD5CACFF1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that takes in another function as an argument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OR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A function that returns a function as a result.</a:t>
            </a:r>
          </a:p>
        </p:txBody>
      </p:sp>
    </p:spTree>
    <p:extLst>
      <p:ext uri="{BB962C8B-B14F-4D97-AF65-F5344CB8AC3E}">
        <p14:creationId xmlns:p14="http://schemas.microsoft.com/office/powerpoint/2010/main" val="4162735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2"/>
          <p:cNvSpPr txBox="1"/>
          <p:nvPr/>
        </p:nvSpPr>
        <p:spPr>
          <a:xfrm>
            <a:off x="2209800" y="1066680"/>
            <a:ext cx="7619760" cy="45684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function that returns (makes) a function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2590680" y="1752480"/>
            <a:ext cx="7009920" cy="1230840"/>
          </a:xfrm>
          <a:prstGeom prst="rect">
            <a:avLst/>
          </a:prstGeom>
          <a:noFill/>
          <a:ln w="93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def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leq_maker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(c):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def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leq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val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):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  return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val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&lt;= c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return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leq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2590680" y="3352680"/>
            <a:ext cx="6933960" cy="64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leq_maker(3)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&lt;function leq_maker.&lt;locals&gt;.leq at 0x1019d8c80&gt;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5"/>
          <p:cNvSpPr/>
          <p:nvPr/>
        </p:nvSpPr>
        <p:spPr>
          <a:xfrm>
            <a:off x="2590680" y="4267080"/>
            <a:ext cx="6552720" cy="64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leq_maker(3)(4)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False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6"/>
          <p:cNvSpPr/>
          <p:nvPr/>
        </p:nvSpPr>
        <p:spPr>
          <a:xfrm>
            <a:off x="2590680" y="5029200"/>
            <a:ext cx="7009920" cy="92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[x for x in range(7) if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leq_maker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(3)(x)]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[0, 1, 2, 3]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7794D3-FC69-EF4F-8897-1BDEB715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99501-F0C7-EC42-A944-CAC24ED1F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E36E9-772B-2648-8DA7-FD5CACFF1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hlinkClick r:id="rId2"/>
              </a:rPr>
              <a:t>PythonTutor</a:t>
            </a:r>
            <a:r>
              <a:rPr lang="en-US" b="1" dirty="0">
                <a:hlinkClick r:id="rId2"/>
              </a:rPr>
              <a:t> Link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8B7AE-157B-8048-B295-CD4B4FA9D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6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4176802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2243-B7BE-0F46-83D8-54C33AA9C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5816F-54D8-8E4B-B483-3DADB5D96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three new common Higher Order Functions:</a:t>
            </a:r>
          </a:p>
          <a:p>
            <a:pPr lvl="1"/>
            <a:r>
              <a:rPr lang="en-US" dirty="0"/>
              <a:t>map, filter, reduce</a:t>
            </a:r>
          </a:p>
          <a:p>
            <a:r>
              <a:rPr lang="en-US" dirty="0"/>
              <a:t>These each apply a function to a sequence (list) of data</a:t>
            </a:r>
          </a:p>
          <a:p>
            <a:r>
              <a:rPr lang="en-US" dirty="0"/>
              <a:t>They are "lazy" so we may need to call 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list()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Map: Transform each item</a:t>
            </a:r>
          </a:p>
          <a:p>
            <a:pPr lvl="1"/>
            <a:r>
              <a:rPr lang="en-US" dirty="0"/>
              <a:t>Input: A function and a sequence</a:t>
            </a:r>
          </a:p>
          <a:p>
            <a:pPr lvl="1"/>
            <a:r>
              <a:rPr lang="en-US" dirty="0"/>
              <a:t>Output: A sequence of the same length.  The items may be different.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5C567C-EF3B-B148-BDC1-CFE1C9541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7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21842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57493-490E-6541-9973-A295DBF3E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EACB3-3528-3B4E-9961-861C7DBB5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Transform a list, and return a new result</a:t>
            </a:r>
          </a:p>
          <a:p>
            <a:r>
              <a:rPr lang="en-US" dirty="0"/>
              <a:t>We'll use 3 functions that are hallmarks of functional programming</a:t>
            </a:r>
          </a:p>
          <a:p>
            <a:r>
              <a:rPr lang="en-US" dirty="0"/>
              <a:t>Each of these takes in a function and a sequence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5EBD1E5-B78E-72B6-6282-D80B13046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897891"/>
              </p:ext>
            </p:extLst>
          </p:nvPr>
        </p:nvGraphicFramePr>
        <p:xfrm>
          <a:off x="533399" y="2593070"/>
          <a:ext cx="10829695" cy="2774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5939">
                  <a:extLst>
                    <a:ext uri="{9D8B030D-6E8A-4147-A177-3AD203B41FA5}">
                      <a16:colId xmlns:a16="http://schemas.microsoft.com/office/drawing/2014/main" val="2059777158"/>
                    </a:ext>
                  </a:extLst>
                </a:gridCol>
                <a:gridCol w="2165939">
                  <a:extLst>
                    <a:ext uri="{9D8B030D-6E8A-4147-A177-3AD203B41FA5}">
                      <a16:colId xmlns:a16="http://schemas.microsoft.com/office/drawing/2014/main" val="2894650286"/>
                    </a:ext>
                  </a:extLst>
                </a:gridCol>
                <a:gridCol w="2165939">
                  <a:extLst>
                    <a:ext uri="{9D8B030D-6E8A-4147-A177-3AD203B41FA5}">
                      <a16:colId xmlns:a16="http://schemas.microsoft.com/office/drawing/2014/main" val="3290081916"/>
                    </a:ext>
                  </a:extLst>
                </a:gridCol>
                <a:gridCol w="2165939">
                  <a:extLst>
                    <a:ext uri="{9D8B030D-6E8A-4147-A177-3AD203B41FA5}">
                      <a16:colId xmlns:a16="http://schemas.microsoft.com/office/drawing/2014/main" val="2002986398"/>
                    </a:ext>
                  </a:extLst>
                </a:gridCol>
                <a:gridCol w="2165939">
                  <a:extLst>
                    <a:ext uri="{9D8B030D-6E8A-4147-A177-3AD203B41FA5}">
                      <a16:colId xmlns:a16="http://schemas.microsoft.com/office/drawing/2014/main" val="756374945"/>
                    </a:ext>
                  </a:extLst>
                </a:gridCol>
              </a:tblGrid>
              <a:tr h="67872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FreightSans Pro Book" panose="02000606030000020004" pitchFamily="2" charset="0"/>
                        </a:rPr>
                        <a:t>Function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FreightSans Pro Book" panose="02000606030000020004" pitchFamily="2" charset="0"/>
                        </a:rPr>
                        <a:t>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FreightSans Pro Book" panose="02000606030000020004" pitchFamily="2" charset="0"/>
                        </a:rPr>
                        <a:t>Input arguments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FreightSans Pro Book" panose="02000606030000020004" pitchFamily="2" charset="0"/>
                        </a:rPr>
                        <a:t>Input Fn. Returns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FreightSans Pro Book" panose="02000606030000020004" pitchFamily="2" charset="0"/>
                        </a:rPr>
                        <a:t>Output 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0645906"/>
                  </a:ext>
                </a:extLst>
              </a:tr>
              <a:tr h="67872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Source Code Pro" panose="020B0509030403020204" pitchFamily="49" charset="77"/>
                        </a:rPr>
                        <a:t>map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Transform every 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argument (each item)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"Anything", a new 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of the same length, but possibly new values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1251051"/>
                  </a:ext>
                </a:extLst>
              </a:tr>
              <a:tr h="67872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Source Code Pro" panose="020B0509030403020204" pitchFamily="49" charset="77"/>
                        </a:rPr>
                        <a:t>filter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a list with fewer items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argument (each item)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with possibly fewer items, but values are the same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889719"/>
                  </a:ext>
                </a:extLst>
              </a:tr>
              <a:tr h="67872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Source Code Pro" panose="020B0509030403020204" pitchFamily="49" charset="77"/>
                        </a:rPr>
                        <a:t>reduce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"Combine" items together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arguments (current item, and the previous result)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 should match the type each 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Usually a "single" item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1545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140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586094" y="169762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FreightText Pro Book" panose="02000603060000020004" pitchFamily="2" charset="0"/>
                <a:ea typeface="Arial"/>
              </a:rPr>
              <a:t>MAP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ightText Pro Book" panose="02000603060000020004" pitchFamily="2" charset="0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2281080" y="999528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list(map(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function_to_apply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,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list_of_inputs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))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2286120" y="1634375"/>
            <a:ext cx="6910920" cy="31773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Transform each of items by a function.</a:t>
            </a: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e.g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. square()</a:t>
            </a: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Inputs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 (Domain):</a:t>
            </a:r>
            <a:b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</a:b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Function</a:t>
            </a: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Sequence</a:t>
            </a:r>
            <a:b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</a:b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Output (Range):</a:t>
            </a: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A sequence</a:t>
            </a:r>
          </a:p>
          <a:p>
            <a:pPr>
              <a:lnSpc>
                <a:spcPct val="100000"/>
              </a:lnSpc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TextShape 11"/>
          <p:cNvSpPr txBox="1"/>
          <p:nvPr/>
        </p:nvSpPr>
        <p:spPr>
          <a:xfrm>
            <a:off x="2281080" y="5012456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TextShape 11">
            <a:extLst>
              <a:ext uri="{FF2B5EF4-FFF2-40B4-BE49-F238E27FC236}">
                <a16:creationId xmlns:a16="http://schemas.microsoft.com/office/drawing/2014/main" id="{CD52A5B2-39FC-CD45-AEED-54BDCC1A8C5F}"/>
              </a:ext>
            </a:extLst>
          </p:cNvPr>
          <p:cNvSpPr txBox="1"/>
          <p:nvPr/>
        </p:nvSpPr>
        <p:spPr>
          <a:xfrm>
            <a:off x="2378640" y="1120680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E23900-24AC-C541-A848-5EDC8E5E8C5E}"/>
              </a:ext>
            </a:extLst>
          </p:cNvPr>
          <p:cNvSpPr/>
          <p:nvPr/>
        </p:nvSpPr>
        <p:spPr>
          <a:xfrm>
            <a:off x="2281079" y="4876073"/>
            <a:ext cx="751712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 SourceCodePro-Light" panose="020B0509030403020204" pitchFamily="49" charset="77"/>
              </a:rPr>
              <a:t>def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</a:t>
            </a:r>
            <a:r>
              <a:rPr lang="en-US" dirty="0">
                <a:solidFill>
                  <a:srgbClr val="795E26"/>
                </a:solidFill>
                <a:latin typeface=" SourceCodePro-Light" panose="020B0509030403020204" pitchFamily="49" charset="77"/>
              </a:rPr>
              <a:t>map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(</a:t>
            </a:r>
            <a:r>
              <a:rPr lang="en-US" dirty="0">
                <a:solidFill>
                  <a:srgbClr val="001080"/>
                </a:solidFill>
                <a:latin typeface=" SourceCodePro-Light" panose="020B0509030403020204" pitchFamily="49" charset="77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, </a:t>
            </a:r>
            <a:r>
              <a:rPr lang="en-US" dirty="0">
                <a:solidFill>
                  <a:srgbClr val="001080"/>
                </a:solidFill>
                <a:latin typeface=" SourceCodePro-Light" panose="020B0509030403020204" pitchFamily="49" charset="77"/>
              </a:rPr>
              <a:t>sequence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):</a:t>
            </a:r>
          </a:p>
          <a:p>
            <a:r>
              <a:rPr lang="en-US" dirty="0">
                <a:solidFill>
                  <a:srgbClr val="AF00DB"/>
                </a:solidFill>
                <a:latin typeface=" SourceCodePro-Light" panose="020B0509030403020204" pitchFamily="49" charset="77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[ function(item) </a:t>
            </a:r>
            <a:r>
              <a:rPr lang="en-US" dirty="0">
                <a:solidFill>
                  <a:srgbClr val="AF00DB"/>
                </a:solidFill>
                <a:latin typeface=" SourceCodePro-Light" panose="020B0509030403020204" pitchFamily="49" charset="77"/>
              </a:rPr>
              <a:t>for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item </a:t>
            </a:r>
            <a:r>
              <a:rPr lang="en-US" dirty="0">
                <a:solidFill>
                  <a:srgbClr val="0000FF"/>
                </a:solidFill>
                <a:latin typeface=" SourceCodePro-Light" panose="020B0509030403020204" pitchFamily="49" charset="77"/>
              </a:rPr>
              <a:t>in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sequence ]</a:t>
            </a:r>
          </a:p>
          <a:p>
            <a:endParaRPr lang="en-US" dirty="0">
              <a:solidFill>
                <a:srgbClr val="000000"/>
              </a:solidFill>
              <a:latin typeface=" SourceCodePro-Light" panose="020B0509030403020204" pitchFamily="49" charset="77"/>
            </a:endParaRPr>
          </a:p>
          <a:p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list(map(square, range(10)))</a:t>
            </a:r>
            <a:b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</a:br>
            <a:endParaRPr lang="en-US" dirty="0">
              <a:solidFill>
                <a:srgbClr val="000000"/>
              </a:solidFill>
              <a:latin typeface=" SourceCodePro-Light" panose="020B0509030403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181423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cs162-fa14">
  <a:themeElements>
    <a:clrScheme name="sample-emplat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5178</TotalTime>
  <Words>1452</Words>
  <Application>Microsoft Macintosh PowerPoint</Application>
  <PresentationFormat>Widescreen</PresentationFormat>
  <Paragraphs>230</Paragraphs>
  <Slides>24</Slides>
  <Notes>5</Notes>
  <HiddenSlides>5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 SourceCodePro-Light</vt:lpstr>
      <vt:lpstr>Arial</vt:lpstr>
      <vt:lpstr>Courier New</vt:lpstr>
      <vt:lpstr>FreightSans Pro Book</vt:lpstr>
      <vt:lpstr>FreightSans Pro Medium</vt:lpstr>
      <vt:lpstr>FreightSans Pro Semibold</vt:lpstr>
      <vt:lpstr>FreightText Pro Book</vt:lpstr>
      <vt:lpstr>Helvetica Neue</vt:lpstr>
      <vt:lpstr>Source Code Pro</vt:lpstr>
      <vt:lpstr>Times New Roman</vt:lpstr>
      <vt:lpstr>1_cs162-fa14</vt:lpstr>
      <vt:lpstr>Lists &amp; Higher Order Functions</vt:lpstr>
      <vt:lpstr>Functions That Make Functions</vt:lpstr>
      <vt:lpstr>Learning Objectives</vt:lpstr>
      <vt:lpstr>Review: What is a Higher Order Function?</vt:lpstr>
      <vt:lpstr>Higher Order Functions</vt:lpstr>
      <vt:lpstr>Demo</vt:lpstr>
      <vt:lpstr>Learning Objectives</vt:lpstr>
      <vt:lpstr>Functional List Operations</vt:lpstr>
      <vt:lpstr>PowerPoint Presentation</vt:lpstr>
      <vt:lpstr>Lists &amp; Higher Order Functions: Filter</vt:lpstr>
      <vt:lpstr>Learning Objectives</vt:lpstr>
      <vt:lpstr>PowerPoint Presentation</vt:lpstr>
      <vt:lpstr>Lists &amp; Higher Order Functions Reduce</vt:lpstr>
      <vt:lpstr>Learning Objectives</vt:lpstr>
      <vt:lpstr>PowerPoint Presentation</vt:lpstr>
      <vt:lpstr>Lists &amp; Higher Order Functions Acronym</vt:lpstr>
      <vt:lpstr>Today’s Task: Acronym</vt:lpstr>
      <vt:lpstr>Three super important HOFS</vt:lpstr>
      <vt:lpstr>Functional List Operations</vt:lpstr>
      <vt:lpstr>Bonus / Review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Computational Structures in Data Science</dc:title>
  <dc:subject/>
  <dc:creator/>
  <dc:description/>
  <cp:lastModifiedBy>Microsoft Office User</cp:lastModifiedBy>
  <cp:revision>53</cp:revision>
  <cp:lastPrinted>2020-09-16T21:27:17Z</cp:lastPrinted>
  <dcterms:modified xsi:type="dcterms:W3CDTF">2022-09-13T19:53:01Z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15.0032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16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