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363" r:id="rId2"/>
    <p:sldId id="1072" r:id="rId3"/>
    <p:sldId id="1074" r:id="rId4"/>
    <p:sldId id="1075" r:id="rId5"/>
    <p:sldId id="360" r:id="rId6"/>
    <p:sldId id="361" r:id="rId7"/>
    <p:sldId id="275" r:id="rId8"/>
    <p:sldId id="276" r:id="rId9"/>
    <p:sldId id="277" r:id="rId10"/>
    <p:sldId id="278" r:id="rId11"/>
    <p:sldId id="362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0635C-0B65-1A42-B548-ED7B2C0E7982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E8E3-4395-024D-9A86-068A3C33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5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3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1" name="Google Shape;3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2" name="Google Shape;3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Google Shape;4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2" name="Google Shape;3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3" name="Google Shape;3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1" name="Google Shape;3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5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71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65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5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69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7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5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6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5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5778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raceback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C3D2A-92AA-81C8-5B36-8EEE34476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Up:</a:t>
            </a:r>
            <a:br>
              <a:rPr lang="en-US" dirty="0"/>
            </a:br>
            <a:r>
              <a:rPr lang="en-US" dirty="0"/>
              <a:t>Why Linked Lists?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299E89-4B81-3B69-B205-CD0C38D9A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Exceptional exit from functions</a:t>
            </a:r>
            <a:endParaRPr sz="3200"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idx="1"/>
          </p:nvPr>
        </p:nvSpPr>
        <p:spPr>
          <a:xfrm>
            <a:off x="420130" y="5715000"/>
            <a:ext cx="10651524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200" dirty="0"/>
              <a:t>Function doesn’t “return” but instead execution is thrown out of the function</a:t>
            </a:r>
            <a:endParaRPr sz="3200" dirty="0"/>
          </a:p>
        </p:txBody>
      </p:sp>
      <p:sp>
        <p:nvSpPr>
          <p:cNvPr id="339" name="Google Shape;339;p34"/>
          <p:cNvSpPr/>
          <p:nvPr/>
        </p:nvSpPr>
        <p:spPr>
          <a:xfrm>
            <a:off x="533400" y="965200"/>
            <a:ext cx="11065476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divides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integer division or modulo by zero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'dog')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2, in get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KeyError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'dog'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A5B8-D572-092B-C87A-7D09D317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"Stack Trace" or "Traceback"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A189D-1379-AEF7-D8C9-D0C8FA6D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All errors in Python </a:t>
            </a:r>
            <a:r>
              <a:rPr lang="en-US" sz="2800" i="1" dirty="0"/>
              <a:t>should </a:t>
            </a:r>
            <a:r>
              <a:rPr lang="en-US" sz="2800" dirty="0"/>
              <a:t>return some structured feedback.</a:t>
            </a:r>
          </a:p>
          <a:p>
            <a:r>
              <a:rPr lang="en-US" sz="2800" dirty="0"/>
              <a:t> Errors may be dense, but it contains some really helpful information!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👉 python3 -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i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20-Exceptions.py 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What is your age? 5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Catching CS88Error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Source Code Pro Light" panose="020B0409030403020204" pitchFamily="49" charset="77"/>
              </a:rPr>
              <a:t>Traceback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 (most recent call last):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Exceptions.py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", line 24, in &lt;module&gt;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20,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e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File "…", line 14, in </a:t>
            </a:r>
            <a:r>
              <a:rPr lang="en-US" sz="2000" dirty="0" err="1">
                <a:effectLst/>
                <a:latin typeface="Source Code Pro Light" panose="020B0409030403020204" pitchFamily="49" charset="77"/>
              </a:rPr>
              <a:t>get_age_in_days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    raise CS88Error('Yo</a:t>
            </a:r>
            <a:r>
              <a:rPr lang="en-US" sz="2000" dirty="0">
                <a:latin typeface="Source Code Pro Light" panose="020B0409030403020204" pitchFamily="49" charset="77"/>
              </a:rPr>
              <a:t>u seem young!</a:t>
            </a:r>
            <a:r>
              <a:rPr lang="en-US" sz="2000" dirty="0">
                <a:effectLst/>
                <a:latin typeface="Source Code Pro Light" panose="020B0409030403020204" pitchFamily="49" charset="77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Source Code Pro Light" panose="020B0409030403020204" pitchFamily="49" charset="77"/>
              </a:rPr>
              <a:t>__main__.CS88Error</a:t>
            </a:r>
            <a:r>
              <a:rPr lang="en-US" sz="2000">
                <a:effectLst/>
                <a:latin typeface="Source Code Pro Light" panose="020B0409030403020204" pitchFamily="49" charset="77"/>
              </a:rPr>
              <a:t>: Yo</a:t>
            </a:r>
            <a:r>
              <a:rPr lang="en-US" sz="2000">
                <a:latin typeface="Source Code Pro Light" panose="020B0409030403020204" pitchFamily="49" charset="77"/>
              </a:rPr>
              <a:t>u seem young!</a:t>
            </a:r>
            <a:endParaRPr lang="en-US" sz="2000" dirty="0">
              <a:effectLst/>
              <a:latin typeface="Source Code Pro Light" panose="020B04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66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Continue out of multiple calls deep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idx="1"/>
          </p:nvPr>
        </p:nvSpPr>
        <p:spPr>
          <a:xfrm>
            <a:off x="2209800" y="5715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Stack unwinds until exception is handled or top</a:t>
            </a:r>
            <a:endParaRPr sz="2800" dirty="0"/>
          </a:p>
        </p:txBody>
      </p:sp>
      <p:pic>
        <p:nvPicPr>
          <p:cNvPr id="349" name="Google Shape;349;p35" descr="Screen Shot 2016-04-17 at 3.36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270" y="1186249"/>
            <a:ext cx="5791200" cy="4440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 descr="Screen Shot 2016-04-17 at 3.38.03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799" y="2514599"/>
            <a:ext cx="6322541" cy="276173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types of </a:t>
            </a:r>
            <a:r>
              <a:rPr lang="en-US" sz="3200" dirty="0"/>
              <a:t>exceptions</a:t>
            </a:r>
            <a:endParaRPr dirty="0"/>
          </a:p>
        </p:txBody>
      </p:sp>
      <p:sp>
        <p:nvSpPr>
          <p:cNvPr id="356" name="Google Shape;356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3200" dirty="0"/>
              <a:t> -- A function was passed the wrong number/type of argument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NameError</a:t>
            </a:r>
            <a:r>
              <a:rPr lang="en-US" sz="3200" dirty="0"/>
              <a:t> -- A name wasn't found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KeyError</a:t>
            </a:r>
            <a:r>
              <a:rPr lang="en-US" sz="3200" dirty="0"/>
              <a:t> -- A key wasn't found in a dictionary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"/>
              <a:buChar char="•"/>
            </a:pPr>
            <a:r>
              <a:rPr lang="en-US" sz="32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RuntimeError</a:t>
            </a:r>
            <a:r>
              <a:rPr lang="en-US" sz="3200" dirty="0"/>
              <a:t> -- Catch-all for troubles during interpretation</a:t>
            </a:r>
            <a:endParaRPr sz="32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3200" dirty="0"/>
              <a:t>Your own exceptions!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B4472-679A-2549-9CB6-56E61DDDEEF3}"/>
              </a:ext>
            </a:extLst>
          </p:cNvPr>
          <p:cNvSpPr txBox="1"/>
          <p:nvPr/>
        </p:nvSpPr>
        <p:spPr>
          <a:xfrm>
            <a:off x="1198605" y="72039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Flow of control stops at the exception</a:t>
            </a:r>
            <a:endParaRPr/>
          </a:p>
        </p:txBody>
      </p:sp>
      <p:sp>
        <p:nvSpPr>
          <p:cNvPr id="374" name="Google Shape;374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And is ‘thrown back’ to wherever it is caught</a:t>
            </a:r>
            <a:endParaRPr sz="2800" dirty="0"/>
          </a:p>
        </p:txBody>
      </p:sp>
      <p:pic>
        <p:nvPicPr>
          <p:cNvPr id="378" name="Google Shape;378;p38" descr="Screen Shot 2016-04-17 at 3.43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002" y="1550772"/>
            <a:ext cx="67691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Assert Statements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Allow you to make assertions about assumptions that your code relies on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Use them liberally!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Incoming data is "dirty" and unsafe till you’ve "cleaned" it</a:t>
            </a:r>
            <a:endParaRPr sz="28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32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32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Raise an exception of type </a:t>
            </a:r>
            <a:r>
              <a:rPr lang="en-US" sz="28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AssertionError</a:t>
            </a:r>
            <a:endParaRPr sz="28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Ignored in optimize flag: python3 –O …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Governed by bool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__debug__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</p:txBody>
      </p:sp>
      <p:sp>
        <p:nvSpPr>
          <p:cNvPr id="388" name="Google Shape;388;p39"/>
          <p:cNvSpPr/>
          <p:nvPr/>
        </p:nvSpPr>
        <p:spPr>
          <a:xfrm>
            <a:off x="2209800" y="266700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assert &lt;assertion expression&gt;, &lt;string for failed&gt;</a:t>
            </a:r>
            <a:endParaRPr sz="16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1767016" y="5029199"/>
            <a:ext cx="8062784" cy="102561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def divides(x, y):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assert x != 0, ”Denominator must be non-zero”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/>
              <a:t>Handling Errors – </a:t>
            </a:r>
            <a:r>
              <a:rPr lang="en-US" sz="36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</a:t>
            </a:r>
            <a:r>
              <a:rPr lang="en-US" sz="3600" dirty="0"/>
              <a:t> / </a:t>
            </a:r>
            <a:r>
              <a:rPr lang="en-US" sz="36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</a:t>
            </a:r>
            <a:endParaRPr sz="36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idx="1"/>
          </p:nvPr>
        </p:nvSpPr>
        <p:spPr>
          <a:xfrm>
            <a:off x="420129" y="1143000"/>
            <a:ext cx="11158151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Wrap your code in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 – except </a:t>
            </a:r>
            <a:r>
              <a:rPr lang="en-US" sz="2800" dirty="0"/>
              <a:t>statements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Execution rule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&lt;try suite&gt; is executed first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If during this an exception is raised and not handled otherwise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And if the exception inherits from &lt;exception class&gt;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Then &lt;except suite&gt; is executed with &lt;name&gt; bound to the exception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Control jumps to the except suite of the most recent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</a:t>
            </a:r>
            <a:r>
              <a:rPr lang="en-US" sz="2800" dirty="0"/>
              <a:t> that handles the exception</a:t>
            </a:r>
            <a:endParaRPr sz="2800" dirty="0"/>
          </a:p>
        </p:txBody>
      </p:sp>
      <p:sp>
        <p:nvSpPr>
          <p:cNvPr id="399" name="Google Shape;399;p40"/>
          <p:cNvSpPr/>
          <p:nvPr/>
        </p:nvSpPr>
        <p:spPr>
          <a:xfrm>
            <a:off x="1136823" y="1769076"/>
            <a:ext cx="9947188" cy="1659924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&lt;try suite&gt;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 &lt;exception class&gt; as &lt;name&gt;: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&lt;except suite&gt;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# continue here if &lt;try suite&gt; succeeds w/o exception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Demo</a:t>
            </a:r>
            <a:endParaRPr/>
          </a:p>
        </p:txBody>
      </p:sp>
      <p:pic>
        <p:nvPicPr>
          <p:cNvPr id="408" name="Google Shape;4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750" y="1344152"/>
            <a:ext cx="81918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0550" y="3733800"/>
            <a:ext cx="83947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Raise statement</a:t>
            </a:r>
            <a:endParaRPr/>
          </a:p>
        </p:txBody>
      </p:sp>
      <p:sp>
        <p:nvSpPr>
          <p:cNvPr id="415" name="Google Shape;415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Exception are raised with a 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raise</a:t>
            </a:r>
            <a:r>
              <a:rPr lang="en-US" sz="2800" dirty="0"/>
              <a:t> statement\</a:t>
            </a:r>
            <a:endParaRPr sz="2800" dirty="0"/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raise &lt;exception&gt;</a:t>
            </a:r>
            <a:endParaRPr lang="en-US" sz="2800" dirty="0">
              <a:sym typeface="Courier"/>
            </a:endParaRP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2800" dirty="0"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&lt;expression&gt; must evaluate to a subclass of </a:t>
            </a:r>
            <a:r>
              <a:rPr lang="en-US" sz="2800" dirty="0" err="1"/>
              <a:t>BaseException</a:t>
            </a:r>
            <a:r>
              <a:rPr lang="en-US" sz="2800" dirty="0"/>
              <a:t> or an instance of one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Exceptions are constructed like any other object</a:t>
            </a:r>
            <a:endParaRPr sz="2800" dirty="0"/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</a:t>
            </a:r>
            <a:r>
              <a:rPr lang="en-US" sz="2800" dirty="0" err="1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2800" dirty="0"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(‘Bad argument’)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93-B87C-8615-04DC-305633C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linked lists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C91-E8D0-4953-9A1D-3BBC60C2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Honestly, a list() is easier </a:t>
            </a:r>
            <a:r>
              <a:rPr lang="en-US" sz="2800" i="1" dirty="0"/>
              <a:t>most </a:t>
            </a:r>
            <a:r>
              <a:rPr lang="en-US" sz="2800" dirty="0"/>
              <a:t>of the time</a:t>
            </a:r>
          </a:p>
          <a:p>
            <a:pPr lvl="1"/>
            <a:r>
              <a:rPr lang="en-US" sz="2800" dirty="0"/>
              <a:t> Python handles all the hard details!</a:t>
            </a:r>
          </a:p>
          <a:p>
            <a:pPr lvl="1"/>
            <a:r>
              <a:rPr lang="en-US" sz="2800" dirty="0"/>
              <a:t> When data gets large, there are lots of edge cases.</a:t>
            </a:r>
          </a:p>
          <a:p>
            <a:r>
              <a:rPr lang="en-US" sz="2800" dirty="0"/>
              <a:t> In terms of </a:t>
            </a:r>
            <a:r>
              <a:rPr lang="en-US" sz="2800" i="1" dirty="0"/>
              <a:t>efficiency</a:t>
            </a:r>
            <a:r>
              <a:rPr lang="en-US" sz="2800" dirty="0"/>
              <a:t>: Linked lists make it fast to move items around, inserts and deletes.</a:t>
            </a:r>
          </a:p>
          <a:p>
            <a:pPr lvl="1"/>
            <a:r>
              <a:rPr lang="en-US" sz="2800" dirty="0"/>
              <a:t> But they are slower to finding any single item.</a:t>
            </a:r>
          </a:p>
          <a:p>
            <a:r>
              <a:rPr lang="en-US" sz="2800" dirty="0"/>
              <a:t> Linked Lists are a simplified forms of other more complicated structures</a:t>
            </a:r>
          </a:p>
          <a:p>
            <a:pPr lvl="1"/>
            <a:r>
              <a:rPr lang="en-US" sz="2800" dirty="0"/>
              <a:t> a Tree: Each "link" can have multiple children</a:t>
            </a:r>
          </a:p>
          <a:p>
            <a:pPr lvl="1"/>
            <a:r>
              <a:rPr lang="en-US" sz="2800" dirty="0"/>
              <a:t> a Graph: Each "node" can have many neighbors </a:t>
            </a:r>
          </a:p>
        </p:txBody>
      </p:sp>
    </p:spTree>
    <p:extLst>
      <p:ext uri="{BB962C8B-B14F-4D97-AF65-F5344CB8AC3E}">
        <p14:creationId xmlns:p14="http://schemas.microsoft.com/office/powerpoint/2010/main" val="354484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Exceptions are Classes</a:t>
            </a:r>
            <a:endParaRPr/>
          </a:p>
        </p:txBody>
      </p:sp>
      <p:sp>
        <p:nvSpPr>
          <p:cNvPr id="427" name="Google Shape;427;p43"/>
          <p:cNvSpPr/>
          <p:nvPr/>
        </p:nvSpPr>
        <p:spPr>
          <a:xfrm>
            <a:off x="2514600" y="144780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(Exception):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def __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__(self, stuff):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    print("Bad stuff happened", stuff)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2438400" y="3581401"/>
            <a:ext cx="6705600" cy="1200329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try: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return fun(x)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except: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raise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NoiseyException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((fun, x))</a:t>
            </a:r>
            <a:endParaRPr sz="18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</p:txBody>
      </p:sp>
      <p:sp>
        <p:nvSpPr>
          <p:cNvPr id="10" name="Google Shape;427;p43">
            <a:extLst>
              <a:ext uri="{FF2B5EF4-FFF2-40B4-BE49-F238E27FC236}">
                <a16:creationId xmlns:a16="http://schemas.microsoft.com/office/drawing/2014/main" id="{432EE999-9DC2-774C-9362-7E6AE4B54BF4}"/>
              </a:ext>
            </a:extLst>
          </p:cNvPr>
          <p:cNvSpPr/>
          <p:nvPr/>
        </p:nvSpPr>
        <p:spPr>
          <a:xfrm>
            <a:off x="2438400" y="2505670"/>
            <a:ext cx="6705600" cy="92333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class CS88Error(Exception):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pass # The one time you can skip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init.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;)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Demo</a:t>
            </a:r>
            <a:endParaRPr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Summary</a:t>
            </a:r>
            <a:endParaRPr sz="3200" dirty="0"/>
          </a:p>
        </p:txBody>
      </p:sp>
      <p:sp>
        <p:nvSpPr>
          <p:cNvPr id="443" name="Google Shape;443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Approach use of exceptions as a design problem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Meaningful behavior =&gt; methods [&amp; attributes]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ADT methodology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What’s private and hidden? vs What’s public?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Use it to streamline development</a:t>
            </a:r>
            <a:endParaRPr sz="2800" dirty="0"/>
          </a:p>
          <a:p>
            <a:pPr marL="285750" indent="-1333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Anticipate exceptional cases and unforeseen problems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try … catch</a:t>
            </a:r>
            <a:endParaRPr sz="2800" dirty="0"/>
          </a:p>
          <a:p>
            <a:pPr marL="685800" lvl="1" indent="-2286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2800" dirty="0"/>
              <a:t>raise / assert</a:t>
            </a:r>
            <a:endParaRPr sz="2800" dirty="0"/>
          </a:p>
          <a:p>
            <a:pPr marL="685800" lvl="1" indent="-11430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6591-B924-980F-9F86-8A50B64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8FBE-B7A4-DBD3-2023-57012E5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Modeling a Polynomial Equation</a:t>
            </a:r>
          </a:p>
          <a:p>
            <a:pPr lvl="1"/>
            <a:r>
              <a:rPr lang="en-US" dirty="0"/>
              <a:t> each item is (coefficient, exponent, </a:t>
            </a:r>
            <a:r>
              <a:rPr lang="en-US" dirty="0" err="1"/>
              <a:t>next_term</a:t>
            </a:r>
            <a:r>
              <a:rPr lang="en-US" dirty="0"/>
              <a:t>)</a:t>
            </a:r>
          </a:p>
          <a:p>
            <a:r>
              <a:rPr lang="en-US" dirty="0"/>
              <a:t> Items in a music playlist</a:t>
            </a:r>
          </a:p>
          <a:p>
            <a:pPr lvl="1"/>
            <a:r>
              <a:rPr lang="en-US" dirty="0"/>
              <a:t> each item is a (song, </a:t>
            </a:r>
            <a:r>
              <a:rPr lang="en-US" dirty="0" err="1"/>
              <a:t>next_song</a:t>
            </a:r>
            <a:r>
              <a:rPr lang="en-US" dirty="0"/>
              <a:t>) pair</a:t>
            </a:r>
          </a:p>
          <a:p>
            <a:pPr lvl="1"/>
            <a:r>
              <a:rPr lang="en-US" dirty="0"/>
              <a:t> easy to add/remove items</a:t>
            </a:r>
          </a:p>
          <a:p>
            <a:pPr lvl="2"/>
            <a:r>
              <a:rPr lang="en-US" dirty="0"/>
              <a:t> Specifically: often want to remove the first item</a:t>
            </a:r>
          </a:p>
          <a:p>
            <a:r>
              <a:rPr lang="en-US" dirty="0"/>
              <a:t> Model real-world relationships</a:t>
            </a:r>
          </a:p>
          <a:p>
            <a:pPr lvl="1"/>
            <a:r>
              <a:rPr lang="en-US" dirty="0"/>
              <a:t> Anything that is a "chain" is a good option</a:t>
            </a:r>
          </a:p>
          <a:p>
            <a:pPr lvl="1"/>
            <a:r>
              <a:rPr lang="en-US" dirty="0"/>
              <a:t> Next week: We'll extend this idea to "trees"</a:t>
            </a:r>
          </a:p>
        </p:txBody>
      </p:sp>
    </p:spTree>
    <p:extLst>
      <p:ext uri="{BB962C8B-B14F-4D97-AF65-F5344CB8AC3E}">
        <p14:creationId xmlns:p14="http://schemas.microsoft.com/office/powerpoint/2010/main" val="426397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9CE2-398F-F5B0-A276-2A53ECA2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Linked Lists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DB3E-09B8-3BDA-DA5A-1A9A7EB6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Linked Lists generally use less memory.</a:t>
            </a:r>
          </a:p>
          <a:p>
            <a:r>
              <a:rPr lang="en-US" dirty="0"/>
              <a:t> Linked Lists:</a:t>
            </a:r>
          </a:p>
          <a:p>
            <a:pPr lvl="1"/>
            <a:r>
              <a:rPr lang="en-US" dirty="0"/>
              <a:t> Once you've found an item, inserting / removing is easy, O(1)</a:t>
            </a:r>
          </a:p>
          <a:p>
            <a:pPr lvl="1"/>
            <a:r>
              <a:rPr lang="en-US" dirty="0"/>
              <a:t> Finding anything other than the first/last item is O(n)</a:t>
            </a:r>
          </a:p>
          <a:p>
            <a:r>
              <a:rPr lang="en-US" dirty="0"/>
              <a:t> "Regular" Lists:</a:t>
            </a:r>
          </a:p>
          <a:p>
            <a:pPr lvl="1"/>
            <a:r>
              <a:rPr lang="en-US" dirty="0"/>
              <a:t> Inserting / Removing items, other than the last is O(n) – due to internal copying</a:t>
            </a:r>
          </a:p>
          <a:p>
            <a:pPr lvl="1"/>
            <a:r>
              <a:rPr lang="en-US" dirty="0"/>
              <a:t> Finding any random item is O(1).</a:t>
            </a:r>
          </a:p>
          <a:p>
            <a:pPr lvl="1"/>
            <a:endParaRPr lang="en-US" dirty="0"/>
          </a:p>
          <a:p>
            <a:r>
              <a:rPr lang="en-US" dirty="0"/>
              <a:t> What if you need to iterate over all items in order?</a:t>
            </a:r>
          </a:p>
          <a:p>
            <a:pPr lvl="1"/>
            <a:r>
              <a:rPr lang="en-US" dirty="0"/>
              <a:t> O(n)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0275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7D11D7-F283-1447-8D29-459FC2222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Lecture:</a:t>
            </a:r>
            <a:br>
              <a:rPr lang="en-US" sz="4000" dirty="0"/>
            </a:br>
            <a:r>
              <a:rPr lang="en-US" sz="4000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5235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DAA-00C5-2442-84AC-95C0BE27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4F2E-51E4-F344-A616-8100BDB9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Exceptions give us a formal way to address error conditions</a:t>
            </a:r>
          </a:p>
          <a:p>
            <a:r>
              <a:rPr lang="en-US" sz="2800" dirty="0"/>
              <a:t> "Catch" exceptions in a Python Program</a:t>
            </a:r>
          </a:p>
          <a:p>
            <a:r>
              <a:rPr lang="en-US" sz="2800" dirty="0"/>
              <a:t> Define and Raise our own exceptions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215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Errors Can Occur Just About Anywhere!</a:t>
            </a:r>
            <a:endParaRPr dirty="0"/>
          </a:p>
        </p:txBody>
      </p:sp>
      <p:sp>
        <p:nvSpPr>
          <p:cNvPr id="304" name="Google Shape;304;p31"/>
          <p:cNvSpPr txBox="1">
            <a:spLocks noGrp="1"/>
          </p:cNvSpPr>
          <p:nvPr>
            <p:ph idx="1"/>
          </p:nvPr>
        </p:nvSpPr>
        <p:spPr>
          <a:xfrm>
            <a:off x="2209799" y="1066800"/>
            <a:ext cx="8731469" cy="1600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Function receives arguments of improper type?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Resources (e.g. files or some data) are not available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Network connection is lost or times out?</a:t>
            </a:r>
            <a:endParaRPr sz="2800" dirty="0"/>
          </a:p>
        </p:txBody>
      </p:sp>
      <p:pic>
        <p:nvPicPr>
          <p:cNvPr id="308" name="Google Shape;308;p31" descr="Screen Shot 2016-04-17 at 3.17.3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653861"/>
            <a:ext cx="9144000" cy="343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Example exceptions (Docs)</a:t>
            </a:r>
            <a:endParaRPr sz="3200"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idx="1"/>
          </p:nvPr>
        </p:nvSpPr>
        <p:spPr>
          <a:xfrm>
            <a:off x="2133600" y="52578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Unhandled, thrown back to the top level interpreter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Or halt the python program</a:t>
            </a:r>
            <a:endParaRPr sz="2800" dirty="0"/>
          </a:p>
        </p:txBody>
      </p:sp>
      <p:sp>
        <p:nvSpPr>
          <p:cNvPr id="318" name="Google Shape;318;p32"/>
          <p:cNvSpPr/>
          <p:nvPr/>
        </p:nvSpPr>
        <p:spPr>
          <a:xfrm>
            <a:off x="2057400" y="1143000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3/0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ZeroDivisionError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division by zero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str.lower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(1)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TypeError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descriptor 'lower' requires a 'str' object but received a 'int'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""[2]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Traceback (most recent call last):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File "&lt;stdin&gt;", line 1, in &lt;module&gt;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IndexError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: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string index out of range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8534401" y="1066800"/>
            <a:ext cx="11344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notebook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Functions</a:t>
            </a:r>
            <a:endParaRPr sz="2800"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Q: What is a function supposed to do?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A: One thing well</a:t>
            </a:r>
            <a:endParaRPr sz="2800" dirty="0"/>
          </a:p>
          <a:p>
            <a:pPr marL="28575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800" dirty="0"/>
              <a:t>Q: What should it do when it is passed arguments that don’t make sense?</a:t>
            </a:r>
            <a:endParaRPr sz="2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/>
          </a:p>
        </p:txBody>
      </p:sp>
      <p:sp>
        <p:nvSpPr>
          <p:cNvPr id="329" name="Google Shape;329;p33"/>
          <p:cNvSpPr/>
          <p:nvPr/>
        </p:nvSpPr>
        <p:spPr>
          <a:xfrm>
            <a:off x="817180" y="2488325"/>
            <a:ext cx="1015561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divides(x, y):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y%x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== 0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divides(0, 5)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def get(data, selector):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    return data[selector]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...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&gt;&gt;&gt; get({'a': 34, 'cat':'9 lives'}, 'dog’) 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sz="2400" dirty="0">
              <a:solidFill>
                <a:schemeClr val="dk1"/>
              </a:solidFill>
              <a:latin typeface="Source Code Pro" panose="020B0509030403020204" pitchFamily="49" charset="77"/>
              <a:ea typeface="Courier"/>
              <a:cs typeface="Courier"/>
              <a:sym typeface="Courier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????</a:t>
            </a:r>
            <a:endParaRPr sz="2400"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1277</Words>
  <Application>Microsoft Macintosh PowerPoint</Application>
  <PresentationFormat>Widescreen</PresentationFormat>
  <Paragraphs>177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Courier</vt:lpstr>
      <vt:lpstr>FreightMicro Pro Bold</vt:lpstr>
      <vt:lpstr>FreightMicro Pro Book</vt:lpstr>
      <vt:lpstr>FreightMicro Pro Light</vt:lpstr>
      <vt:lpstr>FreightSans Pro Bold</vt:lpstr>
      <vt:lpstr>FreightSans Pro Book</vt:lpstr>
      <vt:lpstr>FreightSans Pro Medium</vt:lpstr>
      <vt:lpstr>Open Sans</vt:lpstr>
      <vt:lpstr>Source Code Pro</vt:lpstr>
      <vt:lpstr>Source Code Pro Light</vt:lpstr>
      <vt:lpstr>1_cs162-fa14</vt:lpstr>
      <vt:lpstr>Wrap Up: Why Linked Lists?</vt:lpstr>
      <vt:lpstr>Why are linked lists useful?</vt:lpstr>
      <vt:lpstr>Uses for a Linked List</vt:lpstr>
      <vt:lpstr>Efficiency of Linked Lists vs Lists</vt:lpstr>
      <vt:lpstr>Lecture: Exceptions</vt:lpstr>
      <vt:lpstr>Learning Objectives</vt:lpstr>
      <vt:lpstr>Errors Can Occur Just About Anywhere!</vt:lpstr>
      <vt:lpstr>Example exceptions (Docs)</vt:lpstr>
      <vt:lpstr>Functions</vt:lpstr>
      <vt:lpstr>Exceptional exit from functions</vt:lpstr>
      <vt:lpstr>Reading A "Stack Trace" or "Traceback" (Docs)</vt:lpstr>
      <vt:lpstr>Continue out of multiple calls deep</vt:lpstr>
      <vt:lpstr>types of exceptions</vt:lpstr>
      <vt:lpstr>Demo</vt:lpstr>
      <vt:lpstr>Flow of control stops at the exception</vt:lpstr>
      <vt:lpstr>Assert Statements</vt:lpstr>
      <vt:lpstr>Handling Errors – try / except</vt:lpstr>
      <vt:lpstr>Demo</vt:lpstr>
      <vt:lpstr>Raise statement</vt:lpstr>
      <vt:lpstr>Exceptions are Classes</vt:lpstr>
      <vt:lpstr>Demo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 Exceptions</dc:title>
  <dc:creator>Microsoft Office User</dc:creator>
  <cp:lastModifiedBy>Microsoft Office User</cp:lastModifiedBy>
  <cp:revision>4</cp:revision>
  <dcterms:created xsi:type="dcterms:W3CDTF">2022-04-11T09:27:35Z</dcterms:created>
  <dcterms:modified xsi:type="dcterms:W3CDTF">2022-11-01T20:09:08Z</dcterms:modified>
</cp:coreProperties>
</file>