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25"/>
  </p:notesMasterIdLst>
  <p:handoutMasterIdLst>
    <p:handoutMasterId r:id="rId26"/>
  </p:handoutMasterIdLst>
  <p:sldIdLst>
    <p:sldId id="360" r:id="rId2"/>
    <p:sldId id="361" r:id="rId3"/>
    <p:sldId id="364" r:id="rId4"/>
    <p:sldId id="363" r:id="rId5"/>
    <p:sldId id="355" r:id="rId6"/>
    <p:sldId id="338" r:id="rId7"/>
    <p:sldId id="357" r:id="rId8"/>
    <p:sldId id="323" r:id="rId9"/>
    <p:sldId id="337" r:id="rId10"/>
    <p:sldId id="339" r:id="rId11"/>
    <p:sldId id="353" r:id="rId12"/>
    <p:sldId id="342" r:id="rId13"/>
    <p:sldId id="341" r:id="rId14"/>
    <p:sldId id="343" r:id="rId15"/>
    <p:sldId id="346" r:id="rId16"/>
    <p:sldId id="347" r:id="rId17"/>
    <p:sldId id="351" r:id="rId18"/>
    <p:sldId id="358" r:id="rId19"/>
    <p:sldId id="359" r:id="rId20"/>
    <p:sldId id="336" r:id="rId21"/>
    <p:sldId id="349" r:id="rId22"/>
    <p:sldId id="350" r:id="rId23"/>
    <p:sldId id="352" r:id="rId24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1701" autoAdjust="0"/>
  </p:normalViewPr>
  <p:slideViewPr>
    <p:cSldViewPr>
      <p:cViewPr varScale="1">
        <p:scale>
          <a:sx n="117" d="100"/>
          <a:sy n="117" d="100"/>
        </p:scale>
        <p:origin x="10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3"/>
            <a:ext cx="19415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lvl="1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 i="0" baseline="0">
                <a:latin typeface="FreightSans Pro Medium" panose="02000606030000020004" pitchFamily="2" charset="0"/>
              </a:defRPr>
            </a:lvl1pPr>
            <a:lvl2pPr>
              <a:defRPr sz="2000" b="0" i="0" baseline="0">
                <a:latin typeface="FreightSans Pro Medium" panose="02000606030000020004" pitchFamily="2" charset="0"/>
              </a:defRPr>
            </a:lvl2pPr>
            <a:lvl3pPr>
              <a:defRPr sz="2000" b="0" i="0" baseline="0">
                <a:latin typeface="FreightSans Pro Medium" panose="02000606030000020004" pitchFamily="2" charset="0"/>
              </a:defRPr>
            </a:lvl3pPr>
            <a:lvl4pPr>
              <a:defRPr sz="2000" b="0" i="0" baseline="0">
                <a:latin typeface="FreightSans Pro Medium" panose="02000606030000020004" pitchFamily="2" charset="0"/>
              </a:defRPr>
            </a:lvl4pPr>
            <a:lvl5pPr>
              <a:defRPr sz="2000" b="0" i="0" baseline="0">
                <a:latin typeface="FreightSans Pro Medium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8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0439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0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0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0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0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90801" y="2286000"/>
            <a:ext cx="914399" cy="2743200"/>
            <a:chOff x="1066801" y="2286000"/>
            <a:chExt cx="914399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FreightSans Pro Book" panose="0200060603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1939" y="3415154"/>
              <a:ext cx="16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5345668"/>
            <a:ext cx="2595985" cy="978932"/>
            <a:chOff x="3733800" y="5181600"/>
            <a:chExt cx="2595985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410201" y="2667000"/>
            <a:ext cx="2674981" cy="978932"/>
            <a:chOff x="3886200" y="2667000"/>
            <a:chExt cx="26749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400801" y="3581400"/>
            <a:ext cx="2767507" cy="978932"/>
            <a:chOff x="4876800" y="3581400"/>
            <a:chExt cx="2767507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791201" y="3962400"/>
            <a:ext cx="2100658" cy="978932"/>
            <a:chOff x="4876800" y="3581400"/>
            <a:chExt cx="2100658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685871"/>
            <a:ext cx="70054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BaseAccount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("John Doe", 93)</a:t>
            </a:r>
          </a:p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my_acct.withdraw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(42)</a:t>
            </a:r>
          </a:p>
          <a:p>
            <a:endParaRPr lang="en-US" sz="2400" dirty="0">
              <a:latin typeface="Source Code Pro" panose="020B0509030403020204" pitchFamily="49" charset="0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4800" y="3505200"/>
            <a:ext cx="2100658" cy="978932"/>
            <a:chOff x="4876800" y="3581400"/>
            <a:chExt cx="2100658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5943600" y="1676400"/>
            <a:ext cx="3823629" cy="914400"/>
            <a:chOff x="4876800" y="4191000"/>
            <a:chExt cx="3823629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223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obj.attr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01F7-E8C8-F444-9C47-781D5B0A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FD58-CD63-8247-83C1-33A3ED7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AF4FB-3829-1240-8438-C7E21B675101}"/>
              </a:ext>
            </a:extLst>
          </p:cNvPr>
          <p:cNvSpPr txBox="1"/>
          <p:nvPr/>
        </p:nvSpPr>
        <p:spPr>
          <a:xfrm>
            <a:off x="2259106" y="1420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0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001000" cy="736600"/>
          </a:xfrm>
        </p:spPr>
        <p:txBody>
          <a:bodyPr/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967799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account(name,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+= 1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{'Name' : name, 'Number':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        'Balance' 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account_name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acct['Name']</a:t>
            </a:r>
          </a:p>
          <a:p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account_balance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deposit(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withdraw(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733801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sv-SE" sz="1400" dirty="0" err="1">
                <a:latin typeface="Source Code Pro" panose="020B0509030403020204" pitchFamily="49" charset="0"/>
                <a:cs typeface="Courier"/>
              </a:rPr>
              <a:t>my_acct</a:t>
            </a:r>
            <a:endParaRPr lang="sv-SE" sz="14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1001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1002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3401" y="3124200"/>
            <a:ext cx="3530537" cy="978932"/>
            <a:chOff x="3886200" y="2667000"/>
            <a:chExt cx="3530537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114800" y="4267200"/>
            <a:ext cx="3080990" cy="978932"/>
            <a:chOff x="3886200" y="2667000"/>
            <a:chExt cx="308099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480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524001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Bank: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add_account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'savings') or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'checking'), "Bad Account type"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&gt; 0, "Bad deposit"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Bank.accounts.append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       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32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 how to make a class in Python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class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__</a:t>
            </a:r>
            <a:r>
              <a:rPr lang="en-US" sz="2400" dirty="0" err="1">
                <a:latin typeface="Source Code Pro" panose="020B0509030403020204" pitchFamily="49" charset="77"/>
              </a:rPr>
              <a:t>init</a:t>
            </a:r>
            <a:r>
              <a:rPr lang="en-US" sz="2400" dirty="0">
                <a:latin typeface="Source Code Pro" panose="020B0509030403020204" pitchFamily="49" charset="77"/>
              </a:rPr>
              <a:t>__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0" y="1143000"/>
            <a:ext cx="4717256" cy="5305864"/>
          </a:xfrm>
        </p:spPr>
        <p:txBody>
          <a:bodyPr/>
          <a:lstStyle/>
          <a:p>
            <a:r>
              <a:rPr lang="en-US" sz="2400" b="1" u="sng" dirty="0">
                <a:latin typeface="FreightSans Pro Medium" panose="02000606030000020004" pitchFamily="2" charset="0"/>
              </a:rPr>
              <a:t>Objects</a:t>
            </a:r>
            <a:r>
              <a:rPr lang="en-US" sz="2400" dirty="0">
                <a:latin typeface="FreightSans Pro Medium" panose="02000606030000020004" pitchFamily="2" charset="0"/>
              </a:rPr>
              <a:t> as data structures  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methods</a:t>
            </a:r>
            <a:r>
              <a:rPr lang="en-US" sz="2000" dirty="0">
                <a:latin typeface="FreightSans Pro Medium" panose="02000606030000020004" pitchFamily="2" charset="0"/>
              </a:rPr>
              <a:t> you ask of them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behaviors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local state</a:t>
            </a:r>
            <a:r>
              <a:rPr lang="en-US" sz="2000" dirty="0">
                <a:latin typeface="FreightSans Pro Medium" panose="02000606030000020004" pitchFamily="2" charset="0"/>
              </a:rPr>
              <a:t>, to remember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attributes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Classes</a:t>
            </a:r>
            <a:r>
              <a:rPr lang="en-US" sz="2400" dirty="0">
                <a:latin typeface="FreightSans Pro Medium" panose="02000606030000020004" pitchFamily="2" charset="0"/>
              </a:rPr>
              <a:t> &amp; </a:t>
            </a:r>
            <a:r>
              <a:rPr lang="en-US" sz="2400" b="1" u="sng" dirty="0">
                <a:latin typeface="FreightSans Pro Medium" panose="02000606030000020004" pitchFamily="2" charset="0"/>
              </a:rPr>
              <a:t>Instances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Instance an example of class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Fluffy is instance of Dog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Inheritance</a:t>
            </a:r>
            <a:r>
              <a:rPr lang="en-US" sz="2400" dirty="0">
                <a:latin typeface="FreightSans Pro Medium" panose="02000606030000020004" pitchFamily="2" charset="0"/>
              </a:rPr>
              <a:t> saves code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Hierarchical classes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a Tesla is a special case of an Electric Vehicle, which is a special cade of a car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 Other Examples (though not pure)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Java (CS61B),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6629400" y="-152400"/>
            <a:ext cx="3733800" cy="5257800"/>
          </a:xfrm>
        </p:spPr>
      </p:pic>
      <p:sp>
        <p:nvSpPr>
          <p:cNvPr id="12" name="Rectangle 11"/>
          <p:cNvSpPr/>
          <p:nvPr/>
        </p:nvSpPr>
        <p:spPr>
          <a:xfrm>
            <a:off x="6324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www3.ntu.edu.sg/home/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ehchua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/programming/java/images/OOP-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Objects.gif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Code Pro" panose="020B050903040302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Consist of data and behavior, bundled together to create abstractions</a:t>
            </a:r>
          </a:p>
          <a:p>
            <a:pPr lvl="1"/>
            <a:r>
              <a:rPr lang="en-US" dirty="0"/>
              <a:t> Abstract Data Types use functions to create abstractions</a:t>
            </a:r>
          </a:p>
          <a:p>
            <a:pPr lvl="1"/>
            <a:r>
              <a:rPr lang="en-US" dirty="0"/>
              <a:t> Classes extend this idea to a feature of the programming language.</a:t>
            </a:r>
          </a:p>
          <a:p>
            <a:pPr lvl="2"/>
            <a:r>
              <a:rPr lang="en-US" dirty="0"/>
              <a:t> They make the "abstract" data type concrete.</a:t>
            </a:r>
          </a:p>
          <a:p>
            <a:r>
              <a:rPr lang="en-US" dirty="0"/>
              <a:t>A class has </a:t>
            </a:r>
          </a:p>
          <a:p>
            <a:pPr lvl="1"/>
            <a:r>
              <a:rPr lang="en-US" dirty="0"/>
              <a:t>attributes (variables)</a:t>
            </a:r>
          </a:p>
          <a:p>
            <a:pPr lvl="1"/>
            <a:r>
              <a:rPr lang="en-US" dirty="0"/>
              <a:t>methods (functions)</a:t>
            </a:r>
          </a:p>
          <a:p>
            <a:pPr marL="0" indent="0">
              <a:buNone/>
            </a:pPr>
            <a:r>
              <a:rPr lang="en-US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5600"/>
            <a:ext cx="43041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An object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5001"/>
            <a:ext cx="6172200" cy="43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concrete instances of classes in memory.</a:t>
            </a:r>
          </a:p>
          <a:p>
            <a:endParaRPr lang="en-US" dirty="0"/>
          </a:p>
          <a:p>
            <a:r>
              <a:rPr lang="en-US" dirty="0"/>
              <a:t>They can have state</a:t>
            </a:r>
          </a:p>
          <a:p>
            <a:pPr lvl="1"/>
            <a:r>
              <a:rPr lang="en-US" dirty="0"/>
              <a:t>mutable vs immutable (lists vs tuples)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do a collection of related things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In Python, everything is an object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have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/>
              <a:t>Manipulation happens through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26232</TotalTime>
  <Pages>12</Pages>
  <Words>1476</Words>
  <Application>Microsoft Macintosh PowerPoint</Application>
  <PresentationFormat>Widescreen</PresentationFormat>
  <Paragraphs>268</Paragraphs>
  <Slides>23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FreightSans Pro Semibold</vt:lpstr>
      <vt:lpstr>Source Code Pro</vt:lpstr>
      <vt:lpstr>1_cs162-fa14</vt:lpstr>
      <vt:lpstr>Object-Oriented Programming</vt:lpstr>
      <vt:lpstr>Announcements</vt:lpstr>
      <vt:lpstr>Object-Oriented Programming</vt:lpstr>
      <vt:lpstr>Learning Objectives</vt:lpstr>
      <vt:lpstr>Object-Oriented Programming (OOP)</vt:lpstr>
      <vt:lpstr>Classes</vt:lpstr>
      <vt:lpstr>Objects</vt:lpstr>
      <vt:lpstr>Objects</vt:lpstr>
      <vt:lpstr>Python class statement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“private” attributes</vt:lpstr>
      <vt:lpstr>Example: class attribute</vt:lpstr>
      <vt:lpstr>More class attributes</vt:lpstr>
      <vt:lpstr>Class Inheritance</vt:lpstr>
      <vt:lpstr>Inheritance</vt:lpstr>
      <vt:lpstr>Review: Bank account using dictionary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718</cp:revision>
  <cp:lastPrinted>2022-03-07T20:54:22Z</cp:lastPrinted>
  <dcterms:created xsi:type="dcterms:W3CDTF">2009-09-09T21:17:00Z</dcterms:created>
  <dcterms:modified xsi:type="dcterms:W3CDTF">2022-10-06T19:53:37Z</dcterms:modified>
</cp:coreProperties>
</file>