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16"/>
  </p:notesMasterIdLst>
  <p:handoutMasterIdLst>
    <p:handoutMasterId r:id="rId17"/>
  </p:handoutMasterIdLst>
  <p:sldIdLst>
    <p:sldId id="360" r:id="rId2"/>
    <p:sldId id="1077" r:id="rId3"/>
    <p:sldId id="403" r:id="rId4"/>
    <p:sldId id="1065" r:id="rId5"/>
    <p:sldId id="1068" r:id="rId6"/>
    <p:sldId id="1066" r:id="rId7"/>
    <p:sldId id="1078" r:id="rId8"/>
    <p:sldId id="1070" r:id="rId9"/>
    <p:sldId id="1076" r:id="rId10"/>
    <p:sldId id="1071" r:id="rId11"/>
    <p:sldId id="1073" r:id="rId12"/>
    <p:sldId id="1072" r:id="rId13"/>
    <p:sldId id="1074" r:id="rId14"/>
    <p:sldId id="1075" r:id="rId1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1837" autoAdjust="0"/>
  </p:normalViewPr>
  <p:slideViewPr>
    <p:cSldViewPr>
      <p:cViewPr varScale="1">
        <p:scale>
          <a:sx n="117" d="100"/>
          <a:sy n="117" d="100"/>
        </p:scale>
        <p:origin x="8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6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330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0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1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0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4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1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3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2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39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1D7359-9D37-2B4A-8AF9-E71455E4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  <a:t>Data Structures:</a:t>
            </a:r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  <a:t>Linked Lists</a:t>
            </a:r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872-A07C-1319-FEB5-2F579F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See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3B8D-4624-B550-72B2-FBF905D1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EF-F9AE-E0EF-60F8-8CC1745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For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26A4-DA85-483A-8118-58B23E1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self.first</a:t>
            </a:r>
            <a:endParaRPr lang="en-US" sz="2800" dirty="0">
              <a:latin typeface="Source Code Pro" panose="020B0509030403020204" pitchFamily="49" charset="77"/>
            </a:endParaRP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self.rest</a:t>
            </a:r>
            <a:endParaRPr lang="en-US" sz="2800" dirty="0">
              <a:latin typeface="Source Code Pro" panose="020B0509030403020204" pitchFamily="49" charset="77"/>
            </a:endParaRPr>
          </a:p>
          <a:p>
            <a:r>
              <a:rPr lang="en-US" sz="2800" dirty="0"/>
              <a:t> </a:t>
            </a:r>
            <a:r>
              <a:rPr lang="en-US" sz="2800" b="1" dirty="0"/>
              <a:t>Nothing else is </a:t>
            </a:r>
            <a:r>
              <a:rPr lang="en-US" sz="2800" b="1" i="1" dirty="0"/>
              <a:t>necessary</a:t>
            </a:r>
            <a:endParaRPr lang="en-US" sz="2800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len</a:t>
            </a:r>
            <a:r>
              <a:rPr lang="en-US" sz="2800" dirty="0">
                <a:latin typeface="Source Code Pro" panose="020B0509030403020204" pitchFamily="49" charset="77"/>
              </a:rPr>
              <a:t>__ </a:t>
            </a:r>
            <a:r>
              <a:rPr lang="en-US" sz="2800" dirty="0"/>
              <a:t>methods are all useful shortcuts and useful recursion practice. </a:t>
            </a:r>
          </a:p>
        </p:txBody>
      </p:sp>
    </p:spTree>
    <p:extLst>
      <p:ext uri="{BB962C8B-B14F-4D97-AF65-F5344CB8AC3E}">
        <p14:creationId xmlns:p14="http://schemas.microsoft.com/office/powerpoint/2010/main" val="73125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Honestly, a list() is easier </a:t>
            </a:r>
            <a:r>
              <a:rPr lang="en-US" sz="2800" i="1" dirty="0"/>
              <a:t>most </a:t>
            </a:r>
            <a:r>
              <a:rPr lang="en-US" sz="2800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i="1" dirty="0"/>
              <a:t>efficiency</a:t>
            </a:r>
            <a:r>
              <a:rPr lang="en-US" sz="2800" dirty="0"/>
              <a:t>: Linked list make it fast to move items around, inserts and deletes.</a:t>
            </a:r>
          </a:p>
          <a:p>
            <a:pPr lvl="1"/>
            <a:r>
              <a:rPr lang="en-US" sz="2800" dirty="0"/>
              <a:t> But they are slower to finding any single item.</a:t>
            </a:r>
          </a:p>
          <a:p>
            <a:r>
              <a:rPr lang="en-US" sz="2800" dirty="0"/>
              <a:t> In Ants Project: You'll see a list of `Place` objects which are linked together via an entrance and an exit.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week: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912-B145-B09F-043F-1E1CAD7D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BC5A-2BE5-FB5E-047B-16F2DB0C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November Holidays!</a:t>
            </a:r>
          </a:p>
          <a:p>
            <a:pPr lvl="1"/>
            <a:r>
              <a:rPr lang="en-US" dirty="0"/>
              <a:t> Please check the calendar.</a:t>
            </a:r>
          </a:p>
          <a:p>
            <a:pPr lvl="1"/>
            <a:r>
              <a:rPr lang="en-US" dirty="0"/>
              <a:t> Nov 11, Veteran's Day: No C88C / Other Classes</a:t>
            </a:r>
          </a:p>
          <a:p>
            <a:pPr lvl="1"/>
            <a:r>
              <a:rPr lang="en-US" dirty="0"/>
              <a:t> Thanksgiving Week, Nov 23-25:</a:t>
            </a:r>
          </a:p>
          <a:p>
            <a:pPr lvl="2"/>
            <a:r>
              <a:rPr lang="en-US" dirty="0"/>
              <a:t> Weds / </a:t>
            </a:r>
            <a:r>
              <a:rPr lang="en-US" dirty="0" err="1"/>
              <a:t>Thur</a:t>
            </a:r>
            <a:r>
              <a:rPr lang="en-US" dirty="0"/>
              <a:t> / Fri: Berkeley is off</a:t>
            </a:r>
          </a:p>
          <a:p>
            <a:pPr lvl="2"/>
            <a:r>
              <a:rPr lang="en-US" dirty="0"/>
              <a:t> Tues 11/22: No Lecture</a:t>
            </a:r>
          </a:p>
          <a:p>
            <a:pPr lvl="2"/>
            <a:r>
              <a:rPr lang="en-US" dirty="0"/>
              <a:t> No C88C labs</a:t>
            </a:r>
          </a:p>
          <a:p>
            <a:pPr lvl="2"/>
            <a:r>
              <a:rPr lang="en-US" dirty="0"/>
              <a:t> OH Monday / Tues: TBD. </a:t>
            </a:r>
          </a:p>
        </p:txBody>
      </p:sp>
    </p:spTree>
    <p:extLst>
      <p:ext uri="{BB962C8B-B14F-4D97-AF65-F5344CB8AC3E}">
        <p14:creationId xmlns:p14="http://schemas.microsoft.com/office/powerpoint/2010/main" val="32471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"Data Structures"? (Next Few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a new one today</a:t>
            </a:r>
          </a:p>
          <a:p>
            <a:r>
              <a:rPr lang="en-US" dirty="0"/>
              <a:t> Enjoy this stuff? Take 61B!</a:t>
            </a:r>
          </a:p>
          <a:p>
            <a:r>
              <a:rPr lang="en-US" dirty="0"/>
              <a:t> 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group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b="1" i="1" dirty="0"/>
              <a:t>not</a:t>
            </a:r>
            <a:r>
              <a:rPr lang="en-US" dirty="0"/>
              <a:t> necessarily a data structure, it represents a new data type.</a:t>
            </a:r>
          </a:p>
          <a:p>
            <a:pPr lvl="1"/>
            <a:r>
              <a:rPr lang="en-US" dirty="0"/>
              <a:t>a "car" or a "person" is an instance of that data type.</a:t>
            </a:r>
          </a:p>
          <a:p>
            <a:pPr lvl="1"/>
            <a:r>
              <a:rPr lang="en-US" dirty="0"/>
              <a:t> Lists,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also data types; their goal is to organize other data.</a:t>
            </a:r>
          </a:p>
          <a:p>
            <a:r>
              <a:rPr lang="en-US" dirty="0"/>
              <a:t>These are common patterns that can be used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</a:t>
            </a:r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r>
              <a:rPr lang="en-US" dirty="0">
                <a:latin typeface="Source Code Pro" panose="020B0509030403020204" pitchFamily="49" charset="77"/>
              </a:rPr>
              <a:t>Link(12, Link(99, Link(37, </a:t>
            </a:r>
            <a:r>
              <a:rPr lang="en-US" dirty="0" err="1">
                <a:latin typeface="Source Code Pro" panose="020B0509030403020204" pitchFamily="49" charset="77"/>
              </a:rPr>
              <a:t>Link.empty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  <a:r>
              <a:rPr lang="en-US" i="1" dirty="0">
                <a:latin typeface="Source Code Pro" panose="020B0509030403020204" pitchFamily="49" charset="77"/>
              </a:rPr>
              <a:t>))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FD9-07DA-5F05-5C56-E4613EB6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F8BF-9A4D-2337-4D5F-66455AD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class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empty = 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__</a:t>
            </a:r>
            <a:r>
              <a:rPr lang="en-US" dirty="0" err="1">
                <a:latin typeface="Source Code Pro" panose="020B0509030403020204" pitchFamily="49" charset="77"/>
              </a:rPr>
              <a:t>init</a:t>
            </a:r>
            <a:r>
              <a:rPr lang="en-US" dirty="0">
                <a:latin typeface="Source Code Pro" panose="020B0509030403020204" pitchFamily="49" charset="77"/>
              </a:rPr>
              <a:t>__(self, first, rest=empty):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self.first</a:t>
            </a:r>
            <a:r>
              <a:rPr lang="en-US" dirty="0">
                <a:latin typeface="Source Code Pro" panose="020B0509030403020204" pitchFamily="49" charset="77"/>
              </a:rPr>
              <a:t> = first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self.rest</a:t>
            </a:r>
            <a:r>
              <a:rPr lang="en-US" dirty="0">
                <a:latin typeface="Source Code Pro" panose="020B0509030403020204" pitchFamily="49" charset="77"/>
              </a:rPr>
              <a:t> = rest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all we need!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 can add a __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 method, length, etc.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an empty  tuple for clarity / easier than None.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() has lots of useful methods defined, like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22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42672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2830286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Update item to be the next in sequence. </a:t>
            </a:r>
          </a:p>
        </p:txBody>
      </p:sp>
    </p:spTree>
    <p:extLst>
      <p:ext uri="{BB962C8B-B14F-4D97-AF65-F5344CB8AC3E}">
        <p14:creationId xmlns:p14="http://schemas.microsoft.com/office/powerpoint/2010/main" val="392545597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26236</TotalTime>
  <Pages>12</Pages>
  <Words>857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Open Sans</vt:lpstr>
      <vt:lpstr>Source Code Pro</vt:lpstr>
      <vt:lpstr>Times New Roman</vt:lpstr>
      <vt:lpstr>1_cs162-fa14</vt:lpstr>
      <vt:lpstr> Data Structures: Linked Lists </vt:lpstr>
      <vt:lpstr>Announcements</vt:lpstr>
      <vt:lpstr>Why "Data Structures"? (Next Few lectures)</vt:lpstr>
      <vt:lpstr>Linked Lists</vt:lpstr>
      <vt:lpstr>Data Structures</vt:lpstr>
      <vt:lpstr>Linked Lists</vt:lpstr>
      <vt:lpstr>The Link Class</vt:lpstr>
      <vt:lpstr>Recursion Is Implicit</vt:lpstr>
      <vt:lpstr>Iterating Over All Items in Linked List</vt:lpstr>
      <vt:lpstr>Demo – See the Notebook</vt:lpstr>
      <vt:lpstr>What's Needed For a Linked List?</vt:lpstr>
      <vt:lpstr>Why are linked lists useful?</vt:lpstr>
      <vt:lpstr>Uses for a Linked List</vt:lpstr>
      <vt:lpstr>Efficiency of Linked Lists vs Lists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732</cp:revision>
  <cp:lastPrinted>2022-10-27T19:48:36Z</cp:lastPrinted>
  <dcterms:created xsi:type="dcterms:W3CDTF">2009-09-09T21:17:00Z</dcterms:created>
  <dcterms:modified xsi:type="dcterms:W3CDTF">2022-10-27T19:48:43Z</dcterms:modified>
</cp:coreProperties>
</file>