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4"/>
  </p:notesMasterIdLst>
  <p:sldIdLst>
    <p:sldId id="290" r:id="rId2"/>
    <p:sldId id="261" r:id="rId3"/>
    <p:sldId id="409" r:id="rId4"/>
    <p:sldId id="415" r:id="rId5"/>
    <p:sldId id="419" r:id="rId6"/>
    <p:sldId id="403" r:id="rId7"/>
    <p:sldId id="404" r:id="rId8"/>
    <p:sldId id="416" r:id="rId9"/>
    <p:sldId id="418" r:id="rId10"/>
    <p:sldId id="414" r:id="rId11"/>
    <p:sldId id="410" r:id="rId12"/>
    <p:sldId id="264" r:id="rId13"/>
    <p:sldId id="280" r:id="rId14"/>
    <p:sldId id="265" r:id="rId15"/>
    <p:sldId id="412" r:id="rId16"/>
    <p:sldId id="281" r:id="rId17"/>
    <p:sldId id="413" r:id="rId18"/>
    <p:sldId id="267" r:id="rId19"/>
    <p:sldId id="268" r:id="rId20"/>
    <p:sldId id="270" r:id="rId21"/>
    <p:sldId id="271" r:id="rId22"/>
    <p:sldId id="417" r:id="rId23"/>
  </p:sldIdLst>
  <p:sldSz cx="12192000" cy="6858000"/>
  <p:notesSz cx="6997700" cy="9194800"/>
  <p:embeddedFontLst>
    <p:embeddedFont>
      <p:font typeface="FreightMicro Pro Book" panose="02000603020000020004" pitchFamily="2" charset="0"/>
      <p:regular r:id="rId25"/>
      <p:italic r:id="rId26"/>
    </p:embeddedFont>
    <p:embeddedFont>
      <p:font typeface="FreightMicro Pro Medium" panose="02000603020000020004" pitchFamily="2" charset="0"/>
      <p:regular r:id="rId27"/>
      <p:italic r:id="rId28"/>
    </p:embeddedFont>
    <p:embeddedFont>
      <p:font typeface="FreightSans Pro Medium" panose="02000606030000020004" pitchFamily="2" charset="0"/>
      <p:regular r:id="rId29"/>
      <p:italic r:id="rId30"/>
    </p:embeddedFont>
    <p:embeddedFont>
      <p:font typeface="FreightSans Pro Semibold" panose="02000606030000020004" pitchFamily="2" charset="0"/>
      <p:regular r:id="rId31"/>
      <p:bold r:id="rId32"/>
      <p:italic r:id="rId33"/>
      <p:boldItalic r:id="rId34"/>
    </p:embeddedFont>
    <p:embeddedFont>
      <p:font typeface="FreightText Pro Book" panose="02000603060000020004" pitchFamily="2" charset="0"/>
      <p:regular r:id="rId35"/>
      <p:italic r:id="rId36"/>
    </p:embeddedFont>
    <p:embeddedFont>
      <p:font typeface="Source Code Pro" panose="020B0509030403020204" pitchFamily="49" charset="77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14"/>
    <p:restoredTop sz="92177"/>
  </p:normalViewPr>
  <p:slideViewPr>
    <p:cSldViewPr snapToGrid="0">
      <p:cViewPr varScale="1">
        <p:scale>
          <a:sx n="117" d="100"/>
          <a:sy n="117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23813" y="22225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83038" y="22225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23813" y="8763000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600" tIns="44300" rIns="88600" bIns="44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55592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563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2102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7904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8433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9068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2170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792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1" y="8763121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3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070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:notes"/>
          <p:cNvSpPr txBox="1">
            <a:spLocks noGrp="1"/>
          </p:cNvSpPr>
          <p:nvPr>
            <p:ph type="body" idx="1"/>
          </p:nvPr>
        </p:nvSpPr>
        <p:spPr>
          <a:xfrm>
            <a:off x="933451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1694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:notes"/>
          <p:cNvSpPr txBox="1">
            <a:spLocks noGrp="1"/>
          </p:cNvSpPr>
          <p:nvPr>
            <p:ph type="body" idx="1"/>
          </p:nvPr>
        </p:nvSpPr>
        <p:spPr>
          <a:xfrm>
            <a:off x="933451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8282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:notes"/>
          <p:cNvSpPr txBox="1">
            <a:spLocks noGrp="1"/>
          </p:cNvSpPr>
          <p:nvPr>
            <p:ph type="body" idx="1"/>
          </p:nvPr>
        </p:nvSpPr>
        <p:spPr>
          <a:xfrm>
            <a:off x="933451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9701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9836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852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094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013" dirty="0"/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2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0"/>
            <a:ext cx="8458200" cy="1470025"/>
          </a:xfrm>
        </p:spPr>
        <p:txBody>
          <a:bodyPr/>
          <a:lstStyle>
            <a:lvl1pPr algn="ctr">
              <a:defRPr sz="3200" b="0" i="0">
                <a:latin typeface="FreightMicro Pro Medium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1792" tIns="25897" rIns="51792" bIns="25897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205116" y="2476003"/>
            <a:ext cx="1941557" cy="559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13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UC Berkeley EECS</a:t>
            </a:r>
            <a:br>
              <a:rPr lang="en-US" sz="1013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</a:br>
            <a:r>
              <a:rPr lang="en-US" sz="1013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Lecturer</a:t>
            </a:r>
          </a:p>
          <a:p>
            <a:pPr algn="ctr">
              <a:defRPr/>
            </a:pPr>
            <a:r>
              <a:rPr lang="en-US" sz="1013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3" y="152404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7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1792" tIns="25897" rIns="51792" bIns="25897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dirty="0"/>
              <a:t>UC Berkeley | Computer Science 88 | Michael Ball | https://cs88.org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4" y="2584174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01562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81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350" b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350"/>
            </a:lvl1pPr>
            <a:lvl2pPr>
              <a:defRPr sz="1013"/>
            </a:lvl2pPr>
            <a:lvl3pPr>
              <a:defRPr sz="1013"/>
            </a:lvl3pPr>
            <a:lvl4pPr>
              <a:defRPr sz="788"/>
            </a:lvl4pPr>
            <a:lvl5pPr>
              <a:defRPr sz="788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350" b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350"/>
            </a:lvl1pPr>
            <a:lvl2pPr>
              <a:defRPr sz="1013"/>
            </a:lvl2pPr>
            <a:lvl3pPr>
              <a:defRPr sz="1013"/>
            </a:lvl3pPr>
            <a:lvl4pPr>
              <a:defRPr sz="788"/>
            </a:lvl4pPr>
            <a:lvl5pPr>
              <a:defRPr sz="788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2419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024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432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1350"/>
            </a:lvl1pPr>
            <a:lvl2pPr>
              <a:defRPr sz="1013"/>
            </a:lvl2pPr>
            <a:lvl3pPr>
              <a:defRPr sz="1013"/>
            </a:lvl3pPr>
            <a:lvl4pPr>
              <a:defRPr sz="788"/>
            </a:lvl4pPr>
            <a:lvl5pPr>
              <a:defRPr sz="788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1350"/>
            </a:lvl1pPr>
            <a:lvl2pPr>
              <a:defRPr sz="1013"/>
            </a:lvl2pPr>
            <a:lvl3pPr>
              <a:defRPr sz="1013"/>
            </a:lvl3pPr>
            <a:lvl4pPr>
              <a:defRPr sz="788"/>
            </a:lvl4pPr>
            <a:lvl5pPr>
              <a:defRPr sz="788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392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350" b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350"/>
            </a:lvl1pPr>
            <a:lvl2pPr>
              <a:defRPr sz="1013"/>
            </a:lvl2pPr>
            <a:lvl3pPr>
              <a:defRPr sz="1013"/>
            </a:lvl3pPr>
            <a:lvl4pPr>
              <a:defRPr sz="788"/>
            </a:lvl4pPr>
            <a:lvl5pPr>
              <a:defRPr sz="788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350" b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350"/>
            </a:lvl1pPr>
            <a:lvl2pPr>
              <a:defRPr sz="1013"/>
            </a:lvl2pPr>
            <a:lvl3pPr>
              <a:defRPr sz="1013"/>
            </a:lvl3pPr>
            <a:lvl4pPr>
              <a:defRPr sz="788"/>
            </a:lvl4pPr>
            <a:lvl5pPr>
              <a:defRPr sz="788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053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05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24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0"/>
            <a:ext cx="2565400" cy="6096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493000" cy="6096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929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94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4"/>
            <a:ext cx="9855200" cy="358457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455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10210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125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934405"/>
            <a:ext cx="11125200" cy="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0000"/>
                </a:lnTo>
              </a:path>
            </a:pathLst>
          </a:cu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013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/>
          <a:srcRect/>
          <a:stretch/>
        </p:blipFill>
        <p:spPr bwMode="auto">
          <a:xfrm>
            <a:off x="11015661" y="189867"/>
            <a:ext cx="642939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C2835660-6E30-EA4D-9360-DAB07ED68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98982" y="6464300"/>
            <a:ext cx="4394039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1792" tIns="25897" rIns="51792" bIns="25897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900" b="0" dirty="0"/>
              <a:t>UC Berkeley | Computer Science 88 | Michael Ball | http://cs88.org</a:t>
            </a:r>
          </a:p>
        </p:txBody>
      </p:sp>
    </p:spTree>
    <p:extLst>
      <p:ext uri="{BB962C8B-B14F-4D97-AF65-F5344CB8AC3E}">
        <p14:creationId xmlns:p14="http://schemas.microsoft.com/office/powerpoint/2010/main" val="232705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 i="0">
          <a:solidFill>
            <a:srgbClr val="0332B7"/>
          </a:solidFill>
          <a:latin typeface="FreightText Pro Book" panose="02000603060000020004" pitchFamily="2" charset="0"/>
          <a:ea typeface="ＭＳ Ｐゴシック" charset="-128"/>
          <a:cs typeface="FreightText Pro Book" panose="0200060306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25717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332B7"/>
          </a:solidFill>
          <a:latin typeface="Arial" charset="0"/>
        </a:defRPr>
      </a:lvl6pPr>
      <a:lvl7pPr marL="5143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332B7"/>
          </a:solidFill>
          <a:latin typeface="Arial" charset="0"/>
        </a:defRPr>
      </a:lvl7pPr>
      <a:lvl8pPr marL="771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332B7"/>
          </a:solidFill>
          <a:latin typeface="Arial" charset="0"/>
        </a:defRPr>
      </a:lvl8pPr>
      <a:lvl9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332B7"/>
          </a:solidFill>
          <a:latin typeface="Arial" charset="0"/>
        </a:defRPr>
      </a:lvl9pPr>
    </p:titleStyle>
    <p:bodyStyle>
      <a:lvl1pPr marL="160735" indent="-16073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025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  <a:cs typeface="FreightSans Pro Medium" panose="02000606030000020004" pitchFamily="2" charset="0"/>
        </a:defRPr>
      </a:lvl1pPr>
      <a:lvl2pPr marL="385763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18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2pPr>
      <a:lvl3pPr marL="64293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»"/>
        <a:defRPr sz="1575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3pPr>
      <a:lvl4pPr marL="867966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•"/>
        <a:defRPr sz="135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4pPr>
      <a:lvl5pPr marL="1125141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1125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5pPr>
      <a:lvl6pPr marL="1382316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788" b="1">
          <a:solidFill>
            <a:schemeClr val="tx1"/>
          </a:solidFill>
          <a:latin typeface="+mn-lt"/>
          <a:ea typeface="ＭＳ Ｐゴシック" charset="-128"/>
        </a:defRPr>
      </a:lvl6pPr>
      <a:lvl7pPr marL="1639491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788" b="1">
          <a:solidFill>
            <a:schemeClr val="tx1"/>
          </a:solidFill>
          <a:latin typeface="+mn-lt"/>
          <a:ea typeface="ＭＳ Ｐゴシック" charset="-128"/>
        </a:defRPr>
      </a:lvl7pPr>
      <a:lvl8pPr marL="1896666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788" b="1">
          <a:solidFill>
            <a:schemeClr val="tx1"/>
          </a:solidFill>
          <a:latin typeface="+mn-lt"/>
          <a:ea typeface="ＭＳ Ｐゴシック" charset="-128"/>
        </a:defRPr>
      </a:lvl8pPr>
      <a:lvl9pPr marL="2153841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788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38550" y="2130426"/>
            <a:ext cx="6343650" cy="1470025"/>
          </a:xfrm>
        </p:spPr>
        <p:txBody>
          <a:bodyPr/>
          <a:lstStyle/>
          <a:p>
            <a:r>
              <a:rPr lang="en-US" dirty="0"/>
              <a:t>Abstract Data Types</a:t>
            </a:r>
            <a:br>
              <a:rPr lang="en-US" dirty="0"/>
            </a:br>
            <a:r>
              <a:rPr lang="en-US" dirty="0"/>
              <a:t>&amp; Dictionaries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F9C2CA8-7385-BD4F-AB5B-86A03CFD6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9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195A-9A97-B04A-B6C0-EF950683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Creating Abstractions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B326C-C421-E14D-8661-C40157E05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Compound values combine other values together</a:t>
            </a:r>
          </a:p>
          <a:p>
            <a:pPr lvl="1"/>
            <a:r>
              <a:rPr lang="en-US" dirty="0"/>
              <a:t>date: a year, a month, and a day</a:t>
            </a:r>
          </a:p>
          <a:p>
            <a:pPr lvl="1"/>
            <a:r>
              <a:rPr lang="en-US" dirty="0"/>
              <a:t>geographic position: latitude and longitude</a:t>
            </a:r>
          </a:p>
          <a:p>
            <a:pPr lvl="1"/>
            <a:r>
              <a:rPr lang="en-US" dirty="0"/>
              <a:t>a game board</a:t>
            </a:r>
          </a:p>
          <a:p>
            <a:endParaRPr lang="en-US" dirty="0"/>
          </a:p>
          <a:p>
            <a:r>
              <a:rPr lang="en-US" dirty="0"/>
              <a:t>Data abstraction lets us manipulate compound values as units</a:t>
            </a:r>
          </a:p>
          <a:p>
            <a:r>
              <a:rPr lang="en-US" dirty="0"/>
              <a:t>Isolate two parts of any program that uses data: </a:t>
            </a:r>
          </a:p>
          <a:p>
            <a:pPr lvl="1"/>
            <a:r>
              <a:rPr lang="en-US" dirty="0"/>
              <a:t>How data are represented (as parts) </a:t>
            </a:r>
          </a:p>
          <a:p>
            <a:pPr lvl="1"/>
            <a:r>
              <a:rPr lang="en-US" dirty="0"/>
              <a:t>How data are manipulated (as units) </a:t>
            </a:r>
          </a:p>
          <a:p>
            <a:r>
              <a:rPr lang="en-US" dirty="0"/>
              <a:t>Data abstraction: A methodology by which functions enforce an abstraction barrier between </a:t>
            </a:r>
            <a:r>
              <a:rPr lang="en-US" i="1" dirty="0"/>
              <a:t>representation </a:t>
            </a:r>
            <a:r>
              <a:rPr lang="en-US" dirty="0"/>
              <a:t>and </a:t>
            </a:r>
            <a:r>
              <a:rPr lang="en-US" i="1" dirty="0"/>
              <a:t>use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A9749-0C88-F74C-9292-4AF2DE3A97E5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0134600" y="6553200"/>
            <a:ext cx="533400" cy="304800"/>
          </a:xfrm>
          <a:prstGeom prst="rect">
            <a:avLst/>
          </a:prstGeom>
        </p:spPr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10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016480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CCEA-ABE1-994B-9C87-AE7A1DFB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Abstract Data Types?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97473-520D-B849-9301-423FFA38D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“Self-Documenting”</a:t>
            </a:r>
          </a:p>
          <a:p>
            <a:pPr lvl="1"/>
            <a:r>
              <a:rPr lang="en-US" sz="2400" dirty="0" err="1"/>
              <a:t>contact_name</a:t>
            </a:r>
            <a:r>
              <a:rPr lang="en-US" sz="2400" dirty="0"/>
              <a:t>(contact)</a:t>
            </a:r>
          </a:p>
          <a:p>
            <a:pPr lvl="2"/>
            <a:r>
              <a:rPr lang="en-US" sz="2400" dirty="0"/>
              <a:t> vs contact[0]</a:t>
            </a:r>
          </a:p>
          <a:p>
            <a:pPr lvl="1"/>
            <a:r>
              <a:rPr lang="en-US" sz="2400" dirty="0"/>
              <a:t>“0” may seem clear now, but what about in a week? 3 months? </a:t>
            </a:r>
          </a:p>
          <a:p>
            <a:r>
              <a:rPr lang="en-US" sz="2400" dirty="0"/>
              <a:t>Change your implementation</a:t>
            </a:r>
          </a:p>
          <a:p>
            <a:pPr lvl="1"/>
            <a:r>
              <a:rPr lang="en-US" sz="2400" dirty="0"/>
              <a:t>Maybe today it’s just a Python List</a:t>
            </a:r>
          </a:p>
          <a:p>
            <a:pPr lvl="1"/>
            <a:r>
              <a:rPr lang="en-US" sz="2400" dirty="0"/>
              <a:t>Tomorrow: It could be a file on your computer; a database in web</a:t>
            </a:r>
          </a:p>
        </p:txBody>
      </p:sp>
    </p:spTree>
    <p:extLst>
      <p:ext uri="{BB962C8B-B14F-4D97-AF65-F5344CB8AC3E}">
        <p14:creationId xmlns:p14="http://schemas.microsoft.com/office/powerpoint/2010/main" val="2925763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>
                <a:sym typeface="Arial"/>
              </a:rPr>
              <a:t>Abstract Data Type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7A88E-EB16-CF45-B746-AB1081208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6" name="Google Shape;206;p20"/>
          <p:cNvSpPr/>
          <p:nvPr/>
        </p:nvSpPr>
        <p:spPr>
          <a:xfrm>
            <a:off x="4572000" y="2362200"/>
            <a:ext cx="4038600" cy="2667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5466706" y="2450068"/>
            <a:ext cx="19246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A new Data Type</a:t>
            </a:r>
            <a:endParaRPr/>
          </a:p>
        </p:txBody>
      </p:sp>
      <p:sp>
        <p:nvSpPr>
          <p:cNvPr id="208" name="Google Shape;208;p20"/>
          <p:cNvSpPr txBox="1"/>
          <p:nvPr/>
        </p:nvSpPr>
        <p:spPr>
          <a:xfrm>
            <a:off x="5715000" y="3216598"/>
            <a:ext cx="258275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Internal Representation</a:t>
            </a:r>
            <a:endParaRPr/>
          </a:p>
        </p:txBody>
      </p:sp>
      <p:sp>
        <p:nvSpPr>
          <p:cNvPr id="209" name="Google Shape;209;p20"/>
          <p:cNvSpPr txBox="1"/>
          <p:nvPr/>
        </p:nvSpPr>
        <p:spPr>
          <a:xfrm>
            <a:off x="1828800" y="4558348"/>
            <a:ext cx="265970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External Representation</a:t>
            </a:r>
            <a:endParaRPr/>
          </a:p>
        </p:txBody>
      </p:sp>
      <p:sp>
        <p:nvSpPr>
          <p:cNvPr id="210" name="Google Shape;210;p20"/>
          <p:cNvSpPr txBox="1"/>
          <p:nvPr/>
        </p:nvSpPr>
        <p:spPr>
          <a:xfrm>
            <a:off x="2995786" y="2545723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Constructors</a:t>
            </a:r>
            <a:endParaRPr/>
          </a:p>
        </p:txBody>
      </p:sp>
      <p:sp>
        <p:nvSpPr>
          <p:cNvPr id="211" name="Google Shape;211;p20"/>
          <p:cNvSpPr txBox="1"/>
          <p:nvPr/>
        </p:nvSpPr>
        <p:spPr>
          <a:xfrm>
            <a:off x="3239442" y="3216598"/>
            <a:ext cx="11464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Selectors</a:t>
            </a:r>
            <a:endParaRPr/>
          </a:p>
        </p:txBody>
      </p:sp>
      <p:sp>
        <p:nvSpPr>
          <p:cNvPr id="212" name="Google Shape;212;p20"/>
          <p:cNvSpPr txBox="1"/>
          <p:nvPr/>
        </p:nvSpPr>
        <p:spPr>
          <a:xfrm>
            <a:off x="3175322" y="3887473"/>
            <a:ext cx="13131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Operations</a:t>
            </a:r>
            <a:endParaRPr/>
          </a:p>
        </p:txBody>
      </p:sp>
      <p:sp>
        <p:nvSpPr>
          <p:cNvPr id="213" name="Google Shape;213;p20"/>
          <p:cNvSpPr txBox="1"/>
          <p:nvPr/>
        </p:nvSpPr>
        <p:spPr>
          <a:xfrm>
            <a:off x="2470642" y="1779346"/>
            <a:ext cx="15376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i="1">
                <a:solidFill>
                  <a:schemeClr val="dk1"/>
                </a:solidFill>
              </a:rPr>
              <a:t>Operations</a:t>
            </a:r>
            <a:endParaRPr/>
          </a:p>
        </p:txBody>
      </p:sp>
      <p:sp>
        <p:nvSpPr>
          <p:cNvPr id="214" name="Google Shape;214;p20"/>
          <p:cNvSpPr txBox="1"/>
          <p:nvPr/>
        </p:nvSpPr>
        <p:spPr>
          <a:xfrm>
            <a:off x="4488503" y="1775977"/>
            <a:ext cx="98135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i="1">
                <a:solidFill>
                  <a:schemeClr val="dk1"/>
                </a:solidFill>
              </a:rPr>
              <a:t>Object</a:t>
            </a:r>
            <a:endParaRPr/>
          </a:p>
        </p:txBody>
      </p:sp>
      <p:sp>
        <p:nvSpPr>
          <p:cNvPr id="215" name="Google Shape;215;p20"/>
          <p:cNvSpPr txBox="1"/>
          <p:nvPr/>
        </p:nvSpPr>
        <p:spPr>
          <a:xfrm>
            <a:off x="5715000" y="3891687"/>
            <a:ext cx="255711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Implementation on that</a:t>
            </a:r>
            <a:endParaRPr/>
          </a:p>
          <a:p>
            <a:r>
              <a:rPr lang="en-US" sz="1800">
                <a:solidFill>
                  <a:schemeClr val="dk1"/>
                </a:solidFill>
              </a:rPr>
              <a:t>Internal representation </a:t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4419600" y="2545724"/>
            <a:ext cx="304800" cy="555445"/>
          </a:xfrm>
          <a:prstGeom prst="rect">
            <a:avLst/>
          </a:prstGeom>
          <a:solidFill>
            <a:srgbClr val="EFE683">
              <a:alpha val="80000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217" name="Google Shape;217;p20"/>
          <p:cNvSpPr/>
          <p:nvPr/>
        </p:nvSpPr>
        <p:spPr>
          <a:xfrm>
            <a:off x="4419600" y="3178356"/>
            <a:ext cx="304800" cy="555445"/>
          </a:xfrm>
          <a:prstGeom prst="rect">
            <a:avLst/>
          </a:prstGeom>
          <a:solidFill>
            <a:srgbClr val="EFE683">
              <a:alpha val="80000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218" name="Google Shape;218;p20"/>
          <p:cNvSpPr/>
          <p:nvPr/>
        </p:nvSpPr>
        <p:spPr>
          <a:xfrm>
            <a:off x="4419600" y="3810001"/>
            <a:ext cx="304800" cy="555445"/>
          </a:xfrm>
          <a:prstGeom prst="rect">
            <a:avLst/>
          </a:prstGeom>
          <a:solidFill>
            <a:srgbClr val="EFE683">
              <a:alpha val="80000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219" name="Google Shape;219;p20"/>
          <p:cNvSpPr/>
          <p:nvPr/>
        </p:nvSpPr>
        <p:spPr>
          <a:xfrm>
            <a:off x="4419600" y="4442633"/>
            <a:ext cx="304800" cy="555445"/>
          </a:xfrm>
          <a:prstGeom prst="rect">
            <a:avLst/>
          </a:prstGeom>
          <a:solidFill>
            <a:srgbClr val="EFE683">
              <a:alpha val="80000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220" name="Google Shape;220;p20"/>
          <p:cNvSpPr txBox="1"/>
          <p:nvPr/>
        </p:nvSpPr>
        <p:spPr>
          <a:xfrm>
            <a:off x="3563000" y="5186442"/>
            <a:ext cx="26597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800" dirty="0">
                <a:solidFill>
                  <a:schemeClr val="dk1"/>
                </a:solidFill>
              </a:rPr>
              <a:t>Interface</a:t>
            </a:r>
          </a:p>
          <a:p>
            <a:pPr algn="ctr"/>
            <a:r>
              <a:rPr lang="en-US" sz="1800" dirty="0">
                <a:solidFill>
                  <a:schemeClr val="dk1"/>
                </a:solidFill>
              </a:rPr>
              <a:t>Abstraction Barrier!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6494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>
                <a:sym typeface="Arial"/>
              </a:rPr>
              <a:t>C.O.R.E concepts</a:t>
            </a:r>
            <a:endParaRPr lang="en-US"/>
          </a:p>
        </p:txBody>
      </p:sp>
      <p:sp>
        <p:nvSpPr>
          <p:cNvPr id="369" name="Google Shape;369;p36"/>
          <p:cNvSpPr txBox="1"/>
          <p:nvPr/>
        </p:nvSpPr>
        <p:spPr>
          <a:xfrm>
            <a:off x="3124201" y="1524000"/>
            <a:ext cx="184978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b="1">
                <a:solidFill>
                  <a:srgbClr val="0000FF"/>
                </a:solidFill>
              </a:rPr>
              <a:t>C</a:t>
            </a:r>
            <a:r>
              <a:rPr lang="en-US" sz="3200">
                <a:solidFill>
                  <a:schemeClr val="dk1"/>
                </a:solidFill>
              </a:rPr>
              <a:t>ompute</a:t>
            </a:r>
            <a:endParaRPr/>
          </a:p>
        </p:txBody>
      </p:sp>
      <p:sp>
        <p:nvSpPr>
          <p:cNvPr id="370" name="Google Shape;370;p36"/>
          <p:cNvSpPr txBox="1"/>
          <p:nvPr/>
        </p:nvSpPr>
        <p:spPr>
          <a:xfrm>
            <a:off x="3124200" y="2514600"/>
            <a:ext cx="2192026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b="1">
                <a:solidFill>
                  <a:srgbClr val="0000FF"/>
                </a:solidFill>
              </a:rPr>
              <a:t>O</a:t>
            </a:r>
            <a:r>
              <a:rPr lang="en-US" sz="3200">
                <a:solidFill>
                  <a:schemeClr val="dk1"/>
                </a:solidFill>
              </a:rPr>
              <a:t>perations</a:t>
            </a:r>
            <a:endParaRPr/>
          </a:p>
        </p:txBody>
      </p:sp>
      <p:sp>
        <p:nvSpPr>
          <p:cNvPr id="371" name="Google Shape;371;p36"/>
          <p:cNvSpPr txBox="1"/>
          <p:nvPr/>
        </p:nvSpPr>
        <p:spPr>
          <a:xfrm>
            <a:off x="3124200" y="3682424"/>
            <a:ext cx="296788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b="1">
                <a:solidFill>
                  <a:srgbClr val="0000FF"/>
                </a:solidFill>
              </a:rPr>
              <a:t>R</a:t>
            </a:r>
            <a:r>
              <a:rPr lang="en-US" sz="3200">
                <a:solidFill>
                  <a:schemeClr val="dk1"/>
                </a:solidFill>
              </a:rPr>
              <a:t>epresentation</a:t>
            </a:r>
            <a:endParaRPr/>
          </a:p>
        </p:txBody>
      </p:sp>
      <p:sp>
        <p:nvSpPr>
          <p:cNvPr id="372" name="Google Shape;372;p36"/>
          <p:cNvSpPr txBox="1"/>
          <p:nvPr/>
        </p:nvSpPr>
        <p:spPr>
          <a:xfrm>
            <a:off x="3124200" y="4825424"/>
            <a:ext cx="2101056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b="1">
                <a:solidFill>
                  <a:srgbClr val="0000FF"/>
                </a:solidFill>
              </a:rPr>
              <a:t>E</a:t>
            </a:r>
            <a:r>
              <a:rPr lang="en-US" sz="3200">
                <a:solidFill>
                  <a:schemeClr val="dk1"/>
                </a:solidFill>
              </a:rPr>
              <a:t>valuation</a:t>
            </a:r>
            <a:endParaRPr/>
          </a:p>
        </p:txBody>
      </p:sp>
      <p:sp>
        <p:nvSpPr>
          <p:cNvPr id="373" name="Google Shape;373;p36"/>
          <p:cNvSpPr txBox="1"/>
          <p:nvPr/>
        </p:nvSpPr>
        <p:spPr>
          <a:xfrm>
            <a:off x="6477000" y="1161872"/>
            <a:ext cx="3657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Perform useful computations treating objects abstractly as whole values and operating on them.</a:t>
            </a:r>
            <a:endParaRPr/>
          </a:p>
        </p:txBody>
      </p:sp>
      <p:sp>
        <p:nvSpPr>
          <p:cNvPr id="374" name="Google Shape;374;p36"/>
          <p:cNvSpPr txBox="1"/>
          <p:nvPr/>
        </p:nvSpPr>
        <p:spPr>
          <a:xfrm>
            <a:off x="6477000" y="2457272"/>
            <a:ext cx="35052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Provide operations on the abstract components that allow ease of use – independent of concrete representation.</a:t>
            </a:r>
            <a:endParaRPr/>
          </a:p>
        </p:txBody>
      </p:sp>
      <p:sp>
        <p:nvSpPr>
          <p:cNvPr id="375" name="Google Shape;375;p36"/>
          <p:cNvSpPr txBox="1"/>
          <p:nvPr/>
        </p:nvSpPr>
        <p:spPr>
          <a:xfrm>
            <a:off x="6477000" y="3724870"/>
            <a:ext cx="35052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Constructors and selectors that provide an abstract interface to a concrete representation</a:t>
            </a:r>
            <a:endParaRPr/>
          </a:p>
        </p:txBody>
      </p:sp>
      <p:sp>
        <p:nvSpPr>
          <p:cNvPr id="376" name="Google Shape;376;p36"/>
          <p:cNvSpPr txBox="1"/>
          <p:nvPr/>
        </p:nvSpPr>
        <p:spPr>
          <a:xfrm>
            <a:off x="6477000" y="4763870"/>
            <a:ext cx="3505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Execution on a computing machine</a:t>
            </a:r>
            <a:endParaRPr/>
          </a:p>
        </p:txBody>
      </p:sp>
      <p:cxnSp>
        <p:nvCxnSpPr>
          <p:cNvPr id="377" name="Google Shape;377;p36"/>
          <p:cNvCxnSpPr/>
          <p:nvPr/>
        </p:nvCxnSpPr>
        <p:spPr>
          <a:xfrm>
            <a:off x="3200400" y="2438400"/>
            <a:ext cx="6553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8" name="Google Shape;378;p36"/>
          <p:cNvCxnSpPr/>
          <p:nvPr/>
        </p:nvCxnSpPr>
        <p:spPr>
          <a:xfrm>
            <a:off x="3276600" y="3682424"/>
            <a:ext cx="6553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79" name="Google Shape;379;p36"/>
          <p:cNvCxnSpPr/>
          <p:nvPr/>
        </p:nvCxnSpPr>
        <p:spPr>
          <a:xfrm>
            <a:off x="3276600" y="4749224"/>
            <a:ext cx="6553200" cy="0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0" name="Google Shape;380;p36"/>
          <p:cNvSpPr/>
          <p:nvPr/>
        </p:nvSpPr>
        <p:spPr>
          <a:xfrm>
            <a:off x="2590800" y="2438400"/>
            <a:ext cx="533400" cy="2286000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381" name="Google Shape;381;p36"/>
          <p:cNvSpPr txBox="1"/>
          <p:nvPr/>
        </p:nvSpPr>
        <p:spPr>
          <a:xfrm rot="-5400000">
            <a:off x="807417" y="3383585"/>
            <a:ext cx="28092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>
                <a:solidFill>
                  <a:srgbClr val="0000FF"/>
                </a:solidFill>
              </a:rPr>
              <a:t>Abstract Data Type</a:t>
            </a:r>
            <a:endParaRPr/>
          </a:p>
        </p:txBody>
      </p:sp>
      <p:sp>
        <p:nvSpPr>
          <p:cNvPr id="382" name="Google Shape;382;p36"/>
          <p:cNvSpPr txBox="1"/>
          <p:nvPr/>
        </p:nvSpPr>
        <p:spPr>
          <a:xfrm>
            <a:off x="6658401" y="5735627"/>
            <a:ext cx="274947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Abstraction Barrier</a:t>
            </a:r>
            <a:endParaRPr dirty="0"/>
          </a:p>
        </p:txBody>
      </p:sp>
      <p:cxnSp>
        <p:nvCxnSpPr>
          <p:cNvPr id="383" name="Google Shape;383;p36"/>
          <p:cNvCxnSpPr>
            <a:cxnSpLocks/>
          </p:cNvCxnSpPr>
          <p:nvPr/>
        </p:nvCxnSpPr>
        <p:spPr>
          <a:xfrm>
            <a:off x="5906592" y="3657600"/>
            <a:ext cx="718889" cy="2288232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325679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Reminder: Lists</a:t>
            </a:r>
            <a:endParaRPr lang="en-US" dirty="0"/>
          </a:p>
        </p:txBody>
      </p:sp>
      <p:sp>
        <p:nvSpPr>
          <p:cNvPr id="226" name="Google Shape;226;p21"/>
          <p:cNvSpPr txBox="1">
            <a:spLocks noGrp="1"/>
          </p:cNvSpPr>
          <p:nvPr>
            <p:ph idx="1"/>
          </p:nvPr>
        </p:nvSpPr>
        <p:spPr>
          <a:xfrm>
            <a:off x="533400" y="1066800"/>
            <a:ext cx="11125200" cy="52578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ym typeface="Arial"/>
              </a:rPr>
              <a:t>Lists</a:t>
            </a:r>
            <a:endParaRPr lang="en-US" sz="2400" dirty="0"/>
          </a:p>
          <a:p>
            <a:pPr lvl="1"/>
            <a:r>
              <a:rPr lang="en-US" sz="2400" dirty="0">
                <a:sym typeface="Arial"/>
              </a:rPr>
              <a:t>Constructors</a:t>
            </a:r>
            <a:r>
              <a:rPr lang="en-US" sz="2400" dirty="0">
                <a:sym typeface="Courier"/>
              </a:rPr>
              <a:t>: </a:t>
            </a:r>
            <a:endParaRPr lang="en-US" sz="2400" dirty="0"/>
          </a:p>
          <a:p>
            <a:pPr lvl="2"/>
            <a:r>
              <a:rPr lang="en-US" sz="2400" dirty="0">
                <a:sym typeface="Courier"/>
              </a:rPr>
              <a:t>list( … )</a:t>
            </a:r>
            <a:endParaRPr lang="en-US" sz="2400" dirty="0"/>
          </a:p>
          <a:p>
            <a:pPr lvl="2"/>
            <a:r>
              <a:rPr lang="en-US" sz="2400" dirty="0">
                <a:sym typeface="Courier"/>
              </a:rPr>
              <a:t>[ &lt;</a:t>
            </a:r>
            <a:r>
              <a:rPr lang="en-US" sz="2400" dirty="0" err="1">
                <a:sym typeface="Courier"/>
              </a:rPr>
              <a:t>exps</a:t>
            </a:r>
            <a:r>
              <a:rPr lang="en-US" sz="2400" dirty="0">
                <a:sym typeface="Courier"/>
              </a:rPr>
              <a:t>&gt;,…  ] </a:t>
            </a:r>
            <a:endParaRPr lang="en-US" sz="2400" dirty="0"/>
          </a:p>
          <a:p>
            <a:pPr lvl="2"/>
            <a:r>
              <a:rPr lang="en-US" sz="2400" dirty="0">
                <a:sym typeface="Courier"/>
              </a:rPr>
              <a:t>[&lt;exp&gt; for &lt;var&gt; in &lt;list&gt; [ if &lt;exp&gt; ] ]</a:t>
            </a:r>
            <a:endParaRPr lang="en-US" sz="2400" dirty="0"/>
          </a:p>
          <a:p>
            <a:pPr lvl="1"/>
            <a:r>
              <a:rPr lang="en-US" sz="2400" dirty="0">
                <a:sym typeface="Arial"/>
              </a:rPr>
              <a:t>Selectors</a:t>
            </a:r>
            <a:r>
              <a:rPr lang="en-US" sz="2400" dirty="0">
                <a:sym typeface="Courier"/>
              </a:rPr>
              <a:t>: &lt;list&gt; [ &lt;index or slice&gt; ]</a:t>
            </a:r>
            <a:endParaRPr lang="en-US" sz="2400" dirty="0"/>
          </a:p>
          <a:p>
            <a:pPr lvl="1"/>
            <a:r>
              <a:rPr lang="en-US" sz="2400" dirty="0">
                <a:sym typeface="Arial"/>
              </a:rPr>
              <a:t>Operations</a:t>
            </a:r>
            <a:r>
              <a:rPr lang="en-US" sz="2400" dirty="0">
                <a:sym typeface="Courier"/>
              </a:rPr>
              <a:t>: in, not in, +, *, </a:t>
            </a:r>
            <a:r>
              <a:rPr lang="en-US" sz="2400" dirty="0" err="1">
                <a:sym typeface="Courier"/>
              </a:rPr>
              <a:t>len</a:t>
            </a:r>
            <a:r>
              <a:rPr lang="en-US" sz="2400" dirty="0">
                <a:sym typeface="Courier"/>
              </a:rPr>
              <a:t>, min, max</a:t>
            </a:r>
            <a:endParaRPr lang="en-US" sz="2400" dirty="0"/>
          </a:p>
          <a:p>
            <a:pPr lvl="2"/>
            <a:r>
              <a:rPr lang="en-US" sz="2400" dirty="0">
                <a:sym typeface="Arial"/>
              </a:rPr>
              <a:t>Mutable ones too (but not yet</a:t>
            </a:r>
            <a:endParaRPr lang="en-US" sz="2400" dirty="0"/>
          </a:p>
          <a:p>
            <a:r>
              <a:rPr lang="en-US" sz="2400" dirty="0"/>
              <a:t> Tuples</a:t>
            </a:r>
          </a:p>
          <a:p>
            <a:pPr lvl="1"/>
            <a:r>
              <a:rPr lang="en-US" sz="2400" dirty="0"/>
              <a:t>A lot like lists, but you cannot edit them. We'll revisit on Monday.</a:t>
            </a:r>
          </a:p>
        </p:txBody>
      </p:sp>
    </p:spTree>
    <p:extLst>
      <p:ext uri="{BB962C8B-B14F-4D97-AF65-F5344CB8AC3E}">
        <p14:creationId xmlns:p14="http://schemas.microsoft.com/office/powerpoint/2010/main" val="161519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381D-6DD1-4A45-9E72-DF099B5C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Small ADT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2C8B6-DA92-764A-A377-DC59659607D9}"/>
              </a:ext>
            </a:extLst>
          </p:cNvPr>
          <p:cNvSpPr txBox="1"/>
          <p:nvPr/>
        </p:nvSpPr>
        <p:spPr>
          <a:xfrm>
            <a:off x="1715387" y="1084175"/>
            <a:ext cx="876122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ource Code Pro" panose="020B0509030403020204" pitchFamily="49" charset="77"/>
              </a:rPr>
              <a:t>def point(x, y): # constructor</a:t>
            </a:r>
          </a:p>
          <a:p>
            <a:r>
              <a:rPr lang="en-US" sz="2200" dirty="0">
                <a:latin typeface="Source Code Pro" panose="020B0509030403020204" pitchFamily="49" charset="77"/>
              </a:rPr>
              <a:t>	return [x, y]</a:t>
            </a:r>
            <a:br>
              <a:rPr lang="en-US" sz="2200" dirty="0">
                <a:latin typeface="Source Code Pro" panose="020B0509030403020204" pitchFamily="49" charset="77"/>
              </a:rPr>
            </a:br>
            <a:br>
              <a:rPr lang="en-US" sz="2200" dirty="0">
                <a:latin typeface="Source Code Pro" panose="020B0509030403020204" pitchFamily="49" charset="77"/>
              </a:rPr>
            </a:br>
            <a:r>
              <a:rPr lang="en-US" sz="2200" dirty="0">
                <a:latin typeface="Source Code Pro" panose="020B0509030403020204" pitchFamily="49" charset="77"/>
              </a:rPr>
              <a:t>x = lambda point: point[0] # selector</a:t>
            </a:r>
          </a:p>
          <a:p>
            <a:r>
              <a:rPr lang="en-US" sz="2200" dirty="0">
                <a:latin typeface="Source Code Pro" panose="020B0509030403020204" pitchFamily="49" charset="77"/>
              </a:rPr>
              <a:t>y = lambda point: point[1]</a:t>
            </a:r>
          </a:p>
          <a:p>
            <a:r>
              <a:rPr lang="en-US" sz="2200" dirty="0">
                <a:latin typeface="Source Code Pro" panose="020B0509030403020204" pitchFamily="49" charset="77"/>
              </a:rPr>
              <a:t> </a:t>
            </a:r>
          </a:p>
          <a:p>
            <a:r>
              <a:rPr lang="en-US" sz="2200" dirty="0">
                <a:latin typeface="Source Code Pro" panose="020B0509030403020204" pitchFamily="49" charset="77"/>
              </a:rPr>
              <a:t>def distance(p1, p2): # Operator</a:t>
            </a:r>
          </a:p>
          <a:p>
            <a:r>
              <a:rPr lang="en-US" sz="2200" dirty="0">
                <a:latin typeface="Source Code Pro" panose="020B0509030403020204" pitchFamily="49" charset="77"/>
              </a:rPr>
              <a:t>	return ((x(p2) - x(p1)**2 + (y(p2) - y(p1))**2) ** 0.5</a:t>
            </a:r>
          </a:p>
          <a:p>
            <a:endParaRPr lang="en-US" sz="2200" dirty="0">
              <a:latin typeface="Source Code Pro" panose="020B0509030403020204" pitchFamily="49" charset="77"/>
            </a:endParaRPr>
          </a:p>
          <a:p>
            <a:r>
              <a:rPr lang="en-US" sz="2200" dirty="0">
                <a:latin typeface="Source Code Pro" panose="020B0509030403020204" pitchFamily="49" charset="77"/>
              </a:rPr>
              <a:t>origin = point(0, 0)</a:t>
            </a:r>
          </a:p>
          <a:p>
            <a:r>
              <a:rPr lang="en-US" sz="2200" dirty="0" err="1">
                <a:latin typeface="Source Code Pro" panose="020B0509030403020204" pitchFamily="49" charset="77"/>
              </a:rPr>
              <a:t>my_house</a:t>
            </a:r>
            <a:r>
              <a:rPr lang="en-US" sz="2200" dirty="0">
                <a:latin typeface="Source Code Pro" panose="020B0509030403020204" pitchFamily="49" charset="77"/>
              </a:rPr>
              <a:t> = point(5, 5)</a:t>
            </a:r>
          </a:p>
          <a:p>
            <a:r>
              <a:rPr lang="en-US" sz="2200" dirty="0">
                <a:latin typeface="Source Code Pro" panose="020B0509030403020204" pitchFamily="49" charset="77"/>
              </a:rPr>
              <a:t>campus = point(25, 25)</a:t>
            </a:r>
          </a:p>
          <a:p>
            <a:r>
              <a:rPr lang="en-US" sz="2200" dirty="0" err="1">
                <a:latin typeface="Source Code Pro" panose="020B0509030403020204" pitchFamily="49" charset="77"/>
              </a:rPr>
              <a:t>distance_to_campus</a:t>
            </a:r>
            <a:r>
              <a:rPr lang="en-US" sz="2200" dirty="0">
                <a:latin typeface="Source Code Pro" panose="020B0509030403020204" pitchFamily="49" charset="77"/>
              </a:rPr>
              <a:t> = distance(</a:t>
            </a:r>
            <a:r>
              <a:rPr lang="en-US" sz="2200" dirty="0" err="1">
                <a:latin typeface="Source Code Pro" panose="020B0509030403020204" pitchFamily="49" charset="77"/>
              </a:rPr>
              <a:t>my_house</a:t>
            </a:r>
            <a:r>
              <a:rPr lang="en-US" sz="2200" dirty="0">
                <a:latin typeface="Source Code Pro" panose="020B0509030403020204" pitchFamily="49" charset="77"/>
              </a:rPr>
              <a:t>, campus)</a:t>
            </a:r>
          </a:p>
        </p:txBody>
      </p:sp>
    </p:spTree>
    <p:extLst>
      <p:ext uri="{BB962C8B-B14F-4D97-AF65-F5344CB8AC3E}">
        <p14:creationId xmlns:p14="http://schemas.microsoft.com/office/powerpoint/2010/main" val="285134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>
                <a:sym typeface="Arial"/>
              </a:rPr>
              <a:t>Creating an Abtract Data Type</a:t>
            </a:r>
            <a:endParaRPr lang="en-US"/>
          </a:p>
        </p:txBody>
      </p:sp>
      <p:sp>
        <p:nvSpPr>
          <p:cNvPr id="389" name="Google Shape;389;p37"/>
          <p:cNvSpPr txBox="1">
            <a:spLocks noGrp="1"/>
          </p:cNvSpPr>
          <p:nvPr>
            <p:ph idx="1"/>
          </p:nvPr>
        </p:nvSpPr>
        <p:spPr>
          <a:xfrm>
            <a:off x="533400" y="1066800"/>
            <a:ext cx="11125200" cy="52578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ym typeface="Arial"/>
              </a:rPr>
              <a:t>Constructors &amp; Selectors</a:t>
            </a:r>
            <a:endParaRPr lang="en-US" sz="2400" dirty="0"/>
          </a:p>
          <a:p>
            <a:r>
              <a:rPr lang="en-US" sz="2400" dirty="0">
                <a:sym typeface="Arial"/>
              </a:rPr>
              <a:t>Operations</a:t>
            </a:r>
            <a:endParaRPr lang="en-US" sz="2400" dirty="0"/>
          </a:p>
          <a:p>
            <a:pPr lvl="1"/>
            <a:r>
              <a:rPr lang="en-US" sz="2000" dirty="0">
                <a:sym typeface="Arial"/>
              </a:rPr>
              <a:t>Express the behavior of objects, invariants, </a:t>
            </a:r>
            <a:r>
              <a:rPr lang="en-US" sz="2000" dirty="0" err="1">
                <a:sym typeface="Arial"/>
              </a:rPr>
              <a:t>etc</a:t>
            </a:r>
            <a:endParaRPr lang="en-US" sz="2000" dirty="0">
              <a:sym typeface="Arial"/>
            </a:endParaRPr>
          </a:p>
          <a:p>
            <a:pPr lvl="1"/>
            <a:r>
              <a:rPr lang="en-US" sz="2000" dirty="0">
                <a:sym typeface="Arial"/>
              </a:rPr>
              <a:t>Implemented (abstractly) in terms of Constructors and Selectors for the object</a:t>
            </a:r>
            <a:endParaRPr lang="en-US" sz="2000" dirty="0"/>
          </a:p>
          <a:p>
            <a:r>
              <a:rPr lang="en-US" sz="2400" dirty="0">
                <a:sym typeface="Arial"/>
              </a:rPr>
              <a:t>Representation</a:t>
            </a:r>
            <a:endParaRPr lang="en-US" sz="2400" dirty="0"/>
          </a:p>
          <a:p>
            <a:pPr lvl="1"/>
            <a:r>
              <a:rPr lang="en-US" sz="2000" dirty="0">
                <a:sym typeface="Arial"/>
              </a:rPr>
              <a:t>Implement the structure of the object </a:t>
            </a:r>
            <a:endParaRPr lang="en-US" sz="2000" dirty="0"/>
          </a:p>
          <a:p>
            <a:pPr lvl="1"/>
            <a:endParaRPr lang="en-US" sz="2000" dirty="0">
              <a:sym typeface="Arial"/>
            </a:endParaRPr>
          </a:p>
          <a:p>
            <a:r>
              <a:rPr lang="en-US" sz="2400" dirty="0">
                <a:sym typeface="Arial"/>
              </a:rPr>
              <a:t>An abstraction barrier violation occurs when a part of the program that can use the higher level functions uses lower level ones instead</a:t>
            </a:r>
            <a:endParaRPr lang="en-US" sz="2400" dirty="0"/>
          </a:p>
          <a:p>
            <a:pPr lvl="1"/>
            <a:r>
              <a:rPr lang="en-US" sz="2000" dirty="0">
                <a:sym typeface="Arial"/>
              </a:rPr>
              <a:t>At either layer of abstraction</a:t>
            </a:r>
            <a:endParaRPr lang="en-US" sz="2000" dirty="0"/>
          </a:p>
          <a:p>
            <a:r>
              <a:rPr lang="en-US" sz="2400" dirty="0">
                <a:sym typeface="Arial"/>
              </a:rPr>
              <a:t>Abstraction barriers make programs easier to get right, maintain, and modify</a:t>
            </a:r>
            <a:endParaRPr lang="en-US" sz="2400" dirty="0"/>
          </a:p>
          <a:p>
            <a:pPr lvl="1"/>
            <a:r>
              <a:rPr lang="en-US" sz="2000" dirty="0">
                <a:sym typeface="Arial"/>
              </a:rPr>
              <a:t>Few changes when representation changes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5817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B3567-CACD-6D40-99A9-5715927F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Question: Changing </a:t>
            </a:r>
            <a:r>
              <a:rPr lang="en-US" b="0" dirty="0"/>
              <a:t>Representations</a:t>
            </a:r>
            <a:r>
              <a:rPr lang="en-US" dirty="0"/>
              <a:t>?	http://go.c88c.org/9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49D87-93D4-AF42-A483-337D73057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066800"/>
            <a:ext cx="8244840" cy="5257800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Question 1.1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Assuming we update our </a:t>
            </a:r>
            <a:r>
              <a:rPr lang="en-US" i="1" dirty="0"/>
              <a:t>selectors</a:t>
            </a:r>
            <a:r>
              <a:rPr lang="en-US" dirty="0"/>
              <a:t>, what are valid representations for our </a:t>
            </a:r>
            <a:r>
              <a:rPr lang="en-US" dirty="0">
                <a:latin typeface="Source Code Pro" panose="020B0509030403020204" pitchFamily="49" charset="77"/>
              </a:rPr>
              <a:t>point(x, y) </a:t>
            </a:r>
            <a:r>
              <a:rPr lang="en-US" dirty="0"/>
              <a:t>ADT?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Currently </a:t>
            </a:r>
            <a:r>
              <a:rPr lang="en-US" dirty="0">
                <a:latin typeface="Source Code Pro" panose="020B0509030403020204" pitchFamily="49" charset="77"/>
              </a:rPr>
              <a:t>point(1, 2) </a:t>
            </a:r>
            <a:r>
              <a:rPr lang="en-US" dirty="0"/>
              <a:t>is represented as </a:t>
            </a:r>
            <a:r>
              <a:rPr lang="en-US" dirty="0">
                <a:latin typeface="Source Code Pro" panose="020B0509030403020204" pitchFamily="49" charset="77"/>
              </a:rPr>
              <a:t>[1, 2]</a:t>
            </a:r>
          </a:p>
          <a:p>
            <a:pPr marL="7620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b="0" dirty="0"/>
              <a:t>A)</a:t>
            </a:r>
            <a:r>
              <a:rPr lang="en-US" b="0" dirty="0">
                <a:latin typeface="Source Code Pro" panose="020B0509030403020204" pitchFamily="49" charset="77"/>
              </a:rPr>
              <a:t> [y, x] # [2, 1]</a:t>
            </a:r>
          </a:p>
          <a:p>
            <a:r>
              <a:rPr lang="en-US" b="0" dirty="0"/>
              <a:t>B) </a:t>
            </a:r>
            <a:r>
              <a:rPr lang="en-US" b="0" dirty="0">
                <a:latin typeface="Source Code Pro" panose="020B0509030403020204" pitchFamily="49" charset="77"/>
              </a:rPr>
              <a:t>“X: ” + str(x) + “ Y: ” + str(y)</a:t>
            </a:r>
            <a:br>
              <a:rPr lang="en-US" b="0" dirty="0">
                <a:latin typeface="Source Code Pro" panose="020B0509030403020204" pitchFamily="49" charset="77"/>
              </a:rPr>
            </a:br>
            <a:r>
              <a:rPr lang="en-US" b="0" dirty="0">
                <a:latin typeface="Source Code Pro" panose="020B0509030403020204" pitchFamily="49" charset="77"/>
              </a:rPr>
              <a:t>	# “X: 1 Y: 2”</a:t>
            </a:r>
          </a:p>
          <a:p>
            <a:r>
              <a:rPr lang="en-US" b="0" dirty="0"/>
              <a:t>C) </a:t>
            </a:r>
            <a:r>
              <a:rPr lang="en-US" b="0" dirty="0">
                <a:latin typeface="Source Code Pro" panose="020B0509030403020204" pitchFamily="49" charset="77"/>
              </a:rPr>
              <a:t>str(x) + ' ' + str(y) # '1 2'</a:t>
            </a:r>
          </a:p>
          <a:p>
            <a:r>
              <a:rPr lang="en-US" b="0" dirty="0"/>
              <a:t>D) All of the above</a:t>
            </a:r>
          </a:p>
          <a:p>
            <a:r>
              <a:rPr lang="en-US" b="0" dirty="0"/>
              <a:t>E) None of the above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232CD-E8E5-2F47-9299-6A0F39C52913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0134600" y="6553200"/>
            <a:ext cx="533400" cy="304800"/>
          </a:xfrm>
          <a:prstGeom prst="rect">
            <a:avLst/>
          </a:prstGeom>
        </p:spPr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17</a:t>
            </a:fld>
            <a:endParaRPr lang="en-US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E4C72-4A55-0F1E-337E-28B81D27A1B6}"/>
              </a:ext>
            </a:extLst>
          </p:cNvPr>
          <p:cNvSpPr txBox="1"/>
          <p:nvPr/>
        </p:nvSpPr>
        <p:spPr>
          <a:xfrm>
            <a:off x="5421086" y="55517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10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An Abstract Data Type: Key-Value Pair</a:t>
            </a:r>
            <a:endParaRPr dirty="0"/>
          </a:p>
        </p:txBody>
      </p:sp>
      <p:sp>
        <p:nvSpPr>
          <p:cNvPr id="244" name="Google Shape;244;p23"/>
          <p:cNvSpPr txBox="1">
            <a:spLocks noGrp="1"/>
          </p:cNvSpPr>
          <p:nvPr>
            <p:ph idx="1"/>
          </p:nvPr>
        </p:nvSpPr>
        <p:spPr>
          <a:xfrm>
            <a:off x="2209800" y="1320800"/>
            <a:ext cx="76200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Collection of key-Value bindings</a:t>
            </a:r>
            <a:endParaRPr dirty="0"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: Value</a:t>
            </a:r>
            <a:endParaRPr dirty="0"/>
          </a:p>
          <a:p>
            <a:pPr marL="28575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real-world examples</a:t>
            </a:r>
            <a:endParaRPr dirty="0"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Dictionary, Directory, Phone book, Course Schedule, Facebook Friends, Movie listings, …</a:t>
            </a:r>
            <a:endParaRPr dirty="0"/>
          </a:p>
        </p:txBody>
      </p:sp>
      <p:sp>
        <p:nvSpPr>
          <p:cNvPr id="245" name="Google Shape;245;p23"/>
          <p:cNvSpPr txBox="1">
            <a:spLocks noGrp="1"/>
          </p:cNvSpPr>
          <p:nvPr>
            <p:ph type="dt" idx="4294967295"/>
          </p:nvPr>
        </p:nvSpPr>
        <p:spPr>
          <a:xfrm>
            <a:off x="152400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sz="12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10/21/19</a:t>
            </a:r>
            <a:endParaRPr dirty="0"/>
          </a:p>
        </p:txBody>
      </p:sp>
      <p:sp>
        <p:nvSpPr>
          <p:cNvPr id="246" name="Google Shape;246;p23"/>
          <p:cNvSpPr txBox="1">
            <a:spLocks noGrp="1"/>
          </p:cNvSpPr>
          <p:nvPr>
            <p:ph type="ftr" idx="4294967295"/>
          </p:nvPr>
        </p:nvSpPr>
        <p:spPr>
          <a:xfrm>
            <a:off x="1524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L7</a:t>
            </a:r>
            <a:endParaRPr dirty="0"/>
          </a:p>
        </p:txBody>
      </p:sp>
      <p:sp>
        <p:nvSpPr>
          <p:cNvPr id="247" name="Google Shape;247;p23"/>
          <p:cNvSpPr txBox="1">
            <a:spLocks noGrp="1"/>
          </p:cNvSpPr>
          <p:nvPr>
            <p:ph type="sldNum" idx="4294967295"/>
          </p:nvPr>
        </p:nvSpPr>
        <p:spPr>
          <a:xfrm>
            <a:off x="10134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algn="r"/>
            <a:fld id="{00000000-1234-1234-1234-123412341234}" type="slidenum">
              <a:rPr lang="en-US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/>
              <a:t>18</a:t>
            </a:fld>
            <a:endParaRPr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2129656" y="3293380"/>
            <a:ext cx="775556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i="1">
                <a:solidFill>
                  <a:srgbClr val="0A51FB"/>
                </a:solidFill>
              </a:rPr>
              <a:t>Given some Key, What is the value associated with it?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6818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Key-Value ADT</a:t>
            </a:r>
            <a:endParaRPr/>
          </a:p>
        </p:txBody>
      </p:sp>
      <p:sp>
        <p:nvSpPr>
          <p:cNvPr id="254" name="Google Shape;254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Constructors</a:t>
            </a:r>
            <a:endParaRPr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kv_empty: create an empty KV</a:t>
            </a:r>
            <a:endParaRPr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kv_add: add a key:value binding to a KV</a:t>
            </a:r>
            <a:endParaRPr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kv_create: create a KV from a list of key,value tuples</a:t>
            </a:r>
            <a:endParaRPr/>
          </a:p>
          <a:p>
            <a:pPr marL="28575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Selectors</a:t>
            </a:r>
            <a:endParaRPr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kv_items: list of (key,value) tuple in KV</a:t>
            </a:r>
            <a:endParaRPr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kv_keys: list of keys in KV</a:t>
            </a:r>
            <a:endParaRPr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kv_values: list of values in KV</a:t>
            </a:r>
            <a:endParaRPr/>
          </a:p>
          <a:p>
            <a:pPr marL="28575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endParaRPr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kv_len: number of bindings</a:t>
            </a:r>
            <a:endParaRPr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kv_in: presence of a binding with a key</a:t>
            </a:r>
            <a:endParaRPr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kv_display: external representation of KV</a:t>
            </a:r>
            <a:endParaRPr/>
          </a:p>
          <a:p>
            <a:pPr marL="285750" indent="-1333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4"/>
          <p:cNvSpPr txBox="1">
            <a:spLocks noGrp="1"/>
          </p:cNvSpPr>
          <p:nvPr>
            <p:ph type="dt" idx="4294967295"/>
          </p:nvPr>
        </p:nvSpPr>
        <p:spPr>
          <a:xfrm>
            <a:off x="152400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sz="12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10/21/19</a:t>
            </a:r>
            <a:endParaRPr dirty="0"/>
          </a:p>
        </p:txBody>
      </p:sp>
      <p:sp>
        <p:nvSpPr>
          <p:cNvPr id="256" name="Google Shape;256;p24"/>
          <p:cNvSpPr txBox="1">
            <a:spLocks noGrp="1"/>
          </p:cNvSpPr>
          <p:nvPr>
            <p:ph type="ftr" idx="4294967295"/>
          </p:nvPr>
        </p:nvSpPr>
        <p:spPr>
          <a:xfrm>
            <a:off x="1524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L7</a:t>
            </a:r>
            <a:endParaRPr dirty="0"/>
          </a:p>
        </p:txBody>
      </p:sp>
      <p:sp>
        <p:nvSpPr>
          <p:cNvPr id="257" name="Google Shape;257;p24"/>
          <p:cNvSpPr txBox="1">
            <a:spLocks noGrp="1"/>
          </p:cNvSpPr>
          <p:nvPr>
            <p:ph type="sldNum" idx="4294967295"/>
          </p:nvPr>
        </p:nvSpPr>
        <p:spPr>
          <a:xfrm>
            <a:off x="10134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algn="r"/>
            <a:fld id="{00000000-1234-1234-1234-123412341234}" type="slidenum">
              <a:rPr lang="en-US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/>
              <a:t>19</a:t>
            </a:fld>
            <a:endParaRPr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301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3600" dirty="0">
                <a:sym typeface="Arial"/>
              </a:rPr>
              <a:t>Today’s Lecture</a:t>
            </a:r>
            <a:endParaRPr lang="en-US" sz="3600" dirty="0"/>
          </a:p>
        </p:txBody>
      </p:sp>
      <p:sp>
        <p:nvSpPr>
          <p:cNvPr id="171" name="Google Shape;171;p17"/>
          <p:cNvSpPr txBox="1">
            <a:spLocks noGrp="1"/>
          </p:cNvSpPr>
          <p:nvPr>
            <p:ph idx="1"/>
          </p:nvPr>
        </p:nvSpPr>
        <p:spPr>
          <a:xfrm>
            <a:off x="533400" y="1066800"/>
            <a:ext cx="11125200" cy="52578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Abstract Data Types</a:t>
            </a:r>
          </a:p>
          <a:p>
            <a:pPr lvl="1"/>
            <a:r>
              <a:rPr lang="en-US" sz="2400" dirty="0"/>
              <a:t>More use of functions!</a:t>
            </a:r>
          </a:p>
          <a:p>
            <a:pPr lvl="1"/>
            <a:r>
              <a:rPr lang="en-US" sz="2400" dirty="0"/>
              <a:t>Value in documentation and clarity</a:t>
            </a:r>
          </a:p>
        </p:txBody>
      </p:sp>
    </p:spTree>
    <p:extLst>
      <p:ext uri="{BB962C8B-B14F-4D97-AF65-F5344CB8AC3E}">
        <p14:creationId xmlns:p14="http://schemas.microsoft.com/office/powerpoint/2010/main" val="2321860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A Layered Design Process</a:t>
            </a:r>
            <a:endParaRPr dirty="0"/>
          </a:p>
        </p:txBody>
      </p:sp>
      <p:sp>
        <p:nvSpPr>
          <p:cNvPr id="272" name="Google Shape;272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the application based entirely on the ADT interface</a:t>
            </a:r>
            <a:endParaRPr dirty="0"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Operations, Constructors and Selectors</a:t>
            </a:r>
            <a:endParaRPr dirty="0"/>
          </a:p>
          <a:p>
            <a:pPr marL="28575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the operations in ADT on Constructors and Selectors</a:t>
            </a:r>
            <a:endParaRPr dirty="0"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the implementation representation</a:t>
            </a:r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dirty="0"/>
              <a:t>This is the end of the abstraction barrier.</a:t>
            </a:r>
            <a:endParaRPr dirty="0"/>
          </a:p>
          <a:p>
            <a:pPr marL="28575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the constructors and selectors on some concrete representation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1109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Example: Tic Tac Toe and Phone Book</a:t>
            </a:r>
            <a:endParaRPr lang="en-US" dirty="0"/>
          </a:p>
        </p:txBody>
      </p:sp>
      <p:sp>
        <p:nvSpPr>
          <p:cNvPr id="281" name="Google Shape;281;p27"/>
          <p:cNvSpPr txBox="1">
            <a:spLocks noGrp="1"/>
          </p:cNvSpPr>
          <p:nvPr>
            <p:ph idx="1"/>
          </p:nvPr>
        </p:nvSpPr>
        <p:spPr>
          <a:xfrm>
            <a:off x="533400" y="1066800"/>
            <a:ext cx="11125200" cy="52578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See the companion notebook.</a:t>
            </a:r>
          </a:p>
          <a:p>
            <a:r>
              <a:rPr lang="en-US" dirty="0"/>
              <a:t>Download the file "</a:t>
            </a:r>
            <a:r>
              <a:rPr lang="en-US" dirty="0" err="1"/>
              <a:t>ipynb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Go to </a:t>
            </a:r>
            <a:r>
              <a:rPr lang="en-US" dirty="0" err="1"/>
              <a:t>datahub.berkeley.edu</a:t>
            </a:r>
            <a:endParaRPr lang="en-US" dirty="0"/>
          </a:p>
          <a:p>
            <a:pPr lvl="1"/>
            <a:r>
              <a:rPr lang="en-US" dirty="0"/>
              <a:t>Log in, then select "Upload"</a:t>
            </a:r>
          </a:p>
        </p:txBody>
      </p:sp>
    </p:spTree>
    <p:extLst>
      <p:ext uri="{BB962C8B-B14F-4D97-AF65-F5344CB8AC3E}">
        <p14:creationId xmlns:p14="http://schemas.microsoft.com/office/powerpoint/2010/main" val="436779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B3567-CACD-6D40-99A9-5715927F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The Abstraction Barrier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49D87-93D4-AF42-A483-337D73057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066800"/>
            <a:ext cx="8244840" cy="5257800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Which of these </a:t>
            </a:r>
            <a:r>
              <a:rPr lang="en-US" i="1" dirty="0"/>
              <a:t>violates</a:t>
            </a:r>
            <a:r>
              <a:rPr lang="en-US" dirty="0"/>
              <a:t> a board ADT? </a:t>
            </a:r>
            <a:endParaRPr lang="en-US" dirty="0">
              <a:latin typeface="Source Code Pro" panose="020B0509030403020204" pitchFamily="49" charset="77"/>
            </a:endParaRPr>
          </a:p>
          <a:p>
            <a:pPr marL="7620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latin typeface="Source Code Pro" panose="020B0509030403020204" pitchFamily="49" charset="77"/>
              </a:rPr>
              <a:t>A) </a:t>
            </a:r>
            <a:r>
              <a:rPr lang="en-US" dirty="0" err="1">
                <a:latin typeface="Source Code Pro" panose="020B0509030403020204" pitchFamily="49" charset="77"/>
              </a:rPr>
              <a:t>diag_left</a:t>
            </a:r>
            <a:r>
              <a:rPr lang="en-US" dirty="0">
                <a:latin typeface="Source Code Pro" panose="020B0509030403020204" pitchFamily="49" charset="77"/>
              </a:rPr>
              <a:t> = diagonal(board, 0)</a:t>
            </a:r>
          </a:p>
          <a:p>
            <a:r>
              <a:rPr lang="en-US" dirty="0">
                <a:latin typeface="Source Code Pro" panose="020B0509030403020204" pitchFamily="49" charset="77"/>
              </a:rPr>
              <a:t>B) board[0][2] = 'x'</a:t>
            </a:r>
          </a:p>
          <a:p>
            <a:r>
              <a:rPr lang="en-US" dirty="0">
                <a:latin typeface="Source Code Pro" panose="020B0509030403020204" pitchFamily="49" charset="77"/>
              </a:rPr>
              <a:t>C) </a:t>
            </a:r>
            <a:r>
              <a:rPr lang="en-US" dirty="0" err="1">
                <a:latin typeface="Source Code Pro" panose="020B0509030403020204" pitchFamily="49" charset="77"/>
              </a:rPr>
              <a:t>all_rows</a:t>
            </a:r>
            <a:r>
              <a:rPr lang="en-US" dirty="0">
                <a:latin typeface="Source Code Pro" panose="020B0509030403020204" pitchFamily="49" charset="77"/>
              </a:rPr>
              <a:t> = rows(board)</a:t>
            </a:r>
          </a:p>
          <a:p>
            <a:r>
              <a:rPr lang="en-US" dirty="0">
                <a:latin typeface="Source Code Pro" panose="020B0509030403020204" pitchFamily="49" charset="77"/>
              </a:rPr>
              <a:t>D) board = </a:t>
            </a:r>
            <a:r>
              <a:rPr lang="en-US" dirty="0" err="1">
                <a:latin typeface="Source Code Pro" panose="020B0509030403020204" pitchFamily="49" charset="77"/>
              </a:rPr>
              <a:t>empty_board</a:t>
            </a:r>
            <a:r>
              <a:rPr lang="en-US" dirty="0">
                <a:latin typeface="Source Code Pro" panose="020B0509030403020204" pitchFamily="49" charset="77"/>
              </a:rPr>
              <a:t>()</a:t>
            </a:r>
          </a:p>
          <a:p>
            <a:r>
              <a:rPr lang="en-US" dirty="0">
                <a:latin typeface="Source Code Pro" panose="020B0509030403020204" pitchFamily="49" charset="77"/>
              </a:rPr>
              <a:t>E) 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400289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9400" y="2686486"/>
            <a:ext cx="8458200" cy="1470025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35976012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4ECB-3913-984A-8900-3A3C9941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E0C4C-8E74-DA4D-816B-038E0E097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Dictionaries are a new type in Python</a:t>
            </a:r>
          </a:p>
          <a:p>
            <a:r>
              <a:rPr lang="en-US" dirty="0"/>
              <a:t>Lists let us index a value by a number, or position.</a:t>
            </a:r>
          </a:p>
          <a:p>
            <a:r>
              <a:rPr lang="en-US" dirty="0"/>
              <a:t>Dictionaries let us index data by other kinds of data.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52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5E43-8DC9-1FAA-011D-8A247E60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vs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30040-BF98-F542-5C3A-7D2D6D653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Lists: Collect any number of items together in a single entity</a:t>
            </a:r>
          </a:p>
          <a:p>
            <a:pPr lvl="1"/>
            <a:r>
              <a:rPr lang="en-US" sz="2575" dirty="0"/>
              <a:t> Each item has an </a:t>
            </a:r>
            <a:r>
              <a:rPr lang="en-US" sz="2575" i="1" dirty="0"/>
              <a:t>index</a:t>
            </a:r>
            <a:r>
              <a:rPr lang="en-US" sz="2575" dirty="0"/>
              <a:t> or position</a:t>
            </a:r>
          </a:p>
          <a:p>
            <a:pPr lvl="1"/>
            <a:r>
              <a:rPr lang="en-US" sz="2575" dirty="0"/>
              <a:t> A list has a distinct order. </a:t>
            </a:r>
          </a:p>
          <a:p>
            <a:r>
              <a:rPr lang="en-US" sz="2800" dirty="0"/>
              <a:t> Dictionaries: Map a "key" to a "value"</a:t>
            </a:r>
          </a:p>
          <a:p>
            <a:pPr lvl="1"/>
            <a:r>
              <a:rPr lang="en-US" sz="2575" dirty="0"/>
              <a:t> Keys can be many things, but most commonly strings, numbers, tuple</a:t>
            </a:r>
          </a:p>
          <a:p>
            <a:pPr lvl="1"/>
            <a:r>
              <a:rPr lang="en-US" sz="2575" dirty="0"/>
              <a:t> Values can be any data</a:t>
            </a:r>
          </a:p>
          <a:p>
            <a:pPr lvl="1"/>
            <a:r>
              <a:rPr lang="en-US" sz="2575" dirty="0"/>
              <a:t> Items have no inherent order</a:t>
            </a:r>
          </a:p>
          <a:p>
            <a:r>
              <a:rPr lang="en-US" sz="2800" dirty="0"/>
              <a:t> If we know an item's index, or a dictionary's key then looking up and item is fast </a:t>
            </a:r>
            <a:r>
              <a:rPr lang="en-US" sz="2800"/>
              <a:t>and easy.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867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Dictionaries</a:t>
            </a:r>
            <a:endParaRPr lang="en-US" dirty="0"/>
          </a:p>
        </p:txBody>
      </p:sp>
      <p:sp>
        <p:nvSpPr>
          <p:cNvPr id="309" name="Google Shape;309;p30"/>
          <p:cNvSpPr txBox="1">
            <a:spLocks noGrp="1"/>
          </p:cNvSpPr>
          <p:nvPr>
            <p:ph idx="1"/>
          </p:nvPr>
        </p:nvSpPr>
        <p:spPr>
          <a:xfrm>
            <a:off x="533400" y="1066800"/>
            <a:ext cx="11125200" cy="52578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Constructors</a:t>
            </a:r>
            <a:r>
              <a:rPr lang="en-US" dirty="0">
                <a:sym typeface="Courier"/>
              </a:rPr>
              <a:t>: </a:t>
            </a:r>
            <a:endParaRPr lang="en-US" dirty="0"/>
          </a:p>
          <a:p>
            <a:pPr lvl="2"/>
            <a:r>
              <a:rPr lang="en-US" dirty="0" err="1">
                <a:latin typeface="Source Code Pro" panose="020B0509030403020204" pitchFamily="49" charset="77"/>
                <a:sym typeface="Courier"/>
              </a:rPr>
              <a:t>dict</a:t>
            </a:r>
            <a:r>
              <a:rPr lang="en-US" dirty="0">
                <a:latin typeface="Source Code Pro" panose="020B0509030403020204" pitchFamily="49" charset="77"/>
                <a:sym typeface="Courier"/>
              </a:rPr>
              <a:t>( &lt;list of 2-tuples&gt; )</a:t>
            </a:r>
            <a:endParaRPr lang="en-US" dirty="0">
              <a:latin typeface="Source Code Pro" panose="020B0509030403020204" pitchFamily="49" charset="77"/>
            </a:endParaRPr>
          </a:p>
          <a:p>
            <a:pPr lvl="2"/>
            <a:r>
              <a:rPr lang="en-US" dirty="0" err="1">
                <a:latin typeface="Source Code Pro" panose="020B0509030403020204" pitchFamily="49" charset="77"/>
                <a:sym typeface="Courier"/>
              </a:rPr>
              <a:t>dict</a:t>
            </a:r>
            <a:r>
              <a:rPr lang="en-US" dirty="0">
                <a:latin typeface="Source Code Pro" panose="020B0509030403020204" pitchFamily="49" charset="77"/>
                <a:sym typeface="Courier"/>
              </a:rPr>
              <a:t>( &lt;key&gt;=&lt;</a:t>
            </a:r>
            <a:r>
              <a:rPr lang="en-US" dirty="0" err="1">
                <a:latin typeface="Source Code Pro" panose="020B0509030403020204" pitchFamily="49" charset="77"/>
                <a:sym typeface="Courier"/>
              </a:rPr>
              <a:t>val</a:t>
            </a:r>
            <a:r>
              <a:rPr lang="en-US" dirty="0">
                <a:latin typeface="Source Code Pro" panose="020B0509030403020204" pitchFamily="49" charset="77"/>
                <a:sym typeface="Courier"/>
              </a:rPr>
              <a:t>&gt;, ...) # like </a:t>
            </a:r>
            <a:r>
              <a:rPr lang="en-US" dirty="0" err="1">
                <a:latin typeface="Source Code Pro" panose="020B0509030403020204" pitchFamily="49" charset="77"/>
                <a:sym typeface="Courier"/>
              </a:rPr>
              <a:t>kwargs</a:t>
            </a:r>
            <a:endParaRPr lang="en-US" dirty="0">
              <a:latin typeface="Source Code Pro" panose="020B0509030403020204" pitchFamily="49" charset="77"/>
              <a:sym typeface="Courier"/>
            </a:endParaRPr>
          </a:p>
          <a:p>
            <a:pPr lvl="2"/>
            <a:r>
              <a:rPr lang="en-US" dirty="0">
                <a:latin typeface="Source Code Pro" panose="020B0509030403020204" pitchFamily="49" charset="77"/>
                <a:sym typeface="Courier"/>
              </a:rPr>
              <a:t>{ &lt;key exp&gt;:&lt;</a:t>
            </a:r>
            <a:r>
              <a:rPr lang="en-US" dirty="0" err="1">
                <a:latin typeface="Source Code Pro" panose="020B0509030403020204" pitchFamily="49" charset="77"/>
                <a:sym typeface="Courier"/>
              </a:rPr>
              <a:t>val</a:t>
            </a:r>
            <a:r>
              <a:rPr lang="en-US" dirty="0">
                <a:latin typeface="Source Code Pro" panose="020B0509030403020204" pitchFamily="49" charset="77"/>
                <a:sym typeface="Courier"/>
              </a:rPr>
              <a:t> exp&gt;, …  } </a:t>
            </a:r>
            <a:endParaRPr lang="en-US" dirty="0">
              <a:latin typeface="Source Code Pro" panose="020B0509030403020204" pitchFamily="49" charset="77"/>
            </a:endParaRPr>
          </a:p>
          <a:p>
            <a:pPr lvl="2"/>
            <a:r>
              <a:rPr lang="en-US" dirty="0">
                <a:latin typeface="Source Code Pro" panose="020B0509030403020204" pitchFamily="49" charset="77"/>
                <a:sym typeface="Courier"/>
              </a:rPr>
              <a:t>{ &lt;key&gt;:&lt;</a:t>
            </a:r>
            <a:r>
              <a:rPr lang="en-US" dirty="0" err="1">
                <a:latin typeface="Source Code Pro" panose="020B0509030403020204" pitchFamily="49" charset="77"/>
                <a:sym typeface="Courier"/>
              </a:rPr>
              <a:t>val</a:t>
            </a:r>
            <a:r>
              <a:rPr lang="en-US" dirty="0">
                <a:latin typeface="Source Code Pro" panose="020B0509030403020204" pitchFamily="49" charset="77"/>
                <a:sym typeface="Courier"/>
              </a:rPr>
              <a:t>&gt; for &lt;iteration expression&gt; }</a:t>
            </a:r>
            <a:endParaRPr lang="en-US" dirty="0">
              <a:latin typeface="Source Code Pro" panose="020B0509030403020204" pitchFamily="49" charset="77"/>
            </a:endParaRPr>
          </a:p>
          <a:p>
            <a:pPr lvl="3"/>
            <a:r>
              <a:rPr lang="en-US" dirty="0">
                <a:latin typeface="Source Code Pro" panose="020B0509030403020204" pitchFamily="49" charset="77"/>
                <a:sym typeface="Courier"/>
              </a:rPr>
              <a:t>&gt;&gt;&gt; {</a:t>
            </a:r>
            <a:r>
              <a:rPr lang="en-US" dirty="0" err="1">
                <a:latin typeface="Source Code Pro" panose="020B0509030403020204" pitchFamily="49" charset="77"/>
                <a:sym typeface="Courier"/>
              </a:rPr>
              <a:t>x:y</a:t>
            </a:r>
            <a:r>
              <a:rPr lang="en-US" dirty="0">
                <a:latin typeface="Source Code Pro" panose="020B0509030403020204" pitchFamily="49" charset="77"/>
                <a:sym typeface="Courier"/>
              </a:rPr>
              <a:t> for </a:t>
            </a:r>
            <a:r>
              <a:rPr lang="en-US" dirty="0" err="1">
                <a:latin typeface="Source Code Pro" panose="020B0509030403020204" pitchFamily="49" charset="77"/>
                <a:sym typeface="Courier"/>
              </a:rPr>
              <a:t>x,y</a:t>
            </a:r>
            <a:r>
              <a:rPr lang="en-US" dirty="0">
                <a:latin typeface="Source Code Pro" panose="020B0509030403020204" pitchFamily="49" charset="77"/>
                <a:sym typeface="Courier"/>
              </a:rPr>
              <a:t> in zip(["</a:t>
            </a:r>
            <a:r>
              <a:rPr lang="en-US" dirty="0" err="1">
                <a:latin typeface="Source Code Pro" panose="020B0509030403020204" pitchFamily="49" charset="77"/>
                <a:sym typeface="Courier"/>
              </a:rPr>
              <a:t>a","b</a:t>
            </a:r>
            <a:r>
              <a:rPr lang="en-US" dirty="0">
                <a:latin typeface="Source Code Pro" panose="020B0509030403020204" pitchFamily="49" charset="77"/>
                <a:sym typeface="Courier"/>
              </a:rPr>
              <a:t>"],[1,2])}</a:t>
            </a:r>
            <a:endParaRPr lang="en-US" dirty="0">
              <a:latin typeface="Source Code Pro" panose="020B0509030403020204" pitchFamily="49" charset="77"/>
            </a:endParaRPr>
          </a:p>
          <a:p>
            <a:pPr lvl="3"/>
            <a:r>
              <a:rPr lang="en-US" dirty="0">
                <a:latin typeface="Source Code Pro" panose="020B0509030403020204" pitchFamily="49" charset="77"/>
                <a:sym typeface="Courier"/>
              </a:rPr>
              <a:t>{'a': 1, 'b': 2}</a:t>
            </a:r>
          </a:p>
          <a:p>
            <a:r>
              <a:rPr lang="en-US" dirty="0">
                <a:sym typeface="Arial"/>
              </a:rPr>
              <a:t>Selectors</a:t>
            </a:r>
            <a:r>
              <a:rPr lang="en-US" dirty="0">
                <a:sym typeface="Courier"/>
              </a:rPr>
              <a:t>: </a:t>
            </a:r>
            <a:r>
              <a:rPr lang="en-US" dirty="0">
                <a:latin typeface="Source Code Pro" panose="020B0509030403020204" pitchFamily="49" charset="77"/>
                <a:sym typeface="Courier"/>
              </a:rPr>
              <a:t>&lt;</a:t>
            </a:r>
            <a:r>
              <a:rPr lang="en-US" dirty="0" err="1">
                <a:latin typeface="Source Code Pro" panose="020B0509030403020204" pitchFamily="49" charset="77"/>
                <a:sym typeface="Courier"/>
              </a:rPr>
              <a:t>dict</a:t>
            </a:r>
            <a:r>
              <a:rPr lang="en-US" dirty="0">
                <a:latin typeface="Source Code Pro" panose="020B0509030403020204" pitchFamily="49" charset="77"/>
                <a:sym typeface="Courier"/>
              </a:rPr>
              <a:t>&gt; [ &lt;key&gt; ]</a:t>
            </a:r>
            <a:endParaRPr lang="en-US" dirty="0">
              <a:latin typeface="Source Code Pro" panose="020B0509030403020204" pitchFamily="49" charset="77"/>
            </a:endParaRPr>
          </a:p>
          <a:p>
            <a:pPr lvl="2"/>
            <a:r>
              <a:rPr lang="en-US" dirty="0">
                <a:sym typeface="Courier"/>
              </a:rPr>
              <a:t>&lt;</a:t>
            </a:r>
            <a:r>
              <a:rPr lang="en-US" dirty="0" err="1">
                <a:sym typeface="Courier"/>
              </a:rPr>
              <a:t>dict</a:t>
            </a:r>
            <a:r>
              <a:rPr lang="en-US" dirty="0">
                <a:sym typeface="Courier"/>
              </a:rPr>
              <a:t>&gt;.keys(), .items(), .values()</a:t>
            </a:r>
            <a:endParaRPr lang="en-US" dirty="0"/>
          </a:p>
          <a:p>
            <a:pPr lvl="2"/>
            <a:r>
              <a:rPr lang="en-US" dirty="0">
                <a:sym typeface="Courier"/>
              </a:rPr>
              <a:t>&lt;</a:t>
            </a:r>
            <a:r>
              <a:rPr lang="en-US" dirty="0" err="1">
                <a:sym typeface="Courier"/>
              </a:rPr>
              <a:t>dict</a:t>
            </a:r>
            <a:r>
              <a:rPr lang="en-US" dirty="0">
                <a:sym typeface="Courier"/>
              </a:rPr>
              <a:t>&gt;.get(key [, default] )</a:t>
            </a:r>
            <a:endParaRPr lang="en-US" dirty="0"/>
          </a:p>
          <a:p>
            <a:r>
              <a:rPr lang="en-US" dirty="0">
                <a:sym typeface="Arial"/>
              </a:rPr>
              <a:t>Operations</a:t>
            </a:r>
            <a:r>
              <a:rPr lang="en-US" dirty="0">
                <a:sym typeface="Courier"/>
              </a:rPr>
              <a:t>: </a:t>
            </a:r>
            <a:endParaRPr lang="en-US" dirty="0"/>
          </a:p>
          <a:p>
            <a:pPr lvl="2"/>
            <a:r>
              <a:rPr lang="en-US" dirty="0">
                <a:sym typeface="Courier"/>
              </a:rPr>
              <a:t> Key in, not in, </a:t>
            </a:r>
            <a:r>
              <a:rPr lang="en-US" dirty="0" err="1">
                <a:sym typeface="Courier"/>
              </a:rPr>
              <a:t>len</a:t>
            </a:r>
            <a:r>
              <a:rPr lang="en-US" dirty="0">
                <a:sym typeface="Courier"/>
              </a:rPr>
              <a:t>, min, max</a:t>
            </a:r>
            <a:endParaRPr lang="en-US" dirty="0"/>
          </a:p>
          <a:p>
            <a:pPr lvl="2"/>
            <a:r>
              <a:rPr lang="en-US" dirty="0">
                <a:sym typeface="Arial"/>
              </a:rPr>
              <a:t> &lt;</a:t>
            </a:r>
            <a:r>
              <a:rPr lang="en-US" dirty="0" err="1">
                <a:sym typeface="Arial"/>
              </a:rPr>
              <a:t>dict</a:t>
            </a:r>
            <a:r>
              <a:rPr lang="en-US" dirty="0">
                <a:sym typeface="Arial"/>
              </a:rPr>
              <a:t>&gt;[ &lt;key&gt; ] = &lt;</a:t>
            </a:r>
            <a:r>
              <a:rPr lang="en-US" dirty="0" err="1">
                <a:sym typeface="Arial"/>
              </a:rPr>
              <a:t>val</a:t>
            </a:r>
            <a:r>
              <a:rPr lang="en-US" dirty="0">
                <a:sym typeface="Arial"/>
              </a:rPr>
              <a:t>&gt;</a:t>
            </a:r>
            <a:endParaRPr lang="en-US" dirty="0"/>
          </a:p>
          <a:p>
            <a:endParaRPr lang="en-US" dirty="0">
              <a:sym typeface="Arial"/>
            </a:endParaRPr>
          </a:p>
          <a:p>
            <a:endParaRPr lang="en-US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590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rial"/>
              </a:rPr>
              <a:t>Dictionary Example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FEC5F8-A6E4-1328-6B22-5B98497F0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22" name="Google Shape;322;p31" descr="Screen Shot 2016-03-06 at 8.30.16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988484"/>
            <a:ext cx="6134100" cy="57933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9465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Dictionary Example</a:t>
            </a:r>
            <a:endParaRPr/>
          </a:p>
        </p:txBody>
      </p:sp>
      <p:pic>
        <p:nvPicPr>
          <p:cNvPr id="322" name="Google Shape;322;p31" descr="Screen Shot 2016-03-06 at 8.30.16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988484"/>
            <a:ext cx="6134100" cy="57933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145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EB12-0C9F-3746-854D-651CEBFE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Abstract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8813-95CA-8B45-825F-2253C2678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Uses pure functions to encapsulate some logic as part of a program.</a:t>
            </a:r>
          </a:p>
          <a:p>
            <a:r>
              <a:rPr lang="en-US" sz="2600" dirty="0"/>
              <a:t>We rely of built-in types (int, str, list, </a:t>
            </a:r>
            <a:r>
              <a:rPr lang="en-US" sz="2600" dirty="0" err="1"/>
              <a:t>etc</a:t>
            </a:r>
            <a:r>
              <a:rPr lang="en-US" sz="2600" dirty="0"/>
              <a:t>) to build ADTs</a:t>
            </a:r>
          </a:p>
          <a:p>
            <a:r>
              <a:rPr lang="en-US" sz="2600" dirty="0"/>
              <a:t>This is a contrast to object-oriented programming</a:t>
            </a:r>
          </a:p>
          <a:p>
            <a:pPr lvl="1"/>
            <a:r>
              <a:rPr lang="en-US" sz="2600" dirty="0"/>
              <a:t>Which is coming soon!</a:t>
            </a:r>
          </a:p>
        </p:txBody>
      </p:sp>
    </p:spTree>
    <p:extLst>
      <p:ext uri="{BB962C8B-B14F-4D97-AF65-F5344CB8AC3E}">
        <p14:creationId xmlns:p14="http://schemas.microsoft.com/office/powerpoint/2010/main" val="3290418895"/>
      </p:ext>
    </p:extLst>
  </p:cSld>
  <p:clrMapOvr>
    <a:masterClrMapping/>
  </p:clrMapOvr>
</p:sld>
</file>

<file path=ppt/theme/theme1.xml><?xml version="1.0" encoding="utf-8"?>
<a:theme xmlns:a="http://schemas.openxmlformats.org/drawingml/2006/main" name="1_cs162-fa14">
  <a:themeElements>
    <a:clrScheme name="sample-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8422</TotalTime>
  <Words>1275</Words>
  <Application>Microsoft Macintosh PowerPoint</Application>
  <PresentationFormat>Widescreen</PresentationFormat>
  <Paragraphs>182</Paragraphs>
  <Slides>22</Slides>
  <Notes>14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FreightSans Pro Medium</vt:lpstr>
      <vt:lpstr>Arial</vt:lpstr>
      <vt:lpstr>Helvetica Neue</vt:lpstr>
      <vt:lpstr>FreightMicro Pro Medium</vt:lpstr>
      <vt:lpstr>FreightSans Pro Semibold</vt:lpstr>
      <vt:lpstr>FreightMicro Pro Book</vt:lpstr>
      <vt:lpstr>FreightText Pro Book</vt:lpstr>
      <vt:lpstr>Times New Roman</vt:lpstr>
      <vt:lpstr>Source Code Pro</vt:lpstr>
      <vt:lpstr>1_cs162-fa14</vt:lpstr>
      <vt:lpstr>Abstract Data Types &amp; Dictionaries</vt:lpstr>
      <vt:lpstr>Today’s Lecture</vt:lpstr>
      <vt:lpstr>Dictionaries</vt:lpstr>
      <vt:lpstr>Learning Objectives</vt:lpstr>
      <vt:lpstr>Dictionaries vs Lists</vt:lpstr>
      <vt:lpstr>Dictionaries</vt:lpstr>
      <vt:lpstr>Dictionary Example</vt:lpstr>
      <vt:lpstr>Dictionary Example</vt:lpstr>
      <vt:lpstr>Abstract Data Type</vt:lpstr>
      <vt:lpstr>Creating Abstractions</vt:lpstr>
      <vt:lpstr>Why Abstract Data Types?</vt:lpstr>
      <vt:lpstr>Abstract Data Type</vt:lpstr>
      <vt:lpstr>C.O.R.E concepts</vt:lpstr>
      <vt:lpstr>Reminder: Lists</vt:lpstr>
      <vt:lpstr>A Small ADT</vt:lpstr>
      <vt:lpstr>Creating an Abtract Data Type</vt:lpstr>
      <vt:lpstr>Question: Changing Representations? http://go.c88c.org/9</vt:lpstr>
      <vt:lpstr>An Abstract Data Type: Key-Value Pair</vt:lpstr>
      <vt:lpstr>Key-Value ADT</vt:lpstr>
      <vt:lpstr>A Layered Design Process</vt:lpstr>
      <vt:lpstr>Example: Tic Tac Toe and Phone Book</vt:lpstr>
      <vt:lpstr>Question: The Abstraction Barrier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Computational Structures in Data Science</dc:title>
  <cp:lastModifiedBy>Microsoft Office User</cp:lastModifiedBy>
  <cp:revision>83</cp:revision>
  <cp:lastPrinted>2022-09-22T19:48:48Z</cp:lastPrinted>
  <dcterms:modified xsi:type="dcterms:W3CDTF">2022-09-22T19:53:26Z</dcterms:modified>
</cp:coreProperties>
</file>