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0" r:id="rId4"/>
    <p:sldId id="269" r:id="rId5"/>
    <p:sldId id="270" r:id="rId6"/>
    <p:sldId id="261" r:id="rId7"/>
    <p:sldId id="265" r:id="rId8"/>
    <p:sldId id="262" r:id="rId9"/>
    <p:sldId id="266" r:id="rId10"/>
    <p:sldId id="263" r:id="rId11"/>
    <p:sldId id="267" r:id="rId12"/>
    <p:sldId id="264" r:id="rId13"/>
    <p:sldId id="268" r:id="rId14"/>
  </p:sldIdLst>
  <p:sldSz cx="12192000" cy="6858000"/>
  <p:notesSz cx="6997700" cy="9194800"/>
  <p:embeddedFontLst>
    <p:embeddedFont>
      <p:font typeface="FreightSans Pro Medium" panose="02000606030000020004" pitchFamily="2" charset="0"/>
      <p:regular r:id="rId16"/>
      <p:italic r:id="rId17"/>
    </p:embeddedFont>
    <p:embeddedFont>
      <p:font typeface="FreightSans Pro Semibold" panose="02000606030000020004" pitchFamily="2" charset="0"/>
      <p:regular r:id="rId18"/>
      <p:bold r:id="rId19"/>
      <p:italic r:id="rId20"/>
      <p:boldItalic r:id="rId21"/>
    </p:embeddedFont>
    <p:embeddedFont>
      <p:font typeface="FreightText Pro Book" panose="02000603060000020004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7"/>
    <p:restoredTop sz="96327"/>
  </p:normalViewPr>
  <p:slideViewPr>
    <p:cSldViewPr snapToGrid="0">
      <p:cViewPr varScale="1">
        <p:scale>
          <a:sx n="128" d="100"/>
          <a:sy n="128" d="100"/>
        </p:scale>
        <p:origin x="6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1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28"/>
            <a:ext cx="84582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400" kern="0" dirty="0"/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205116" y="2476001"/>
            <a:ext cx="1941557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UC Berkeley EECS</a:t>
            </a:r>
            <a:b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</a:b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Lecturer</a:t>
            </a:r>
          </a:p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2" y="152402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6" y="6381750"/>
            <a:ext cx="617167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 b="0" dirty="0"/>
              <a:t>UC Berkeley | Computer Science 88 | Michael Ball | https://cs88.org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3" y="2584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895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50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857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2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93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3540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00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79240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2"/>
            <a:ext cx="9855200" cy="3584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9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0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dirty="0"/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399059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i="0">
          <a:solidFill>
            <a:srgbClr val="0332B7"/>
          </a:solidFill>
          <a:latin typeface="FreightText Pro Book" panose="02000603060000020004" pitchFamily="2" charset="0"/>
          <a:ea typeface="ＭＳ Ｐゴシック" charset="-128"/>
          <a:cs typeface="FreightText Pro Book" panose="0200060306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214313" indent="-2143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7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5143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2pPr>
      <a:lvl3pPr marL="857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1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3pPr>
      <a:lvl4pPr marL="11572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1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4pPr>
      <a:lvl5pPr marL="15001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15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5pPr>
      <a:lvl6pPr marL="18430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FC86-760B-6343-9D36-78DFBC97B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38B16-90BE-B448-A4A9-9B594D990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2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DF61-C883-A92C-33C3-C3D8AED9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Fa21 8c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A1B75A4-8FAF-14CF-1FE8-6DD01E71C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005" y="82826"/>
            <a:ext cx="10393995" cy="6775174"/>
          </a:xfrm>
        </p:spPr>
      </p:pic>
    </p:spTree>
    <p:extLst>
      <p:ext uri="{BB962C8B-B14F-4D97-AF65-F5344CB8AC3E}">
        <p14:creationId xmlns:p14="http://schemas.microsoft.com/office/powerpoint/2010/main" val="393197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2FA4-CB7F-A558-F3FD-58A3EE14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EF36-F35B-45CE-988D-F70050ED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9A98-9AFA-96A0-0372-EDF2AEBE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SP20 #5</a:t>
            </a:r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F9FDAC98-9CC2-DA74-83A1-4C4CAE188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694" y="117676"/>
            <a:ext cx="8863413" cy="6730716"/>
          </a:xfrm>
        </p:spPr>
      </p:pic>
    </p:spTree>
    <p:extLst>
      <p:ext uri="{BB962C8B-B14F-4D97-AF65-F5344CB8AC3E}">
        <p14:creationId xmlns:p14="http://schemas.microsoft.com/office/powerpoint/2010/main" val="315935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0D58-E0FF-486B-F2FA-B9515473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72CA6ACB-AD1E-A386-C216-9F7059485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28600"/>
            <a:ext cx="11658600" cy="6366819"/>
          </a:xfrm>
        </p:spPr>
      </p:pic>
    </p:spTree>
    <p:extLst>
      <p:ext uri="{BB962C8B-B14F-4D97-AF65-F5344CB8AC3E}">
        <p14:creationId xmlns:p14="http://schemas.microsoft.com/office/powerpoint/2010/main" val="388928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463E-245A-A548-8131-67B4B68B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&amp;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ECDE-7BEE-084F-8120-708831DCE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Midterm: </a:t>
            </a:r>
          </a:p>
          <a:p>
            <a:pPr lvl="1"/>
            <a:r>
              <a:rPr lang="en-US" dirty="0"/>
              <a:t> 2 hours, 120 Minutes</a:t>
            </a:r>
          </a:p>
          <a:p>
            <a:pPr lvl="1"/>
            <a:r>
              <a:rPr lang="en-US" dirty="0"/>
              <a:t> Unlimited </a:t>
            </a:r>
            <a:r>
              <a:rPr lang="en-US" b="1" dirty="0"/>
              <a:t>Handwritten</a:t>
            </a:r>
            <a:r>
              <a:rPr lang="en-US" dirty="0"/>
              <a:t> Cheat sheets – More than ~3 is counter-productive</a:t>
            </a:r>
          </a:p>
          <a:p>
            <a:pPr lvl="1"/>
            <a:r>
              <a:rPr lang="en-US" dirty="0"/>
              <a:t> 1 CS88 Provided Reference Sheet</a:t>
            </a:r>
          </a:p>
          <a:p>
            <a:pPr lvl="1"/>
            <a:r>
              <a:rPr lang="en-US" dirty="0"/>
              <a:t> Verify Scheduling / Accommodations</a:t>
            </a:r>
          </a:p>
        </p:txBody>
      </p:sp>
    </p:spTree>
    <p:extLst>
      <p:ext uri="{BB962C8B-B14F-4D97-AF65-F5344CB8AC3E}">
        <p14:creationId xmlns:p14="http://schemas.microsoft.com/office/powerpoint/2010/main" val="384354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1A17-9596-BD4B-91C7-56B5B4A2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BD6B-DE94-9A4D-B58F-A64C6412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rush!</a:t>
            </a:r>
          </a:p>
          <a:p>
            <a:r>
              <a:rPr lang="en-US" dirty="0"/>
              <a:t>Skim the exam first</a:t>
            </a:r>
          </a:p>
          <a:p>
            <a:pPr lvl="1"/>
            <a:r>
              <a:rPr lang="en-US" dirty="0"/>
              <a:t> It's ok to do questions out of order!</a:t>
            </a:r>
          </a:p>
          <a:p>
            <a:pPr lvl="1"/>
            <a:r>
              <a:rPr lang="en-US" dirty="0"/>
              <a:t> Get the stuff you're good without out of the way</a:t>
            </a:r>
          </a:p>
          <a:p>
            <a:pPr lvl="1"/>
            <a:r>
              <a:rPr lang="en-US" dirty="0"/>
              <a:t> BUT don't spend too much time planning the exam.</a:t>
            </a:r>
          </a:p>
          <a:p>
            <a:r>
              <a:rPr lang="en-US" dirty="0"/>
              <a:t>Read through the question once</a:t>
            </a:r>
          </a:p>
          <a:p>
            <a:pPr lvl="1"/>
            <a:r>
              <a:rPr lang="en-US" dirty="0"/>
              <a:t> What's it asking you to do at a high level?</a:t>
            </a:r>
          </a:p>
          <a:p>
            <a:pPr lvl="1"/>
            <a:r>
              <a:rPr lang="en-US" dirty="0"/>
              <a:t> What do the </a:t>
            </a:r>
            <a:r>
              <a:rPr lang="en-US" dirty="0" err="1"/>
              <a:t>doctests</a:t>
            </a:r>
            <a:r>
              <a:rPr lang="en-US" dirty="0"/>
              <a:t> suggest?</a:t>
            </a:r>
          </a:p>
          <a:p>
            <a:pPr lvl="1"/>
            <a:r>
              <a:rPr lang="en-US" dirty="0"/>
              <a:t> What techniques should you be using?</a:t>
            </a:r>
          </a:p>
        </p:txBody>
      </p:sp>
    </p:spTree>
    <p:extLst>
      <p:ext uri="{BB962C8B-B14F-4D97-AF65-F5344CB8AC3E}">
        <p14:creationId xmlns:p14="http://schemas.microsoft.com/office/powerpoint/2010/main" val="260685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B6DF65-B82E-CF2C-F47F-0E35790AA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from 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BAC8EF-8747-17DB-EC4A-6A64ABC45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23B1-E4EB-E4AC-5A75-A161213F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37CB-E835-AC88-946B-EE2E0029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super() is a method which refers to the </a:t>
            </a:r>
            <a:r>
              <a:rPr lang="en-US" i="1" dirty="0"/>
              <a:t>parent class</a:t>
            </a:r>
            <a:r>
              <a:rPr lang="en-US" dirty="0"/>
              <a:t> of an object.</a:t>
            </a:r>
          </a:p>
          <a:p>
            <a:pPr lvl="1"/>
            <a:r>
              <a:rPr lang="en-US" dirty="0"/>
              <a:t> It returns a special kind of instance of an object. </a:t>
            </a:r>
          </a:p>
          <a:p>
            <a:pPr lvl="1"/>
            <a:r>
              <a:rPr lang="en-US" dirty="0"/>
              <a:t>We can use super() or the class name of the parent class</a:t>
            </a:r>
          </a:p>
          <a:p>
            <a:r>
              <a:rPr lang="en-US" dirty="0"/>
              <a:t>Private Attributes and Methods: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self.x</a:t>
            </a:r>
            <a:r>
              <a:rPr lang="en-US" dirty="0"/>
              <a:t> is "public"</a:t>
            </a:r>
          </a:p>
          <a:p>
            <a:pPr lvl="1"/>
            <a:r>
              <a:rPr lang="en-US" dirty="0" err="1"/>
              <a:t>self._x</a:t>
            </a:r>
            <a:r>
              <a:rPr lang="en-US" dirty="0"/>
              <a:t> is a </a:t>
            </a:r>
            <a:r>
              <a:rPr lang="en-US" i="1" dirty="0"/>
              <a:t>convention </a:t>
            </a:r>
            <a:r>
              <a:rPr lang="en-US" dirty="0"/>
              <a:t>which means "you shouldn't use this"</a:t>
            </a:r>
          </a:p>
          <a:p>
            <a:pPr lvl="1"/>
            <a:r>
              <a:rPr lang="en-US" dirty="0" err="1"/>
              <a:t>self.__x</a:t>
            </a:r>
            <a:r>
              <a:rPr lang="en-US" dirty="0"/>
              <a:t> is </a:t>
            </a:r>
            <a:r>
              <a:rPr lang="en-US" i="1" dirty="0"/>
              <a:t>private. </a:t>
            </a:r>
            <a:r>
              <a:rPr lang="en-US" dirty="0"/>
              <a:t>Python prevents other classes from accessing </a:t>
            </a:r>
            <a:r>
              <a:rPr lang="en-US"/>
              <a:t>that attribute.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B9BD-23F7-3546-09B0-646A6768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SP20 #6</a:t>
            </a:r>
          </a:p>
        </p:txBody>
      </p:sp>
      <p:pic>
        <p:nvPicPr>
          <p:cNvPr id="10" name="Content Placeholder 9" descr="Text, letter&#10;&#10;Description automatically generated">
            <a:extLst>
              <a:ext uri="{FF2B5EF4-FFF2-40B4-BE49-F238E27FC236}">
                <a16:creationId xmlns:a16="http://schemas.microsoft.com/office/drawing/2014/main" id="{CDDA6128-6E8D-C966-2B62-9EC1AAD38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809" y="87292"/>
            <a:ext cx="8483591" cy="6683415"/>
          </a:xfrm>
        </p:spPr>
      </p:pic>
    </p:spTree>
    <p:extLst>
      <p:ext uri="{BB962C8B-B14F-4D97-AF65-F5344CB8AC3E}">
        <p14:creationId xmlns:p14="http://schemas.microsoft.com/office/powerpoint/2010/main" val="160064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903F-7AFF-74C0-F4A3-68035580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10A9-9F8E-EF96-1BAF-CE99175A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434438D-A105-87C6-29E4-B33765752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900"/>
            <a:ext cx="12192000" cy="457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1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C65A-3343-67FC-B03E-36AF156F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2019  #6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C76F7-115E-A2DF-5F65-803EC7C2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3CF6B68D-5EF3-F4F5-445F-759A3292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55" y="1066800"/>
            <a:ext cx="1071869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43213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AF82-6302-1F34-6280-ED0F1728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1506-43D4-09F0-52A8-A4391A22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38304"/>
      </p:ext>
    </p:extLst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0-Recursion_II" id="{FD0C2F5A-EA47-7840-A592-9D19CA1AE6F5}" vid="{9566C0E3-2B4F-714C-B450-42A43FFC326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1_cs162-fa14</Template>
  <TotalTime>504</TotalTime>
  <Words>208</Words>
  <Application>Microsoft Macintosh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FreightText Pro Book</vt:lpstr>
      <vt:lpstr>FreightSans Pro Semibold</vt:lpstr>
      <vt:lpstr>Times New Roman</vt:lpstr>
      <vt:lpstr>Arial</vt:lpstr>
      <vt:lpstr>FreightSans Pro Medium</vt:lpstr>
      <vt:lpstr>1_cs162-fa14</vt:lpstr>
      <vt:lpstr>Midterm Review</vt:lpstr>
      <vt:lpstr>Announcements &amp; Policies</vt:lpstr>
      <vt:lpstr>My Advice</vt:lpstr>
      <vt:lpstr>Questions from Ed</vt:lpstr>
      <vt:lpstr>OOP Questions</vt:lpstr>
      <vt:lpstr>SP20 #6</vt:lpstr>
      <vt:lpstr>PowerPoint Presentation</vt:lpstr>
      <vt:lpstr>Fall 2019  #6</vt:lpstr>
      <vt:lpstr>PowerPoint Presentation</vt:lpstr>
      <vt:lpstr>Fa21 8c</vt:lpstr>
      <vt:lpstr>PowerPoint Presentation</vt:lpstr>
      <vt:lpstr>SP20 #5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Ball</dc:creator>
  <cp:lastModifiedBy>Microsoft Office User</cp:lastModifiedBy>
  <cp:revision>12</cp:revision>
  <cp:lastPrinted>2020-10-05T23:35:24Z</cp:lastPrinted>
  <dcterms:created xsi:type="dcterms:W3CDTF">2020-10-05T18:34:44Z</dcterms:created>
  <dcterms:modified xsi:type="dcterms:W3CDTF">2022-10-18T19:38:05Z</dcterms:modified>
</cp:coreProperties>
</file>