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01" r:id="rId1"/>
  </p:sldMasterIdLst>
  <p:notesMasterIdLst>
    <p:notesMasterId r:id="rId29"/>
  </p:notesMasterIdLst>
  <p:handoutMasterIdLst>
    <p:handoutMasterId r:id="rId30"/>
  </p:handoutMasterIdLst>
  <p:sldIdLst>
    <p:sldId id="396" r:id="rId2"/>
    <p:sldId id="385" r:id="rId3"/>
    <p:sldId id="371" r:id="rId4"/>
    <p:sldId id="391" r:id="rId5"/>
    <p:sldId id="390" r:id="rId6"/>
    <p:sldId id="397" r:id="rId7"/>
    <p:sldId id="398" r:id="rId8"/>
    <p:sldId id="378" r:id="rId9"/>
    <p:sldId id="399" r:id="rId10"/>
    <p:sldId id="377" r:id="rId11"/>
    <p:sldId id="379" r:id="rId12"/>
    <p:sldId id="386" r:id="rId13"/>
    <p:sldId id="392" r:id="rId14"/>
    <p:sldId id="400" r:id="rId15"/>
    <p:sldId id="367" r:id="rId16"/>
    <p:sldId id="402" r:id="rId17"/>
    <p:sldId id="287" r:id="rId18"/>
    <p:sldId id="293" r:id="rId19"/>
    <p:sldId id="266" r:id="rId20"/>
    <p:sldId id="289" r:id="rId21"/>
    <p:sldId id="265" r:id="rId22"/>
    <p:sldId id="288" r:id="rId23"/>
    <p:sldId id="401" r:id="rId24"/>
    <p:sldId id="403" r:id="rId25"/>
    <p:sldId id="366" r:id="rId26"/>
    <p:sldId id="404" r:id="rId27"/>
    <p:sldId id="384" r:id="rId28"/>
  </p:sldIdLst>
  <p:sldSz cx="12192000" cy="6858000"/>
  <p:notesSz cx="6997700" cy="91948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1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32B7"/>
    <a:srgbClr val="EFE683"/>
    <a:srgbClr val="BCB667"/>
    <a:srgbClr val="55FC02"/>
    <a:srgbClr val="FBBA03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 autoAdjust="0"/>
    <p:restoredTop sz="97103" autoAdjust="0"/>
  </p:normalViewPr>
  <p:slideViewPr>
    <p:cSldViewPr>
      <p:cViewPr varScale="1">
        <p:scale>
          <a:sx n="128" d="100"/>
          <a:sy n="128" d="100"/>
        </p:scale>
        <p:origin x="6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4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4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13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17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23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7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0" y="228600"/>
            <a:ext cx="833438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26"/>
            <a:ext cx="8458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69600" y="6381750"/>
            <a:ext cx="14224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205116" y="2475999"/>
            <a:ext cx="1941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UC Berkeley EECS</a:t>
            </a:r>
            <a:br>
              <a:rPr lang="en-US" b="1" dirty="0">
                <a:solidFill>
                  <a:schemeClr val="bg2"/>
                </a:solidFill>
                <a:latin typeface="18 VAG Rounded Bold   07390"/>
              </a:rPr>
            </a:b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Lecturer</a:t>
            </a:r>
          </a:p>
          <a:p>
            <a:pPr algn="ctr">
              <a:defRPr/>
            </a:pPr>
            <a:r>
              <a:rPr lang="en-US" b="1" dirty="0">
                <a:solidFill>
                  <a:schemeClr val="bg2"/>
                </a:solidFill>
                <a:latin typeface="18 VAG Rounded Bold   0739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0" y="152400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29100" y="6527800"/>
            <a:ext cx="3733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</a:t>
            </a:r>
          </a:p>
        </p:txBody>
      </p:sp>
    </p:spTree>
    <p:extLst>
      <p:ext uri="{BB962C8B-B14F-4D97-AF65-F5344CB8AC3E}">
        <p14:creationId xmlns:p14="http://schemas.microsoft.com/office/powerpoint/2010/main" val="53870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2804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3" y="1782762"/>
            <a:ext cx="5463117" cy="44656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3191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297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3" y="1782762"/>
            <a:ext cx="5463117" cy="44656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45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6590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4876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468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9439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0"/>
            <a:ext cx="98552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194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553200"/>
            <a:ext cx="71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/>
          <a:srcRect/>
          <a:stretch/>
        </p:blipFill>
        <p:spPr bwMode="auto">
          <a:xfrm>
            <a:off x="11015662" y="189867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29100" y="6527800"/>
            <a:ext cx="37338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dirty="0"/>
              <a:t>UC Berkeley | Computer Science 88 | Michael Ball</a:t>
            </a:r>
          </a:p>
        </p:txBody>
      </p:sp>
    </p:spTree>
    <p:extLst>
      <p:ext uri="{BB962C8B-B14F-4D97-AF65-F5344CB8AC3E}">
        <p14:creationId xmlns:p14="http://schemas.microsoft.com/office/powerpoint/2010/main" val="364677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3993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i="0">
          <a:solidFill>
            <a:srgbClr val="0332B7"/>
          </a:solidFill>
          <a:latin typeface="FreightText Pro Book" panose="02000603060000020004" pitchFamily="2" charset="0"/>
          <a:ea typeface="ＭＳ Ｐゴシック" charset="-128"/>
          <a:cs typeface="FreightText Pro Book" panose="0200060306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  <a:cs typeface="FreightSans Pro Medium" panose="02000606030000020004" pitchFamily="2" charset="0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2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1800" b="0" i="0">
          <a:solidFill>
            <a:schemeClr val="tx1"/>
          </a:solidFill>
          <a:latin typeface="FreightSans Pro Medium" panose="02000606030000020004" pitchFamily="2" charset="0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max%28x,%20y%29%3A%0A%20%20%20%20return%20x%20if%20x%20%3E%20y%20else%20y%0A%20%20%20%20%0Ax%20%3D%203%0Ay%20%3D%204%20%2B%20max%2817,%20x%20%2B%206%29%20*%200.1%0Az%20%3D%20x%20/%20y&amp;cumulative=true&amp;mode=edit&amp;origin=composingprograms.js&amp;py=3&amp;rawInputLstJSON=%5B%5D" TargetMode="Externa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BE0329-6EA1-B94F-AAEB-606C678E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</a:t>
            </a:r>
            <a:br>
              <a:rPr lang="en-US"/>
            </a:br>
            <a:r>
              <a:rPr lang="en-US"/>
              <a:t>Functions and Lops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9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Calling and Returning Results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B1959-6643-D847-B668-E9C8E0F0E760}"/>
              </a:ext>
            </a:extLst>
          </p:cNvPr>
          <p:cNvSpPr txBox="1"/>
          <p:nvPr/>
        </p:nvSpPr>
        <p:spPr>
          <a:xfrm>
            <a:off x="457200" y="1026160"/>
            <a:ext cx="440131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  <a:hlinkClick r:id="rId3"/>
              </a:rPr>
              <a:t>Python Tutor</a:t>
            </a:r>
            <a:endParaRPr lang="en-US" sz="3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sz="3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max(x, y):</a:t>
            </a:r>
          </a:p>
          <a:p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return x if x &gt; y else y</a:t>
            </a:r>
          </a:p>
          <a:p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</a:p>
          <a:p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3</a:t>
            </a:r>
          </a:p>
          <a:p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 = 4 + max(17, x + 6) * 0.1</a:t>
            </a:r>
          </a:p>
          <a:p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z = x / 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DF969-C166-9D4D-B28F-BB02C36B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docstring to explain </a:t>
            </a:r>
            <a:r>
              <a:rPr lang="en-US" i="1" dirty="0"/>
              <a:t>what</a:t>
            </a:r>
            <a:r>
              <a:rPr lang="en-US" dirty="0"/>
              <a:t> it does</a:t>
            </a:r>
          </a:p>
          <a:p>
            <a:pPr lvl="1"/>
            <a:r>
              <a:rPr lang="en-US" b="0" dirty="0"/>
              <a:t>What does the function return? What are corner cases for parameters?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doctest</a:t>
            </a:r>
            <a:r>
              <a:rPr lang="en-US" dirty="0"/>
              <a:t> to show what it should do</a:t>
            </a:r>
          </a:p>
          <a:p>
            <a:pPr lvl="1"/>
            <a:r>
              <a:rPr lang="en-US" dirty="0"/>
              <a:t>Before </a:t>
            </a:r>
            <a:r>
              <a:rPr lang="en-US" b="0" dirty="0"/>
              <a:t>you write the implementation.</a:t>
            </a:r>
          </a:p>
          <a:p>
            <a:pPr lvl="1"/>
            <a:r>
              <a:rPr lang="en-US" b="0" dirty="0"/>
              <a:t>python3 –m </a:t>
            </a:r>
            <a:r>
              <a:rPr lang="en-US" b="0" dirty="0" err="1"/>
              <a:t>doctest</a:t>
            </a:r>
            <a:r>
              <a:rPr lang="en-US" b="0" dirty="0"/>
              <a:t> [-v] </a:t>
            </a:r>
            <a:r>
              <a:rPr lang="en-US" b="0" dirty="0" err="1"/>
              <a:t>file.py</a:t>
            </a:r>
            <a:endParaRPr lang="en-US" b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6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DACA-6C4E-5440-92FB-F023C166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078-3232-BB44-81FA-6CB28372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All functions always return SOME value.</a:t>
            </a:r>
          </a:p>
          <a:p>
            <a:r>
              <a:rPr lang="en-US" sz="3600" dirty="0"/>
              <a:t>If you don’t specify </a:t>
            </a:r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3600" dirty="0"/>
              <a:t>, the value is </a:t>
            </a:r>
            <a:r>
              <a:rPr lang="en-US" sz="3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sz="3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B53DE-AB09-0643-8CE3-7C4F9F35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60408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" panose="020B0509030403020204" pitchFamily="49" charset="77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5A972AD-FA82-C842-A41E-DD3EC40B1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repeat some task.</a:t>
            </a:r>
          </a:p>
          <a:p>
            <a:r>
              <a:rPr lang="en-US" dirty="0"/>
              <a:t>Write an expression to control when a while loop stops executing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E243-B15A-004D-99CA-2D3DEFF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41747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while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2514600" y="1665529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</p:spTree>
    <p:extLst>
      <p:ext uri="{BB962C8B-B14F-4D97-AF65-F5344CB8AC3E}">
        <p14:creationId xmlns:p14="http://schemas.microsoft.com/office/powerpoint/2010/main" val="42263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task we'll see many times!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BF24E-C314-6A4E-AD76-67384A949F7E}"/>
              </a:ext>
            </a:extLst>
          </p:cNvPr>
          <p:cNvSpPr txBox="1"/>
          <p:nvPr/>
        </p:nvSpPr>
        <p:spPr>
          <a:xfrm>
            <a:off x="546652" y="1828800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77"/>
              </a:rPr>
              <a:t>total = 0</a:t>
            </a:r>
          </a:p>
          <a:p>
            <a:r>
              <a:rPr lang="en-US" dirty="0">
                <a:latin typeface="Source Code Pro" panose="020B0509030403020204" pitchFamily="49" charset="77"/>
              </a:rPr>
              <a:t>n = 1</a:t>
            </a:r>
          </a:p>
          <a:p>
            <a:r>
              <a:rPr lang="en-US" dirty="0">
                <a:latin typeface="Source Code Pro" panose="020B0509030403020204" pitchFamily="49" charset="77"/>
              </a:rPr>
              <a:t>while n &lt;= 10:</a:t>
            </a:r>
          </a:p>
          <a:p>
            <a:r>
              <a:rPr lang="en-US" dirty="0">
                <a:latin typeface="Source Code Pro" panose="020B0509030403020204" pitchFamily="49" charset="77"/>
              </a:rPr>
              <a:t>    total += n</a:t>
            </a:r>
          </a:p>
          <a:p>
            <a:r>
              <a:rPr lang="en-US" dirty="0">
                <a:latin typeface="Source Code Pro" panose="020B0509030403020204" pitchFamily="49" charset="77"/>
              </a:rPr>
              <a:t>    n += 1</a:t>
            </a:r>
          </a:p>
          <a:p>
            <a:r>
              <a:rPr lang="en-US" dirty="0">
                <a:latin typeface="Source Code Pro" panose="020B0509030403020204" pitchFamily="49" charset="77"/>
              </a:rPr>
              <a:t>print(total)</a:t>
            </a:r>
          </a:p>
        </p:txBody>
      </p:sp>
    </p:spTree>
    <p:extLst>
      <p:ext uri="{BB962C8B-B14F-4D97-AF65-F5344CB8AC3E}">
        <p14:creationId xmlns:p14="http://schemas.microsoft.com/office/powerpoint/2010/main" val="87691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environment diagrams to model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F9C6-2BD4-4446-8C1F-87A4A85F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B7B3-1780-B745-B4D2-26E3A459E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person next week!</a:t>
            </a:r>
          </a:p>
          <a:p>
            <a:r>
              <a:rPr lang="en-US" dirty="0"/>
              <a:t>Please check the CS88 Google Calendar for locations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9FE9-8521-674C-A3F8-34C13CAD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31517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 (name)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11125200" cy="539187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Draw the global frame</a:t>
            </a:r>
          </a:p>
          <a:p>
            <a:pPr marL="514350" indent="-514350">
              <a:buAutoNum type="arabicPeriod"/>
            </a:pPr>
            <a:r>
              <a:rPr lang="en-US" dirty="0"/>
              <a:t>When evaluating assignments (lines with single equal), always evaluate right side first</a:t>
            </a:r>
          </a:p>
          <a:p>
            <a:pPr marL="514350" indent="-514350">
              <a:buAutoNum type="arabicPeriod"/>
            </a:pPr>
            <a:r>
              <a:rPr lang="en-US" dirty="0"/>
              <a:t>When you </a:t>
            </a:r>
            <a:r>
              <a:rPr lang="en-US" b="1" dirty="0"/>
              <a:t>call</a:t>
            </a:r>
            <a:r>
              <a:rPr lang="en-US" dirty="0"/>
              <a:t> a function MAKE A NEW FRAME!</a:t>
            </a:r>
          </a:p>
          <a:p>
            <a:pPr marL="514350" indent="-514350">
              <a:buAutoNum type="arabicPeriod"/>
            </a:pPr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pPr marL="514350" indent="-514350">
              <a:buAutoNum type="arabicPeriod"/>
            </a:pPr>
            <a:r>
              <a:rPr lang="en-US" dirty="0"/>
              <a:t>When assigning anything else, draw an arrow to the value</a:t>
            </a:r>
          </a:p>
          <a:p>
            <a:pPr marL="514350" indent="-514350">
              <a:buAutoNum type="arabicPeriod"/>
            </a:pPr>
            <a:r>
              <a:rPr lang="en-US" dirty="0"/>
              <a:t>When calling a function, name the frame with the intrinsic name – the name of the function that variable points to</a:t>
            </a:r>
          </a:p>
          <a:p>
            <a:pPr marL="514350" indent="-514350">
              <a:buAutoNum type="arabicPeriod"/>
            </a:pPr>
            <a:r>
              <a:rPr lang="en-US" dirty="0"/>
              <a:t>The parent frame of a function is the frame in which it was defined in (default parent frame is global)</a:t>
            </a:r>
          </a:p>
          <a:p>
            <a:pPr marL="514350" indent="-514350">
              <a:buAutoNum type="arabicPeriod"/>
            </a:pPr>
            <a:r>
              <a:rPr lang="en-US" dirty="0"/>
              <a:t>If the variable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" panose="020B0509030403020204" pitchFamily="49" charset="77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5A972AD-FA82-C842-A41E-DD3EC40B1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 a 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 and a </a:t>
            </a:r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while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loop.</a:t>
            </a:r>
          </a:p>
          <a:p>
            <a:r>
              <a:rPr lang="en-US" dirty="0"/>
              <a:t>Learn to use </a:t>
            </a:r>
            <a:r>
              <a:rPr lang="en-US" dirty="0">
                <a:latin typeface="Source Code Pro" panose="020B0509030403020204" pitchFamily="49" charset="77"/>
              </a:rPr>
              <a:t>range()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string as a sequence of letters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E243-B15A-004D-99CA-2D3DEFF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58985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for</a:t>
            </a:r>
            <a:r>
              <a:rPr lang="en-US" dirty="0"/>
              <a:t>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3748" y="1775292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urier New"/>
                <a:cs typeface="Courier New"/>
              </a:rPr>
              <a:t>&lt;sequence expression&gt; </a:t>
            </a:r>
            <a:r>
              <a:rPr lang="en-US" sz="3600" dirty="0">
                <a:latin typeface="FreightMicro Pro Book" panose="02000603020000020004" pitchFamily="2" charset="0"/>
                <a:cs typeface="Courier New"/>
              </a:rPr>
              <a:t>— What's that?</a:t>
            </a:r>
            <a:endParaRPr lang="en-US" dirty="0">
              <a:latin typeface="FreightMicro Pro Book" panose="0200060302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are a </a:t>
            </a:r>
            <a:r>
              <a:rPr lang="en-US" i="1" dirty="0"/>
              <a:t>type</a:t>
            </a:r>
            <a:r>
              <a:rPr lang="en-US" dirty="0"/>
              <a:t> of data that can broken down into smaller parts.</a:t>
            </a:r>
          </a:p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</a:t>
            </a:r>
            <a:r>
              <a:rPr lang="en-US" dirty="0" err="1"/>
              <a:t>gimme</a:t>
            </a:r>
            <a:r>
              <a:rPr lang="en-US" dirty="0"/>
              <a:t> all the numbers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 (next week!)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range(10) is the numbers 0 to 9, or range(0, 10)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[]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 "indexing" an item in a sequence.</a:t>
            </a:r>
          </a:p>
          <a:p>
            <a:pPr lvl="1"/>
            <a:r>
              <a:rPr lang="en-US" dirty="0">
                <a:latin typeface="Source Code Pro" panose="020B0509030403020204" pitchFamily="49" charset="77"/>
                <a:ea typeface="Open Sans" panose="020B0606030504020204" pitchFamily="34" charset="0"/>
                <a:cs typeface="Open Sans" panose="020B0606030504020204" pitchFamily="34" charset="0"/>
              </a:rPr>
              <a:t>"Hello"[0] == "H"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38FF-3FE3-5345-899C-5DC81A75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45987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905000" y="2362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with 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8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167188" algn="l"/>
              </a:tabLst>
            </a:pPr>
            <a:r>
              <a:rPr lang="en-US" dirty="0"/>
              <a:t>Expression		</a:t>
            </a:r>
            <a:r>
              <a:rPr lang="en-US" b="0" dirty="0">
                <a:latin typeface="Courier New"/>
                <a:cs typeface="Courier New"/>
              </a:rPr>
              <a:t>3.1 * 2.6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Call expression		</a:t>
            </a:r>
            <a:r>
              <a:rPr lang="en-US" b="0" dirty="0">
                <a:latin typeface="Courier New"/>
                <a:cs typeface="Courier New"/>
              </a:rPr>
              <a:t>max(0, x)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Variables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Assignment Statement		</a:t>
            </a:r>
            <a:r>
              <a:rPr lang="en-US" b="0" dirty="0">
                <a:latin typeface="Courier New"/>
                <a:cs typeface="Courier New"/>
              </a:rPr>
              <a:t>x = &lt;expression&gt;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Define Function:      		</a:t>
            </a:r>
            <a:r>
              <a:rPr lang="en-US" sz="2000" b="0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</a:rPr>
              <a:t>def</a:t>
            </a:r>
            <a:r>
              <a:rPr lang="en-US" sz="20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&lt;function name&gt; </a:t>
            </a:r>
            <a:r>
              <a:rPr lang="en-US" sz="2000" b="0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</a:rPr>
              <a:t>(</a:t>
            </a:r>
            <a:r>
              <a:rPr lang="en-US" sz="2000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&lt;parameter list&gt;</a:t>
            </a:r>
            <a:r>
              <a:rPr lang="en-US" sz="2000" b="0" dirty="0"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</a:rPr>
              <a:t>):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tabLst>
                <a:tab pos="4167188" algn="l"/>
              </a:tabLst>
            </a:pPr>
            <a:r>
              <a:rPr lang="en-US" dirty="0"/>
              <a:t>Control Statements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               </a:t>
            </a:r>
            <a:r>
              <a:rPr lang="en-US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… </a:t>
            </a:r>
            <a:br>
              <a:rPr lang="en-US" b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while …</a:t>
            </a:r>
            <a:br>
              <a:rPr lang="en-US" b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                  </a:t>
            </a:r>
            <a:endParaRPr lang="en-US" b="0" dirty="0">
              <a:latin typeface="Source Code Pro" panose="020B0509030403020204" pitchFamily="49" charset="0"/>
              <a:ea typeface="Source Code Pro" panose="020B0509030403020204" pitchFamily="49" charset="0"/>
              <a:cs typeface="Courier New"/>
            </a:endParaRPr>
          </a:p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345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65"/>
    </mc:Choice>
    <mc:Fallback xmlns="">
      <p:transition xmlns:p14="http://schemas.microsoft.com/office/powerpoint/2010/main" spd="slow" advTm="167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Definitions and Control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5A972AD-FA82-C842-A41E-DD3EC40B1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32E47-8859-034E-9529-ED821F9A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700D3C-8BCB-524A-8D71-FB5B799D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functions.</a:t>
            </a:r>
          </a:p>
          <a:p>
            <a:r>
              <a:rPr lang="en-US" dirty="0"/>
              <a:t>Write a loop to run the same code multiple times</a:t>
            </a:r>
          </a:p>
          <a:p>
            <a:r>
              <a:rPr lang="en-US" dirty="0"/>
              <a:t>Use conditionals to control when a loop stops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3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 statements, conditional on a </a:t>
            </a:r>
            <a:r>
              <a:rPr lang="en-US" i="1" dirty="0"/>
              <a:t>predicate </a:t>
            </a:r>
            <a:r>
              <a:rPr lang="en-US" dirty="0"/>
              <a:t>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390900" y="185934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&lt;predicate&gt;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&lt;true statements&gt;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&lt;false 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FAF7E-D371-614C-B357-A47BEFF66558}"/>
              </a:ext>
            </a:extLst>
          </p:cNvPr>
          <p:cNvSpPr txBox="1"/>
          <p:nvPr/>
        </p:nvSpPr>
        <p:spPr>
          <a:xfrm>
            <a:off x="3390900" y="422154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(temperature&gt;37.2)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print(“fever!”)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print(“no fever”)</a:t>
            </a:r>
          </a:p>
        </p:txBody>
      </p:sp>
    </p:spTree>
    <p:extLst>
      <p:ext uri="{BB962C8B-B14F-4D97-AF65-F5344CB8AC3E}">
        <p14:creationId xmlns:p14="http://schemas.microsoft.com/office/powerpoint/2010/main" val="17842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47"/>
    </mc:Choice>
    <mc:Fallback xmlns="">
      <p:transition xmlns:p14="http://schemas.microsoft.com/office/powerpoint/2010/main" spd="slow" advTm="4614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191001"/>
            <a:ext cx="11125200" cy="1600200"/>
          </a:xfrm>
        </p:spPr>
        <p:txBody>
          <a:bodyPr/>
          <a:lstStyle/>
          <a:p>
            <a:r>
              <a:rPr lang="en-US" dirty="0"/>
              <a:t>Abstracts an expression or set of statements to apply to lots of instances of the problem</a:t>
            </a:r>
          </a:p>
          <a:p>
            <a:r>
              <a:rPr lang="en-US" dirty="0"/>
              <a:t>A function should </a:t>
            </a:r>
            <a:r>
              <a:rPr lang="en-US" i="1" dirty="0"/>
              <a:t>do one thing well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5638801" y="2667000"/>
            <a:ext cx="1921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expression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4953000" y="2362200"/>
            <a:ext cx="3505200" cy="13716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13716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dirty="0"/>
              <a:t> &lt;function name&gt; 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dirty="0"/>
              <a:t>&lt;argument list&gt;</a:t>
            </a:r>
            <a:r>
              <a:rPr lang="en-US" b="1" dirty="0">
                <a:latin typeface="Courier"/>
                <a:cs typeface="Courier"/>
              </a:rPr>
              <a:t>)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28194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return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53200" y="18288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086600" y="18288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112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Example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0E648-AE3F-0E40-9BC5-13E601DE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401418"/>
            <a:ext cx="9144000" cy="40551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86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Good Function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DF969-C166-9D4D-B28F-BB02C36B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 descriptive name</a:t>
            </a:r>
          </a:p>
          <a:p>
            <a:pPr lvl="1"/>
            <a:r>
              <a:rPr lang="en-US" b="0" dirty="0"/>
              <a:t>Function names should be lowercase. If necessary, separate words by underscores to improve readability. Names are extremely suggestive!</a:t>
            </a:r>
            <a:endParaRPr lang="en-US" dirty="0"/>
          </a:p>
          <a:p>
            <a:r>
              <a:rPr lang="en-US" dirty="0"/>
              <a:t>Chose meaningful parameter names</a:t>
            </a:r>
          </a:p>
          <a:p>
            <a:pPr lvl="1"/>
            <a:r>
              <a:rPr lang="en-US" b="0" dirty="0"/>
              <a:t>Again, names are extremely suggestive.</a:t>
            </a:r>
            <a:br>
              <a:rPr lang="en-US" b="0" dirty="0"/>
            </a:br>
            <a:endParaRPr lang="en-US" b="0" dirty="0"/>
          </a:p>
          <a:p>
            <a:r>
              <a:rPr lang="en-US" dirty="0"/>
              <a:t>Write the docstring to explain </a:t>
            </a:r>
            <a:r>
              <a:rPr lang="en-US" i="1" dirty="0"/>
              <a:t>what</a:t>
            </a:r>
            <a:r>
              <a:rPr lang="en-US" dirty="0"/>
              <a:t> it does</a:t>
            </a:r>
          </a:p>
          <a:p>
            <a:pPr lvl="1"/>
            <a:r>
              <a:rPr lang="en-US" b="0" dirty="0"/>
              <a:t>What does the function return? What are corner cases for parameters?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doctest</a:t>
            </a:r>
            <a:r>
              <a:rPr lang="en-US" dirty="0"/>
              <a:t> to show what it should do</a:t>
            </a:r>
          </a:p>
          <a:p>
            <a:pPr lvl="1"/>
            <a:r>
              <a:rPr lang="en-US" dirty="0"/>
              <a:t>Before </a:t>
            </a:r>
            <a:r>
              <a:rPr lang="en-US" b="0" dirty="0"/>
              <a:t>you write the implementation.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449EDD-B362-2244-A36B-BEB597D88CEF}"/>
              </a:ext>
            </a:extLst>
          </p:cNvPr>
          <p:cNvSpPr/>
          <p:nvPr/>
        </p:nvSpPr>
        <p:spPr>
          <a:xfrm>
            <a:off x="2508666" y="4572000"/>
            <a:ext cx="717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Python Style Guide: </a:t>
            </a:r>
            <a:r>
              <a:rPr lang="en-US" dirty="0">
                <a:solidFill>
                  <a:srgbClr val="FD0128"/>
                </a:solidFill>
                <a:latin typeface="Arial" panose="020B0604020202020204" pitchFamily="34" charset="0"/>
              </a:rPr>
              <a:t>https://</a:t>
            </a:r>
            <a:r>
              <a:rPr lang="en-US" dirty="0" err="1">
                <a:solidFill>
                  <a:srgbClr val="FD0128"/>
                </a:solidFill>
                <a:latin typeface="Arial" panose="020B0604020202020204" pitchFamily="34" charset="0"/>
              </a:rPr>
              <a:t>www.python.org</a:t>
            </a:r>
            <a:r>
              <a:rPr lang="en-US" dirty="0">
                <a:solidFill>
                  <a:srgbClr val="FD0128"/>
                </a:solidFill>
                <a:latin typeface="Arial" panose="020B0604020202020204" pitchFamily="34" charset="0"/>
              </a:rPr>
              <a:t>/dev/peps/pep-0008</a:t>
            </a:r>
            <a:endParaRPr lang="en-US" dirty="0">
              <a:solidFill>
                <a:srgbClr val="FD0128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13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heme/theme1.xml><?xml version="1.0" encoding="utf-8"?>
<a:theme xmlns:a="http://schemas.openxmlformats.org/drawingml/2006/main" name="1_cs162-fa14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32310</TotalTime>
  <Pages>12</Pages>
  <Words>1091</Words>
  <Application>Microsoft Macintosh PowerPoint</Application>
  <PresentationFormat>Widescreen</PresentationFormat>
  <Paragraphs>168</Paragraphs>
  <Slides>27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18 VAG Rounded Bold   07390</vt:lpstr>
      <vt:lpstr>Arial</vt:lpstr>
      <vt:lpstr>Courier</vt:lpstr>
      <vt:lpstr>Courier New</vt:lpstr>
      <vt:lpstr>FreightMicro Pro Book</vt:lpstr>
      <vt:lpstr>FreightSans Pro Medium</vt:lpstr>
      <vt:lpstr>FreightText Pro Book</vt:lpstr>
      <vt:lpstr>Open Sans</vt:lpstr>
      <vt:lpstr>Source Code Pro</vt:lpstr>
      <vt:lpstr>Times New Roman</vt:lpstr>
      <vt:lpstr>1_cs162-fa14</vt:lpstr>
      <vt:lpstr>Lecture 3: Functions and Lops</vt:lpstr>
      <vt:lpstr>Announcements</vt:lpstr>
      <vt:lpstr>Let’s Talk About Python</vt:lpstr>
      <vt:lpstr>Python: Definitions and Control</vt:lpstr>
      <vt:lpstr>Learning Objectives</vt:lpstr>
      <vt:lpstr>Conditional Statement</vt:lpstr>
      <vt:lpstr>Defining Functions</vt:lpstr>
      <vt:lpstr>Functions: Example</vt:lpstr>
      <vt:lpstr>How to Write a Good Function</vt:lpstr>
      <vt:lpstr>Functions: Calling and Returning Results</vt:lpstr>
      <vt:lpstr>Doctests</vt:lpstr>
      <vt:lpstr>Returns and Values</vt:lpstr>
      <vt:lpstr>Iteration with while Loops</vt:lpstr>
      <vt:lpstr>Learning Objectives</vt:lpstr>
      <vt:lpstr>while Statement – Iteration Control</vt:lpstr>
      <vt:lpstr>Sum The Numbers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Iteration With for Loops</vt:lpstr>
      <vt:lpstr>Learning Objectives</vt:lpstr>
      <vt:lpstr>for Statement – Iteration Control</vt:lpstr>
      <vt:lpstr>&lt;sequence expression&gt; — What's that?</vt:lpstr>
      <vt:lpstr>Data-Driven Iteration</vt:lpstr>
      <vt:lpstr>Custom Show 1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Michael Ball</cp:lastModifiedBy>
  <cp:revision>577</cp:revision>
  <cp:lastPrinted>2016-09-02T04:47:25Z</cp:lastPrinted>
  <dcterms:created xsi:type="dcterms:W3CDTF">2009-09-09T21:17:00Z</dcterms:created>
  <dcterms:modified xsi:type="dcterms:W3CDTF">2022-01-26T20:27:22Z</dcterms:modified>
</cp:coreProperties>
</file>