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74" r:id="rId2"/>
    <p:sldId id="376" r:id="rId3"/>
    <p:sldId id="256" r:id="rId4"/>
    <p:sldId id="377" r:id="rId5"/>
    <p:sldId id="378" r:id="rId6"/>
    <p:sldId id="380" r:id="rId7"/>
    <p:sldId id="379" r:id="rId8"/>
    <p:sldId id="390" r:id="rId9"/>
    <p:sldId id="391" r:id="rId10"/>
    <p:sldId id="388" r:id="rId11"/>
    <p:sldId id="386" r:id="rId12"/>
    <p:sldId id="387" r:id="rId13"/>
    <p:sldId id="389" r:id="rId14"/>
    <p:sldId id="385" r:id="rId15"/>
    <p:sldId id="392" r:id="rId16"/>
    <p:sldId id="393" r:id="rId17"/>
    <p:sldId id="381" r:id="rId18"/>
    <p:sldId id="382" r:id="rId19"/>
    <p:sldId id="366" r:id="rId20"/>
    <p:sldId id="367" r:id="rId21"/>
    <p:sldId id="383" r:id="rId22"/>
    <p:sldId id="384" r:id="rId23"/>
    <p:sldId id="365" r:id="rId24"/>
    <p:sldId id="261" r:id="rId25"/>
    <p:sldId id="370" r:id="rId26"/>
    <p:sldId id="263" r:id="rId27"/>
    <p:sldId id="373" r:id="rId28"/>
    <p:sldId id="262" r:id="rId29"/>
    <p:sldId id="368" r:id="rId30"/>
    <p:sldId id="369" r:id="rId31"/>
    <p:sldId id="269" r:id="rId32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6"/>
    <p:restoredTop sz="94610"/>
  </p:normalViewPr>
  <p:slideViewPr>
    <p:cSldViewPr snapToGrid="0" snapToObjects="1">
      <p:cViewPr varScale="1">
        <p:scale>
          <a:sx n="124" d="100"/>
          <a:sy n="12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4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864643-90E1-A044-A16F-5E9713695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8283-4183-D44B-9BE8-043F9B1A4A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6CA2-BF27-7E43-9B60-EE86E8E0F5E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CAE9-4F4B-1F49-8B62-2E89E1A21C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6B6A8-2641-DE43-9BA6-384195F70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B64D-1715-BE42-89E2-B97AE0AC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64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45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5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2" y="1144588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69601" y="228600"/>
            <a:ext cx="8334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69600" y="6381750"/>
            <a:ext cx="14224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Computational Structures in Data Science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35400" y="6400800"/>
            <a:ext cx="6426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583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466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65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9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4173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847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31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4397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8289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8867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2129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071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553200"/>
            <a:ext cx="71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5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67150" y="6487788"/>
            <a:ext cx="4457700" cy="27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UC Berkeley | Computer Science 88 | Michael Ball |  http://cs88.org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79502E3-6DCD-E544-AA4F-56B837DB2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72133" y="216568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2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8001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11430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4859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8288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stdtypes.html?highlight=range#ran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tutorial/datastructur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4: 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07067-6DF5-9841-B084-92296690866B}"/>
              </a:ext>
            </a:extLst>
          </p:cNvPr>
          <p:cNvSpPr txBox="1"/>
          <p:nvPr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9FAB18-3FB7-4A44-9BD3-C4AEEF7F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2" y="152403"/>
            <a:ext cx="1437391" cy="21576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4543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C303E-BA7F-2442-80A3-59BC5814A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9D0894-CC32-854A-BBE9-D410C5EB3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32E3-F607-9D4C-857A-953F09E4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1461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FreightMicro Pro Book" panose="02000603020000020004" pitchFamily="2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2805568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136-EF33-4740-9C42-A929325D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25A9-B8AA-884B-A27A-C3DDC658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type of </a:t>
            </a:r>
            <a:r>
              <a:rPr lang="en-US" i="1" dirty="0"/>
              <a:t>sequence</a:t>
            </a:r>
          </a:p>
          <a:p>
            <a:r>
              <a:rPr lang="en-US" i="1" dirty="0"/>
              <a:t>There are many types of sequences </a:t>
            </a:r>
            <a:r>
              <a:rPr lang="en-US" dirty="0"/>
              <a:t>in Python.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Sequences all share some common </a:t>
            </a:r>
            <a:r>
              <a:rPr lang="en-US" dirty="0" err="1"/>
              <a:t>properites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E9849-6848-4342-94D7-37224820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896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837-C209-824B-843C-A7D5FDC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1368-93D5-194A-A344-C852C50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generally to a data structure consisting of an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indexed collection of values,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we’ll generally call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is, there is a first, second, third value (which CS types call #0, #1, #2, etc.)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sequence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(with a length)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infinite.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mutable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(elements can change)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elements may be accessed via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selection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their indices.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 err="1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values may be accessed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sequentially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first to last.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30575-4F37-BC41-A102-540692AF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806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76F-61C4-F64D-B0A1-7E0874E1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4FB9-DFA0-E74D-8F80-0DF5F313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range() is a built in Python tool that generates a sequence of numbers.</a:t>
            </a:r>
          </a:p>
          <a:p>
            <a:pPr lvl="1"/>
            <a:r>
              <a:rPr lang="en-US" sz="2500" dirty="0"/>
              <a:t>It does not return a list unless we explicitly ask for one.</a:t>
            </a:r>
          </a:p>
          <a:p>
            <a:r>
              <a:rPr lang="en-US" sz="2800" dirty="0"/>
              <a:t>It has many options: start, stop, and step.</a:t>
            </a:r>
          </a:p>
          <a:p>
            <a:r>
              <a:rPr lang="en-US" sz="2800" dirty="0"/>
              <a:t>Range is </a:t>
            </a:r>
            <a:r>
              <a:rPr lang="en-US" sz="2800" i="1" dirty="0"/>
              <a:t>lazy!</a:t>
            </a:r>
            <a:r>
              <a:rPr lang="en-US" sz="2800" dirty="0"/>
              <a:t> It can be iterated over, but doesn’t compute all its values at once.</a:t>
            </a:r>
          </a:p>
          <a:p>
            <a:pPr lvl="1"/>
            <a:r>
              <a:rPr lang="en-US" sz="2800" dirty="0"/>
              <a:t>We’ll revisit this later.</a:t>
            </a:r>
          </a:p>
          <a:p>
            <a:r>
              <a:rPr lang="en-US" sz="3100" b="1" dirty="0"/>
              <a:t>GOTCHA: </a:t>
            </a:r>
            <a:r>
              <a:rPr lang="en-US" sz="3100" dirty="0"/>
              <a:t>Range is exclusive in the last value!</a:t>
            </a:r>
          </a:p>
          <a:p>
            <a:pPr lvl="1"/>
            <a:r>
              <a:rPr lang="en-US" sz="2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range(10)</a:t>
            </a:r>
            <a:r>
              <a:rPr lang="en-US" sz="2800" b="1" dirty="0"/>
              <a:t> is a sequence on 10 numbers from 0 to 9.</a:t>
            </a:r>
          </a:p>
          <a:p>
            <a:r>
              <a:rPr lang="en-US" sz="3100" b="1" dirty="0">
                <a:hlinkClick r:id="rId2"/>
              </a:rPr>
              <a:t>https://docs.python.org/3.7/library/stdtypes.html?highlight=range#range</a:t>
            </a:r>
            <a:endParaRPr lang="en-US" sz="3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ECF76-163A-1E45-A1FE-47A9E77E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9475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C99-25F0-1046-A642-BE8C9D12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5D61-C8AC-8243-BB0F-F3FFB48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represented by 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show up everywhere in Python, often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implicitiy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</a:t>
            </a:r>
            <a:r>
              <a:rPr lang="en-US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a,b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= 1, 2 #</a:t>
            </a:r>
            <a:r>
              <a:rPr lang="en-US" b="1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1,2 is really (1,2)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Tuples are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immutable.</a:t>
            </a:r>
          </a:p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t[2] = 4 is an Error.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3C3A3-600E-6346-8D4A-A90735F4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9542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CDBB-2186-644E-BE5A-FD21F24C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2666-8D70-8B45-8912-B8434D8E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8914-F696-CC46-9F07-84489747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5941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Source Code Pro" panose="020B0509030403020204" pitchFamily="49" charset="77"/>
              </a:rPr>
              <a:t>for</a:t>
            </a:r>
            <a:r>
              <a:rPr lang="en-US" sz="3600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3415298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 Using Lists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800" dirty="0"/>
              <a:t> Loops are a ”generic” way to iterate over data.</a:t>
            </a:r>
            <a:endParaRPr lang="en-US" dirty="0"/>
          </a:p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Use range</a:t>
            </a:r>
            <a:r>
              <a:rPr lang="en-US" sz="2800" dirty="0"/>
              <a:t> in a for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0208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5648" y="1981201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20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xmlns:p14="http://schemas.microsoft.com/office/powerpoint/2010/main" spd="slow" advTm="1017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week:</a:t>
            </a:r>
          </a:p>
          <a:p>
            <a:pPr marL="0" indent="0">
              <a:buNone/>
            </a:pPr>
            <a:r>
              <a:rPr lang="en-US" b="1" dirty="0"/>
              <a:t>Back in person! We will try to accommodate remote where possible.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6F69B-69A6-1848-A7A0-93A49031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2869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1574661"/>
            <a:ext cx="64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# Equivalent to a for loop:</a:t>
            </a:r>
          </a:p>
          <a:p>
            <a:r>
              <a:rPr lang="en-US" sz="2000" dirty="0">
                <a:latin typeface="Courier New"/>
                <a:cs typeface="Courier New"/>
              </a:rPr>
              <a:t>index = 0</a:t>
            </a:r>
          </a:p>
          <a:p>
            <a:r>
              <a:rPr lang="en-US" sz="2000" dirty="0">
                <a:latin typeface="Courier New"/>
                <a:cs typeface="Courier New"/>
              </a:rPr>
              <a:t>while index &lt;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my_list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>
                <a:latin typeface="Courier New"/>
                <a:cs typeface="Courier New"/>
              </a:rPr>
              <a:t>    item = </a:t>
            </a:r>
            <a:r>
              <a:rPr lang="en-US" sz="2000" dirty="0" err="1">
                <a:latin typeface="Courier New"/>
                <a:cs typeface="Courier New"/>
              </a:rPr>
              <a:t>my_list</a:t>
            </a:r>
            <a:r>
              <a:rPr lang="en-US" sz="2000" dirty="0">
                <a:latin typeface="Courier New"/>
                <a:cs typeface="Courier New"/>
              </a:rPr>
              <a:t>[index]</a:t>
            </a:r>
          </a:p>
          <a:p>
            <a:r>
              <a:rPr lang="en-US" sz="2000" dirty="0">
                <a:latin typeface="Courier New"/>
                <a:cs typeface="Courier New"/>
              </a:rPr>
              <a:t>    …</a:t>
            </a:r>
          </a:p>
          <a:p>
            <a:r>
              <a:rPr lang="en-US" sz="2000" dirty="0">
                <a:latin typeface="Courier New"/>
                <a:cs typeface="Courier New"/>
              </a:rPr>
              <a:t>    index += 1</a:t>
            </a:r>
          </a:p>
        </p:txBody>
      </p:sp>
    </p:spTree>
    <p:extLst>
      <p:ext uri="{BB962C8B-B14F-4D97-AF65-F5344CB8AC3E}">
        <p14:creationId xmlns:p14="http://schemas.microsoft.com/office/powerpoint/2010/main" val="27142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873726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list(range(0,10))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9, 10]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9, 10]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an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862040" y="5128200"/>
            <a:ext cx="7884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m,n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))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creates a list with elements from m to n-1.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F77-0F1F-C34C-8B1F-7C77C71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4B1D-38D0-9C4F-A5DA-657BEC52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thing after running:</a:t>
            </a:r>
          </a:p>
          <a:p>
            <a:pPr lvl="1"/>
            <a:r>
              <a:rPr lang="en-US" dirty="0"/>
              <a:t>thing = [ print('I like '+ course) for course in courses 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Nothing</a:t>
            </a:r>
          </a:p>
          <a:p>
            <a:pPr lvl="1"/>
            <a:r>
              <a:rPr lang="en-US" dirty="0"/>
              <a:t>[ “I like CS88”, “I like DATA8”, … ]</a:t>
            </a:r>
          </a:p>
          <a:p>
            <a:pPr lvl="1"/>
            <a:r>
              <a:rPr lang="en-US" dirty="0"/>
              <a:t>[]</a:t>
            </a:r>
          </a:p>
          <a:p>
            <a:pPr lvl="1"/>
            <a:r>
              <a:rPr lang="en-US" dirty="0"/>
              <a:t>[ None, None, None, None ]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1004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([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range(1,10) if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% 2 == 0)])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5
B) 4
C) 3
D) 2
E) 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B)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([2, 4, 6, 8]) == 4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</a:t>
            </a: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‘The University of California at Berkeley’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words =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uni.split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(‘ ‘)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thing = [ w[0] for w in words ]
A) []
B) [‘The’, ’University’, ‘of’, ‘California’, ‘at’, ‘Berkeley’ ]
C) ‘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TUoCaB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’
D) [ ‘T’, ‘U’, ‘o’, ‘C’, ‘a’, ‘B’ ]
E)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84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range(3,9) if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% 2 == 1]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is…</a:t>
            </a:r>
          </a:p>
          <a:p>
            <a:pPr marL="360"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8, 9]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E)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748640" y="516600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E) </a:t>
            </a: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8EFCEE-847B-3942-8DED-AAE17C61E209}"/>
              </a:ext>
            </a:extLst>
          </p:cNvPr>
          <p:cNvSpPr txBox="1"/>
          <p:nvPr/>
        </p:nvSpPr>
        <p:spPr>
          <a:xfrm>
            <a:off x="2272992" y="180282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Types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B1A4-8CEA-4E48-AA7C-D2E148E01397}"/>
              </a:ext>
            </a:extLst>
          </p:cNvPr>
          <p:cNvSpPr txBox="1"/>
          <p:nvPr/>
        </p:nvSpPr>
        <p:spPr>
          <a:xfrm>
            <a:off x="1880840" y="1059736"/>
            <a:ext cx="841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range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function, but is also its own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range(0, 10)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“sequence”.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tuple</a:t>
            </a:r>
            <a:r>
              <a:rPr lang="en-US" sz="2800" dirty="0"/>
              <a:t> / A list you cannot change.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('CS88', 'DATA8', 'POLSCI2', 'PHILR1B</a:t>
            </a:r>
            <a:r>
              <a:rPr lang="en-US" sz="2800" dirty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sequence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0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9FC-8823-4B4A-AF02-C77487D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“Acronym”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72428-20FF-D44A-8B50-7F68341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University of California at Berkeley” →  “UCB"</a:t>
            </a:r>
          </a:p>
        </p:txBody>
      </p:sp>
    </p:spTree>
    <p:extLst>
      <p:ext uri="{BB962C8B-B14F-4D97-AF65-F5344CB8AC3E}">
        <p14:creationId xmlns:p14="http://schemas.microsoft.com/office/powerpoint/2010/main" val="3981864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30440" y="18900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 (Wait for lab)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list(map(function_to_apply,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29504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list(filter(condition,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reduce(function, list_of_inputs)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Reduces the list to a result, given the function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builtin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B82A-955C-BC4B-AAB9-ECCA8BA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F002-423D-2448-827F-83F58B1B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new data type in Python.</a:t>
            </a:r>
          </a:p>
          <a:p>
            <a:r>
              <a:rPr lang="en-US" dirty="0"/>
              <a:t>Lists can store any kind of data and be any length.</a:t>
            </a:r>
          </a:p>
          <a:p>
            <a:r>
              <a:rPr lang="en-US" dirty="0"/>
              <a:t>We start counting items of lists at 0.</a:t>
            </a:r>
          </a:p>
          <a:p>
            <a:r>
              <a:rPr lang="en-US" dirty="0"/>
              <a:t>Lists are </a:t>
            </a:r>
            <a:r>
              <a:rPr lang="en-US" i="1" dirty="0"/>
              <a:t>mutable.</a:t>
            </a:r>
            <a:r>
              <a:rPr lang="en-US" dirty="0"/>
              <a:t> We can change their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40027-6CFB-224A-934A-0DFFF32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0569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38F0-80F2-9D47-831E-0DE645D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5497-879A-7349-AA7E-5DAA1F94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structure in Python that can hold many elements</a:t>
            </a:r>
          </a:p>
          <a:p>
            <a:pPr lvl="1"/>
            <a:r>
              <a:rPr lang="en-US" sz="2500" dirty="0"/>
              <a:t>Also referred to an an “array” in other programming languages.</a:t>
            </a:r>
          </a:p>
          <a:p>
            <a:r>
              <a:rPr lang="en-US" sz="2800" dirty="0"/>
              <a:t>Lists are used to group similar items together.</a:t>
            </a:r>
          </a:p>
          <a:p>
            <a:pPr lvl="1"/>
            <a:r>
              <a:rPr lang="en-US" sz="2500" dirty="0"/>
              <a:t>A “contact list”, a “list of courses”, a “to do list”</a:t>
            </a:r>
          </a:p>
          <a:p>
            <a:r>
              <a:rPr lang="en-US" sz="2800" dirty="0"/>
              <a:t>Python lists are </a:t>
            </a:r>
            <a:r>
              <a:rPr lang="en-US" sz="2800" i="1" dirty="0"/>
              <a:t>really </a:t>
            </a:r>
            <a:r>
              <a:rPr lang="en-US" sz="2800" dirty="0"/>
              <a:t>flexible!</a:t>
            </a:r>
          </a:p>
          <a:p>
            <a:pPr lvl="1"/>
            <a:r>
              <a:rPr lang="en-US" sz="2500" dirty="0"/>
              <a:t>Can contain any type of data</a:t>
            </a:r>
          </a:p>
          <a:p>
            <a:pPr lvl="1"/>
            <a:r>
              <a:rPr lang="en-US" sz="2500" dirty="0"/>
              <a:t>Can mix and match types!</a:t>
            </a:r>
          </a:p>
          <a:p>
            <a:pPr lvl="1"/>
            <a:r>
              <a:rPr lang="en-US" sz="2500" dirty="0"/>
              <a:t>Can add and delete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01B31-DC98-2E4F-BB64-7584CADF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310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B8CE-2AFB-214B-8D55-F95E54CF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</a:t>
            </a:r>
            <a:r>
              <a:rPr lang="en-US" sz="2800" i="1" dirty="0"/>
              <a:t>type</a:t>
            </a:r>
            <a:r>
              <a:rPr lang="en-US" sz="2800" dirty="0"/>
              <a:t> of data has a specific set of functions (methods) you can apply to them, and certain properties you can access.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int</a:t>
            </a:r>
            <a:r>
              <a:rPr lang="en-US" sz="2400" dirty="0"/>
              <a:t> / Integers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1, -1, 0</a:t>
            </a:r>
            <a:r>
              <a:rPr lang="en-US" sz="2400" dirty="0"/>
              <a:t>, …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float</a:t>
            </a:r>
            <a:r>
              <a:rPr lang="en-US" sz="2400" dirty="0"/>
              <a:t> (“decimal numbers”)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1.0, 3.14159, 20.0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string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"Hello, CS88"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function</a:t>
            </a:r>
            <a:endParaRPr lang="en-US" sz="2400" dirty="0"/>
          </a:p>
          <a:p>
            <a:pPr marL="914400" lvl="1"/>
            <a:r>
              <a:rPr lang="en-US" sz="2400" dirty="0">
                <a:latin typeface="Source Code Pro" panose="020B0509030403020204" pitchFamily="49" charset="77"/>
              </a:rPr>
              <a:t>max(), min(), print(), your own functions!</a:t>
            </a:r>
          </a:p>
          <a:p>
            <a:pPr marL="457200" indent="-457200"/>
            <a:r>
              <a:rPr lang="en-US" sz="2400" b="1" dirty="0">
                <a:latin typeface="Source Code Pro" panose="020B0509030403020204" pitchFamily="49" charset="77"/>
              </a:rPr>
              <a:t>list</a:t>
            </a:r>
            <a:r>
              <a:rPr lang="en-US" sz="24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Code Pro" panose="020B0509030403020204" pitchFamily="49" charset="77"/>
              </a:rPr>
              <a:t> ['CS88', 'DATA8', 'POLSCI2', 'PHILR1B</a:t>
            </a:r>
            <a:r>
              <a:rPr lang="en-US" sz="2400" b="1" dirty="0"/>
              <a:t>’]</a:t>
            </a:r>
          </a:p>
          <a:p>
            <a:pPr marL="457200" indent="-457200"/>
            <a:endParaRPr lang="en-US" sz="2400" dirty="0">
              <a:latin typeface="Source Code Pro" panose="020B0509030403020204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22514-08BC-E342-B38C-8D63788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We’ve Learned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E396-89DF-2E4C-8AC8-E2D650D5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16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FEA-028B-D946-B312-8B477D6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337F-4A81-5841-AEA5-9E19ACC3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[] ”square brackets”: Used to access items in a list. We start at 0!</a:t>
            </a:r>
          </a:p>
          <a:p>
            <a:r>
              <a:rPr lang="en-US" dirty="0" err="1"/>
              <a:t>len</a:t>
            </a:r>
            <a:r>
              <a:rPr lang="en-US" dirty="0"/>
              <a:t>(): The number of items in a list</a:t>
            </a:r>
          </a:p>
          <a:p>
            <a:r>
              <a:rPr lang="en-US" dirty="0"/>
              <a:t>+: We can add lists together</a:t>
            </a:r>
          </a:p>
          <a:p>
            <a:r>
              <a:rPr lang="en-US" dirty="0"/>
              <a:t>min(), max(): Functions that take in a list and return some info.</a:t>
            </a:r>
          </a:p>
          <a:p>
            <a:r>
              <a:rPr lang="en-US" dirty="0"/>
              <a:t>Converting between types: Strings and Lists:</a:t>
            </a:r>
          </a:p>
          <a:p>
            <a:pPr lvl="1"/>
            <a:r>
              <a:rPr lang="en-US" dirty="0"/>
              <a:t>&lt;string&gt;.split(&lt;separator&gt;) →  List of string</a:t>
            </a:r>
          </a:p>
          <a:p>
            <a:pPr lvl="2"/>
            <a:r>
              <a:rPr lang="en-US" dirty="0"/>
              <a:t>“I am taking CS88.”.split(‘ ‘)</a:t>
            </a:r>
          </a:p>
          <a:p>
            <a:pPr lvl="1"/>
            <a:r>
              <a:rPr lang="en-US" dirty="0"/>
              <a:t>&lt;string&gt;.join(&lt;list&gt;) → String, with the items of a list joined together.</a:t>
            </a:r>
          </a:p>
          <a:p>
            <a:pPr lvl="2"/>
            <a:r>
              <a:rPr lang="en-US" dirty="0"/>
              <a:t>” “.join([“I”, “am”, “taking”, “CS88.”])</a:t>
            </a:r>
          </a:p>
          <a:p>
            <a:r>
              <a:rPr lang="en-US" dirty="0"/>
              <a:t>Lots more interesting tools!</a:t>
            </a:r>
          </a:p>
          <a:p>
            <a:pPr lvl="1"/>
            <a:r>
              <a:rPr lang="en-US" dirty="0">
                <a:hlinkClick r:id="rId2"/>
              </a:rPr>
              <a:t>https://docs.python.org/3.7/tutorial/datastructures.html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5AB0-B7A1-D648-BDD0-49F423B0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351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F-7F12-2F42-A8AF-6700E89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From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9104-F946-7E47-8625-F75453A1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>
                <a:solidFill>
                  <a:schemeClr val="accent2"/>
                </a:solidFill>
              </a:rPr>
              <a:t>Selection</a:t>
            </a:r>
            <a:r>
              <a:rPr lang="en-US" sz="2600" dirty="0"/>
              <a:t> refers to extracting elements by their index.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>
                <a:solidFill>
                  <a:schemeClr val="accent2"/>
                </a:solidFill>
              </a:rPr>
              <a:t>Slicing</a:t>
            </a:r>
            <a:r>
              <a:rPr lang="en-US" sz="2600" dirty="0"/>
              <a:t> refers to extracting subsequences.</a:t>
            </a:r>
          </a:p>
          <a:p>
            <a:pPr marL="0" indent="0">
              <a:buNone/>
            </a:pPr>
            <a:r>
              <a:rPr lang="en-US" sz="2600" dirty="0"/>
              <a:t>• These work uniformly across sequence types.</a:t>
            </a:r>
          </a:p>
          <a:p>
            <a:r>
              <a:rPr lang="en-US" sz="2400" dirty="0">
                <a:effectLst/>
                <a:latin typeface="Source Code Pro" panose="020B0509030403020204" pitchFamily="49" charset="77"/>
              </a:rPr>
              <a:t>L = [2,0,9,10,11]</a:t>
            </a:r>
          </a:p>
          <a:p>
            <a:r>
              <a:rPr lang="en-US" sz="2400" dirty="0">
                <a:effectLst/>
                <a:latin typeface="Source Code Pro" panose="020B0509030403020204" pitchFamily="49" charset="77"/>
              </a:rPr>
              <a:t>S  =  "Hello, world!" 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L[2]== 9 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L[-1] == L[</a:t>
            </a:r>
            <a:r>
              <a:rPr lang="en-US" sz="2400" dirty="0" err="1">
                <a:latin typeface="Source Code Pro" panose="020B0509030403020204" pitchFamily="49" charset="77"/>
              </a:rPr>
              <a:t>len</a:t>
            </a:r>
            <a:r>
              <a:rPr lang="en-US" sz="2400" dirty="0">
                <a:latin typeface="Source Code Pro" panose="020B0509030403020204" pitchFamily="49" charset="77"/>
              </a:rPr>
              <a:t>(t)-1] == 11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S[1] == "e" # Each element of a string is a one-element string.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L[1:4] == (L[1], L[2], L[3]) == (0, 9, 10)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S[1:2] == S[1] == "e"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S[0:5] == "Hello", S[0:5:2] == "</a:t>
            </a:r>
            <a:r>
              <a:rPr lang="en-US" sz="2400" dirty="0" err="1">
                <a:latin typeface="Source Code Pro" panose="020B0509030403020204" pitchFamily="49" charset="77"/>
              </a:rPr>
              <a:t>Hlo</a:t>
            </a:r>
            <a:r>
              <a:rPr lang="en-US" sz="2400" dirty="0">
                <a:latin typeface="Source Code Pro" panose="020B0509030403020204" pitchFamily="49" charset="77"/>
              </a:rPr>
              <a:t>", S[4::-1] == "</a:t>
            </a:r>
            <a:r>
              <a:rPr lang="en-US" sz="2400" dirty="0" err="1">
                <a:latin typeface="Source Code Pro" panose="020B0509030403020204" pitchFamily="49" charset="77"/>
              </a:rPr>
              <a:t>olleH</a:t>
            </a:r>
            <a:r>
              <a:rPr lang="en-US" sz="2400" dirty="0">
                <a:latin typeface="Source Code Pro" panose="020B0509030403020204" pitchFamily="49" charset="77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7C91-3A5E-0342-B27E-ECBE94BD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1943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880A-E0AB-5447-91B9-0974DA9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7191-4074-0947-95A9-C07E5A18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counting from 0.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will </a:t>
            </a:r>
            <a:r>
              <a:rPr lang="en-US" dirty="0"/>
              <a:t>mess this up. We all do. It's ok.</a:t>
            </a:r>
          </a:p>
          <a:p>
            <a:pPr lvl="1"/>
            <a:r>
              <a:rPr lang="en-US" dirty="0"/>
              <a:t>There's lots of bad dad jokes about this.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Python provides flexibility, but can be confusing.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[0] </a:t>
            </a:r>
            <a:r>
              <a:rPr lang="en-US" dirty="0">
                <a:sym typeface="Wingdings" pitchFamily="2" charset="2"/>
              </a:rPr>
              <a:t>means the first item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[-1] </a:t>
            </a:r>
            <a:r>
              <a:rPr lang="en-US" dirty="0">
                <a:sym typeface="Wingdings" pitchFamily="2" charset="2"/>
              </a:rPr>
              <a:t>means the last item, [-2]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to last, and so on</a:t>
            </a:r>
          </a:p>
          <a:p>
            <a:r>
              <a:rPr lang="en-US" dirty="0">
                <a:sym typeface="Wingdings" pitchFamily="2" charset="2"/>
              </a:rPr>
              <a:t>Slicing: The last value is </a:t>
            </a:r>
            <a:r>
              <a:rPr lang="en-US" i="1" dirty="0">
                <a:sym typeface="Wingdings" pitchFamily="2" charset="2"/>
              </a:rPr>
              <a:t>exclusive!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[:stop],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[:5] # items 0-4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start:stop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],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[2:5] # items 2,3,4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start:stop:step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]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[0:8:2] # items 0,2,4,6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1733-7630-D942-8258-6921B11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33552926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11282</TotalTime>
  <Words>1839</Words>
  <Application>Microsoft Macintosh PowerPoint</Application>
  <PresentationFormat>Widescreen</PresentationFormat>
  <Paragraphs>209</Paragraphs>
  <Slides>31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FreightMicro Pro Book</vt:lpstr>
      <vt:lpstr>FreightSans Pro Medium</vt:lpstr>
      <vt:lpstr>FreightSans Pro Semibold</vt:lpstr>
      <vt:lpstr>FreightText Pro Book</vt:lpstr>
      <vt:lpstr>Helvetica Neue</vt:lpstr>
      <vt:lpstr>Open Sans</vt:lpstr>
      <vt:lpstr>Source Code Pro</vt:lpstr>
      <vt:lpstr>Times New Roman</vt:lpstr>
      <vt:lpstr>1_cs162-fa14</vt:lpstr>
      <vt:lpstr>Lecture 4: Lists</vt:lpstr>
      <vt:lpstr>Announcements</vt:lpstr>
      <vt:lpstr>Lists</vt:lpstr>
      <vt:lpstr>Learning Objectives</vt:lpstr>
      <vt:lpstr>Lists</vt:lpstr>
      <vt:lpstr>Types We’ve Learned So Far</vt:lpstr>
      <vt:lpstr>List Operations</vt:lpstr>
      <vt:lpstr>Selecting Elements From a List</vt:lpstr>
      <vt:lpstr>Rules of Indexing &amp; Slicing</vt:lpstr>
      <vt:lpstr>Demo</vt:lpstr>
      <vt:lpstr>Sequences</vt:lpstr>
      <vt:lpstr>Learning Objects</vt:lpstr>
      <vt:lpstr>Sequences</vt:lpstr>
      <vt:lpstr>range</vt:lpstr>
      <vt:lpstr>Tuples</vt:lpstr>
      <vt:lpstr>PowerPoint Presentation</vt:lpstr>
      <vt:lpstr>for Loops</vt:lpstr>
      <vt:lpstr>Learning Objectives: Using Lists in Practice</vt:lpstr>
      <vt:lpstr>for statement – iteration control</vt:lpstr>
      <vt:lpstr>while statement – iteration control</vt:lpstr>
      <vt:lpstr>List Comprehensions</vt:lpstr>
      <vt:lpstr>Learning Objectives</vt:lpstr>
      <vt:lpstr>Data-driven iteration</vt:lpstr>
      <vt:lpstr>PowerPoint Presentation</vt:lpstr>
      <vt:lpstr>iClicker Question</vt:lpstr>
      <vt:lpstr>PowerPoint Presentation</vt:lpstr>
      <vt:lpstr>PowerPoint Presentation</vt:lpstr>
      <vt:lpstr>PowerPoint Presentation</vt:lpstr>
      <vt:lpstr>PowerPoint Presentation</vt:lpstr>
      <vt:lpstr>Example “Acronym”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76</cp:revision>
  <cp:lastPrinted>2021-09-08T21:43:54Z</cp:lastPrinted>
  <dcterms:modified xsi:type="dcterms:W3CDTF">2022-01-31T20:37:05Z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