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35"/>
  </p:notesMasterIdLst>
  <p:sldIdLst>
    <p:sldId id="256" r:id="rId2"/>
    <p:sldId id="277" r:id="rId3"/>
    <p:sldId id="383" r:id="rId4"/>
    <p:sldId id="384" r:id="rId5"/>
    <p:sldId id="365" r:id="rId6"/>
    <p:sldId id="387" r:id="rId7"/>
    <p:sldId id="282" r:id="rId8"/>
    <p:sldId id="283" r:id="rId9"/>
    <p:sldId id="284" r:id="rId10"/>
    <p:sldId id="292" r:id="rId11"/>
    <p:sldId id="386" r:id="rId12"/>
    <p:sldId id="264" r:id="rId13"/>
    <p:sldId id="286" r:id="rId14"/>
    <p:sldId id="291" r:id="rId15"/>
    <p:sldId id="285" r:id="rId16"/>
    <p:sldId id="268" r:id="rId17"/>
    <p:sldId id="385" r:id="rId18"/>
    <p:sldId id="287" r:id="rId19"/>
    <p:sldId id="293" r:id="rId20"/>
    <p:sldId id="266" r:id="rId21"/>
    <p:sldId id="289" r:id="rId22"/>
    <p:sldId id="265" r:id="rId23"/>
    <p:sldId id="288" r:id="rId24"/>
    <p:sldId id="272" r:id="rId25"/>
    <p:sldId id="269" r:id="rId26"/>
    <p:sldId id="276" r:id="rId27"/>
    <p:sldId id="273" r:id="rId28"/>
    <p:sldId id="279" r:id="rId29"/>
    <p:sldId id="274" r:id="rId30"/>
    <p:sldId id="280" r:id="rId31"/>
    <p:sldId id="275" r:id="rId32"/>
    <p:sldId id="267" r:id="rId33"/>
    <p:sldId id="270" r:id="rId34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/>
    <p:restoredTop sz="90220"/>
  </p:normalViewPr>
  <p:slideViewPr>
    <p:cSldViewPr snapToGrid="0" snapToObjects="1">
      <p:cViewPr varScale="1">
        <p:scale>
          <a:sx n="154" d="100"/>
          <a:sy n="154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1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7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05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18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1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40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2" y="152402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2661" y="6381750"/>
            <a:ext cx="617167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3" y="2584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267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806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9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247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3553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8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508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0487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831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6374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927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0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49782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214313" indent="-2143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1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1572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5001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5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def%20square%28x%29%3A%0A%20%20%20%20return%20x%20*%20x%0A%20%20%20%20%0As%20%3D%20square%0Ax%20%3D%20s%283%29%0A%0Adef%20make_adder%28n%29%3A%0A%20%20%20%20def%20adder%28k%29%3A%0A%20%20%20%20%20%20%20%20return%20k%20%2B%20n%0A%20%20%20%20return%20adder%0A%20%20%20%20%0Aadd_2%20%3D%20make_adder%282%29%0Aadd_3%20%3D%20make_adder%283%29%0Ax%20%3D%20add_2%28x%29%0A%0Adef%20compose%28f,%20g%29%3A%0A%20%20%20%20def%20h%28x%29%3A%0A%20%20%20%20%20%20%20%20return%20f%28g%28x%29%29%0A%20%20%20%20return%20h%0A%0Aadd_5%20%3D%20compose%28add_2,%20add_3%29%0Ay%20%3D%20add_5%28x%29%0A%0Az%20%3D%20compose%28square,%20make_adder%282%29%29%283%29&amp;cumulative=true&amp;mode=edit&amp;origin=composingprograms.js&amp;py=3&amp;rawInputLstJSON=%5B%5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3: HOFs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function that returns a function as a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16973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E8EF-F9E0-2945-84FC-81542361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Aside: </a:t>
            </a:r>
            <a:r>
              <a:rPr lang="en-US" dirty="0">
                <a:latin typeface="Source Code Pro" panose="020B0509030403020204" pitchFamily="49" charset="77"/>
              </a:rPr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740E-8A68-D44E-A1AB-6A8002E7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organizes code in modules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functions come with Python, but you need to "import" them.</a:t>
            </a:r>
            <a:endParaRPr lang="en-US" dirty="0"/>
          </a:p>
          <a:p>
            <a:r>
              <a:rPr lang="en-US" sz="2400" dirty="0">
                <a:latin typeface="Source Code Pro" panose="020B0509030403020204" pitchFamily="49" charset="77"/>
              </a:rPr>
              <a:t>import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endParaRPr lang="en-US" sz="2400" dirty="0">
              <a:latin typeface="Source Code Pro" panose="020B0509030403020204" pitchFamily="49" charset="77"/>
            </a:endParaRP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gives us access to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module_name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dirty="0" err="1">
                <a:latin typeface="Source Code Pro" panose="020B0509030403020204" pitchFamily="49" charset="77"/>
              </a:rPr>
              <a:t>module_name.x</a:t>
            </a:r>
            <a:endParaRPr lang="en-US" dirty="0">
              <a:latin typeface="Source Code Pro" panose="020B0509030403020204" pitchFamily="49" charset="77"/>
            </a:endParaRPr>
          </a:p>
          <a:p>
            <a:r>
              <a:rPr lang="en-US" sz="2400" dirty="0">
                <a:latin typeface="Source Code Pro" panose="020B0509030403020204" pitchFamily="49" charset="77"/>
              </a:rPr>
              <a:t>import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r>
              <a:rPr lang="en-US" sz="2400" dirty="0">
                <a:latin typeface="Source Code Pro" panose="020B0509030403020204" pitchFamily="49" charset="77"/>
              </a:rPr>
              <a:t> as </a:t>
            </a:r>
            <a:r>
              <a:rPr lang="en-US" sz="2400" dirty="0" err="1">
                <a:latin typeface="Source Code Pro" panose="020B0509030403020204" pitchFamily="49" charset="77"/>
              </a:rPr>
              <a:t>my_module</a:t>
            </a:r>
            <a:endParaRPr lang="en-US" sz="2400" dirty="0">
              <a:latin typeface="Source Code Pro" panose="020B0509030403020204" pitchFamily="49" charset="77"/>
            </a:endParaRP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access </a:t>
            </a:r>
            <a:r>
              <a:rPr lang="en-US" dirty="0" err="1">
                <a:latin typeface="Source Code Pro" panose="020B0509030403020204" pitchFamily="49" charset="77"/>
              </a:rPr>
              <a:t>my_module</a:t>
            </a:r>
            <a:r>
              <a:rPr lang="en-US" dirty="0">
                <a:latin typeface="Source Code Pro" panose="020B0509030403020204" pitchFamily="49" charset="77"/>
              </a:rPr>
              <a:t> and </a:t>
            </a:r>
            <a:r>
              <a:rPr lang="en-US" dirty="0" err="1">
                <a:latin typeface="Source Code Pro" panose="020B0509030403020204" pitchFamily="49" charset="77"/>
              </a:rPr>
              <a:t>my_module.x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(same code, just a different name)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from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r>
              <a:rPr lang="en-US" sz="2400" dirty="0">
                <a:latin typeface="Source Code Pro" panose="020B0509030403020204" pitchFamily="49" charset="77"/>
              </a:rPr>
              <a:t> import x, y, z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only access the functions we import. </a:t>
            </a:r>
            <a:r>
              <a:rPr lang="en-US" dirty="0">
                <a:latin typeface="Source Code Pro" panose="020B0509030403020204" pitchFamily="49" charset="77"/>
              </a:rPr>
              <a:t>x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my_module.x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from math import pi, sqrt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from operator import </a:t>
            </a:r>
            <a:r>
              <a:rPr lang="en-US" sz="2400" dirty="0" err="1">
                <a:latin typeface="Source Code Pro" panose="020B0509030403020204" pitchFamily="49" charset="77"/>
              </a:rPr>
              <a:t>mul</a:t>
            </a:r>
            <a:endParaRPr lang="en-US" sz="24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147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626240" y="1296642"/>
            <a:ext cx="9543712" cy="44838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57E7DB-F4B4-ED4C-9267-CF5C53A5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7680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Environments &amp; 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b="1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2070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A79926-540C-804C-BB3C-28C6FF8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FE9F9-F3B5-7F4A-92C9-723DB46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Watch Ed for announcements</a:t>
            </a:r>
          </a:p>
          <a:p>
            <a:pPr lvl="1"/>
            <a:r>
              <a:rPr lang="en-US" dirty="0"/>
              <a:t> One form all assignment extensions</a:t>
            </a:r>
          </a:p>
          <a:p>
            <a:pPr lvl="1"/>
            <a:r>
              <a:rPr lang="en-US" i="1" dirty="0"/>
              <a:t>Please don't fill this out for slip days.</a:t>
            </a:r>
          </a:p>
          <a:p>
            <a:pPr lvl="1"/>
            <a:r>
              <a:rPr lang="en-US" dirty="0"/>
              <a:t>If you need up to 3 days, just submit late.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CSM sections are out tomorrow</a:t>
            </a:r>
          </a:p>
          <a:p>
            <a:pPr lvl="1"/>
            <a:r>
              <a:rPr lang="en-US" dirty="0">
                <a:sym typeface="Wingdings" pitchFamily="2" charset="2"/>
              </a:rPr>
              <a:t> Totally optional, but lots of good prep.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72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3A171A-202E-F941-95BA-E3F4087B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9D997-089B-3E4D-99D9-067AB0EB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Tutor:</a:t>
            </a:r>
            <a:br>
              <a:rPr lang="en-US" dirty="0"/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  <a:hlinkClick r:id="rId2"/>
              </a:rPr>
              <a:t>http://pythontutor.com/composingprograms.html#code=def%20square%28x%29%3A%0A%20%20%20%20return%20x%20*%20x%0A%20%20%20%20%0As%20%3D%20square%0Ax%20%3D%20s%283%29%0A%0Adef%20make_adder%28n%29%3A%0A%20%20%20%20def%20adder%28k%29%3A%0A%20%20%20%20%20%20%20%2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799"/>
            <a:ext cx="11125200" cy="539187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Draw the global frame</a:t>
            </a:r>
          </a:p>
          <a:p>
            <a:pPr marL="514350" indent="-514350">
              <a:buAutoNum type="arabicPeriod"/>
            </a:pPr>
            <a:r>
              <a:rPr lang="en-US" dirty="0"/>
              <a:t>When evaluating assignments (lines with single equal), always evaluate right side first</a:t>
            </a:r>
          </a:p>
          <a:p>
            <a:pPr marL="514350" indent="-514350">
              <a:buAutoNum type="arabicPeriod"/>
            </a:pPr>
            <a:r>
              <a:rPr lang="en-US" dirty="0"/>
              <a:t>When you call a function MAKE A NEW FRAME!</a:t>
            </a:r>
          </a:p>
          <a:p>
            <a:pPr marL="514350" indent="-514350">
              <a:buAutoNum type="arabicPeriod"/>
            </a:pPr>
            <a:r>
              <a:rPr lang="en-US" dirty="0"/>
              <a:t>When assigning a primitive expression (number, </a:t>
            </a:r>
            <a:r>
              <a:rPr lang="en-US" dirty="0" err="1"/>
              <a:t>boolean</a:t>
            </a:r>
            <a:r>
              <a:rPr lang="en-US" dirty="0"/>
              <a:t>, string) write the value in the box</a:t>
            </a:r>
          </a:p>
          <a:p>
            <a:pPr marL="514350" indent="-514350">
              <a:buAutoNum type="arabicPeriod"/>
            </a:pPr>
            <a:r>
              <a:rPr lang="en-US" dirty="0"/>
              <a:t>When assigning anything else, draw an arrow to the value</a:t>
            </a:r>
          </a:p>
          <a:p>
            <a:pPr marL="514350" indent="-514350">
              <a:buAutoNum type="arabicPeriod"/>
            </a:pPr>
            <a:r>
              <a:rPr lang="en-US" dirty="0"/>
              <a:t>When calling a function, name the frame with the intrinsic name – the name of the function that variable points to</a:t>
            </a:r>
          </a:p>
          <a:p>
            <a:pPr marL="514350" indent="-514350">
              <a:buAutoNum type="arabicPeriod"/>
            </a:pPr>
            <a:r>
              <a:rPr lang="en-US" dirty="0"/>
              <a:t>The parent frame of a function is the frame in which it was defined in (default parent frame is global)</a:t>
            </a:r>
          </a:p>
          <a:p>
            <a:pPr marL="514350" indent="-514350">
              <a:buAutoNum type="arabicPeriod"/>
            </a:pPr>
            <a:r>
              <a:rPr lang="en-US" dirty="0"/>
              <a:t>If the value isn’t in the current frame, search in the parent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48FF-49F9-7D4D-979B-F4B8E6C8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A481-72A9-4C49-998F-FDB9CD38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741" y="1178312"/>
            <a:ext cx="11125200" cy="5257800"/>
          </a:xfrm>
        </p:spPr>
        <p:txBody>
          <a:bodyPr/>
          <a:lstStyle/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Question:  What's the result of the following?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greet(name):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 print('Hello, ' + name)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hello = greet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greet(name):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print('Hi, ' + name)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hello('CS88')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Error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prints "Hello, CS88"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prints "Hi, CS88"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"I'm lost…."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3638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74422" y="6048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Today's Task: Acronym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984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2281079" y="4876073"/>
            <a:ext cx="7517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map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function(item)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28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FILTER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29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2025804" y="4697556"/>
            <a:ext cx="837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item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if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function(item)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3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30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005548" y="1455959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specifically,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2179200" y="4493067"/>
            <a:ext cx="847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result = function(sequence[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0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], 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1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index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 SourceCodePro-Light" panose="020B0509030403020204" pitchFamily="49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29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429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534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today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209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as Values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argument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return values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5EF8A75E-B082-4918-B462-57A16F73F00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5" name="Google Shape;200;p22"/>
          <p:cNvPicPr/>
          <p:nvPr/>
        </p:nvPicPr>
        <p:blipFill>
          <a:blip r:embed="rId2"/>
          <a:stretch/>
        </p:blipFill>
        <p:spPr>
          <a:xfrm>
            <a:off x="1539480" y="5029200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5105280" y="5181480"/>
            <a:ext cx="49744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Idea: Software Design Patterns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6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 comprehensions let us build lists "inline".</a:t>
            </a:r>
          </a:p>
          <a:p>
            <a:r>
              <a:rPr lang="en-US" dirty="0"/>
              <a:t>List comprehensions are an </a:t>
            </a:r>
            <a:r>
              <a:rPr lang="en-US" i="1" dirty="0"/>
              <a:t>expression that returns a list.</a:t>
            </a:r>
            <a:r>
              <a:rPr lang="en-US" sz="2800" dirty="0"/>
              <a:t> </a:t>
            </a:r>
          </a:p>
          <a:p>
            <a:r>
              <a:rPr lang="en-US" sz="2800" dirty="0"/>
              <a:t>We can easily “filter” the list using a conditional expression, i.e.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508B-3D98-3140-9B20-72253082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6456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  <a:p>
            <a:r>
              <a:rPr lang="en-US" dirty="0"/>
              <a:t>In some ways, nothing more than a concise for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873726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if</a:t>
            </a:r>
            <a:r>
              <a:rPr lang="en-US" dirty="0">
                <a:latin typeface="Courier New"/>
                <a:cs typeface="Courier New"/>
              </a:rPr>
              <a:t> &lt;conditional expression with loop var&gt;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2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B558-0969-F940-B29A-B92A06E0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2970-87C0-4C4C-8D68-D7DF8E28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2DCDA-6F45-3040-85AE-661302C3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1961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3774082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b="1" dirty="0"/>
              <a:t>Functions can accept a function as an argument</a:t>
            </a:r>
          </a:p>
          <a:p>
            <a:r>
              <a:rPr lang="en-US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013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38EA-1B62-7843-8D1A-00FF223B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a Form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563E-6C22-FC46-93DC-58D20786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Numbers, Strings: All kinds of data</a:t>
            </a:r>
          </a:p>
          <a:p>
            <a:r>
              <a:rPr lang="en-US" dirty="0"/>
              <a:t>Code is its own kind of data, too!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More expressive programs, a new kind of abstraction.</a:t>
            </a:r>
          </a:p>
          <a:p>
            <a:pPr lvl="1"/>
            <a:r>
              <a:rPr lang="en-US" dirty="0"/>
              <a:t>”Encapsulate” logic and data into neat packages.</a:t>
            </a:r>
          </a:p>
          <a:p>
            <a:r>
              <a:rPr lang="en-US" dirty="0"/>
              <a:t>This will be one of the trickier concepts in CS88.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39D06-AEE5-5546-BFD6-E054F7CE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32819941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8132</TotalTime>
  <Words>1767</Words>
  <Application>Microsoft Macintosh PowerPoint</Application>
  <PresentationFormat>Widescreen</PresentationFormat>
  <Paragraphs>251</Paragraphs>
  <Slides>33</Slides>
  <Notes>6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 SourceCodePro-Light</vt:lpstr>
      <vt:lpstr>Arial</vt:lpstr>
      <vt:lpstr>Courier New</vt:lpstr>
      <vt:lpstr>FreightSans Pro Medium</vt:lpstr>
      <vt:lpstr>FreightSans Pro Semibold</vt:lpstr>
      <vt:lpstr>FreightText Pro Book</vt:lpstr>
      <vt:lpstr>Helvetica Neue</vt:lpstr>
      <vt:lpstr>Open Sans</vt:lpstr>
      <vt:lpstr>Source Code Pro</vt:lpstr>
      <vt:lpstr>Times New Roman</vt:lpstr>
      <vt:lpstr>1_cs162-fa14</vt:lpstr>
      <vt:lpstr>Week 3: HOFs</vt:lpstr>
      <vt:lpstr>Announcements</vt:lpstr>
      <vt:lpstr>List Comprehensions</vt:lpstr>
      <vt:lpstr>Learning Objectives</vt:lpstr>
      <vt:lpstr>Data-driven iteration</vt:lpstr>
      <vt:lpstr>Demo!</vt:lpstr>
      <vt:lpstr>Higher Order Functions</vt:lpstr>
      <vt:lpstr>Learning Objectives</vt:lpstr>
      <vt:lpstr>Code is a Form of Data</vt:lpstr>
      <vt:lpstr>What is a Higher Order Function?</vt:lpstr>
      <vt:lpstr>Brief Aside: import</vt:lpstr>
      <vt:lpstr>An Interesting Example</vt:lpstr>
      <vt:lpstr>Higher Order Functions</vt:lpstr>
      <vt:lpstr>Learning Objectives</vt:lpstr>
      <vt:lpstr>Review: What is a Higher Order Function?</vt:lpstr>
      <vt:lpstr>Higher Order Functions</vt:lpstr>
      <vt:lpstr>Demo</vt:lpstr>
      <vt:lpstr>Environments &amp; Higher Order Functions</vt:lpstr>
      <vt:lpstr>Learning Objectives</vt:lpstr>
      <vt:lpstr>Example: compose</vt:lpstr>
      <vt:lpstr>Environment Diagrams</vt:lpstr>
      <vt:lpstr>Environment Diagrams Steps</vt:lpstr>
      <vt:lpstr>Environment Diagram Tips / Links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Microsoft Office User</cp:lastModifiedBy>
  <cp:revision>60</cp:revision>
  <cp:lastPrinted>2022-02-02T20:34:27Z</cp:lastPrinted>
  <dcterms:modified xsi:type="dcterms:W3CDTF">2022-02-02T23:02:32Z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