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19"/>
  </p:notesMasterIdLst>
  <p:sldIdLst>
    <p:sldId id="256" r:id="rId2"/>
    <p:sldId id="277" r:id="rId3"/>
    <p:sldId id="281" r:id="rId4"/>
    <p:sldId id="286" r:id="rId5"/>
    <p:sldId id="291" r:id="rId6"/>
    <p:sldId id="285" r:id="rId7"/>
    <p:sldId id="268" r:id="rId8"/>
    <p:sldId id="385" r:id="rId9"/>
    <p:sldId id="287" r:id="rId10"/>
    <p:sldId id="386" r:id="rId11"/>
    <p:sldId id="289" r:id="rId12"/>
    <p:sldId id="265" r:id="rId13"/>
    <p:sldId id="388" r:id="rId14"/>
    <p:sldId id="389" r:id="rId15"/>
    <p:sldId id="390" r:id="rId16"/>
    <p:sldId id="387" r:id="rId17"/>
    <p:sldId id="288" r:id="rId18"/>
  </p:sldIdLst>
  <p:sldSz cx="12192000" cy="6858000"/>
  <p:notesSz cx="6997700" cy="9194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Ball" initials="MB" lastIdx="2" clrIdx="0">
    <p:extLst>
      <p:ext uri="{19B8F6BF-5375-455C-9EA6-DF929625EA0E}">
        <p15:presenceInfo xmlns:p15="http://schemas.microsoft.com/office/powerpoint/2012/main" userId="S::ball@berkeley.edu::193c5538-4594-411a-855b-59318feefd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66"/>
    <p:restoredTop sz="90484"/>
  </p:normalViewPr>
  <p:slideViewPr>
    <p:cSldViewPr snapToGrid="0" snapToObjects="1">
      <p:cViewPr varScale="1">
        <p:scale>
          <a:sx n="136" d="100"/>
          <a:sy n="136" d="100"/>
        </p:scale>
        <p:origin x="224"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9T11:42:51.123" idx="2">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85"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86"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87"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88" name="PlaceHolder 5"/>
          <p:cNvSpPr>
            <a:spLocks noGrp="1"/>
          </p:cNvSpPr>
          <p:nvPr>
            <p:ph type="sldNum"/>
          </p:nvPr>
        </p:nvSpPr>
        <p:spPr>
          <a:xfrm>
            <a:off x="4399200" y="9555480"/>
            <a:ext cx="3372840" cy="502560"/>
          </a:xfrm>
          <a:prstGeom prst="rect">
            <a:avLst/>
          </a:prstGeom>
        </p:spPr>
        <p:txBody>
          <a:bodyPr lIns="0" tIns="0" rIns="0" bIns="0" anchor="b"/>
          <a:lstStyle/>
          <a:p>
            <a:pPr algn="r"/>
            <a:fld id="{1E6A0497-FA14-4881-862A-AC8598D64A92}"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0" y="8763120"/>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b="0" strike="noStrike" spc="-1">
                <a:solidFill>
                  <a:srgbClr val="000000"/>
                </a:solidFill>
                <a:uFill>
                  <a:solidFill>
                    <a:srgbClr val="FFFFFF"/>
                  </a:solidFill>
                </a:uFill>
                <a:latin typeface="Times New Roman"/>
                <a:ea typeface="ＭＳ Ｐゴシック"/>
              </a:rPr>
              <a:t>1</a:t>
            </a:fld>
            <a:endParaRPr lang="en-US" sz="240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0" y="8763120"/>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b="0" strike="noStrike" spc="-1">
                <a:solidFill>
                  <a:srgbClr val="000000"/>
                </a:solidFill>
                <a:uFill>
                  <a:solidFill>
                    <a:srgbClr val="FFFFFF"/>
                  </a:solidFill>
                </a:uFill>
                <a:latin typeface="Times New Roman"/>
                <a:ea typeface="ＭＳ Ｐゴシック"/>
              </a:rPr>
              <a:t>4</a:t>
            </a:fld>
            <a:endParaRPr lang="en-US" sz="240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952726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0" y="8763120"/>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b="0" strike="noStrike" spc="-1">
                <a:solidFill>
                  <a:srgbClr val="000000"/>
                </a:solidFill>
                <a:uFill>
                  <a:solidFill>
                    <a:srgbClr val="FFFFFF"/>
                  </a:solidFill>
                </a:uFill>
                <a:latin typeface="Times New Roman"/>
                <a:ea typeface="ＭＳ Ｐゴシック"/>
              </a:rPr>
              <a:t>9</a:t>
            </a:fld>
            <a:endParaRPr lang="en-US" sz="240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805064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1149350"/>
            <a:ext cx="5518150" cy="3103563"/>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1E6A0497-FA14-4881-862A-AC8598D64A92}" type="slidenum">
              <a:rPr lang="en-US" sz="1400" b="0" strike="noStrike" spc="-1" smtClean="0">
                <a:solidFill>
                  <a:srgbClr val="000000"/>
                </a:solidFill>
                <a:uFill>
                  <a:solidFill>
                    <a:srgbClr val="FFFFFF"/>
                  </a:solidFill>
                </a:uFill>
                <a:latin typeface="Times New Roman"/>
              </a:rPr>
              <a:t>10</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49399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1149350"/>
            <a:ext cx="5518150" cy="3103563"/>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1E6A0497-FA14-4881-862A-AC8598D64A92}" type="slidenum">
              <a:rPr lang="en-US" sz="1400" b="0" strike="noStrike" spc="-1" smtClean="0">
                <a:solidFill>
                  <a:srgbClr val="000000"/>
                </a:solidFill>
                <a:uFill>
                  <a:solidFill>
                    <a:srgbClr val="FFFFFF"/>
                  </a:solidFill>
                </a:uFill>
                <a:latin typeface="Times New Roman"/>
              </a:rPr>
              <a:t>12</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53438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1149350"/>
            <a:ext cx="5518150" cy="3103563"/>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1E6A0497-FA14-4881-862A-AC8598D64A92}" type="slidenum">
              <a:rPr lang="en-US" sz="1400" b="0" strike="noStrike" spc="-1" smtClean="0">
                <a:solidFill>
                  <a:srgbClr val="000000"/>
                </a:solidFill>
                <a:uFill>
                  <a:solidFill>
                    <a:srgbClr val="FFFFFF"/>
                  </a:solidFill>
                </a:uFill>
                <a:latin typeface="Times New Roman"/>
              </a:rPr>
              <a:t>16</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84761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1149350"/>
            <a:ext cx="5518150" cy="3103563"/>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1E6A0497-FA14-4881-862A-AC8598D64A92}" type="slidenum">
              <a:rPr lang="en-US" sz="1400" b="0" strike="noStrike" spc="-1" smtClean="0">
                <a:solidFill>
                  <a:srgbClr val="000000"/>
                </a:solidFill>
                <a:uFill>
                  <a:solidFill>
                    <a:srgbClr val="FFFFFF"/>
                  </a:solidFill>
                </a:uFill>
                <a:latin typeface="Times New Roman"/>
              </a:rPr>
              <a:t>17</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800831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457200" y="1219200"/>
            <a:ext cx="11201400" cy="0"/>
          </a:xfrm>
          <a:prstGeom prst="line">
            <a:avLst/>
          </a:prstGeom>
          <a:noFill/>
          <a:ln w="47625" cap="rnd" cmpd="sng">
            <a:solidFill>
              <a:srgbClr val="FBBA03"/>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p>
        </p:txBody>
      </p:sp>
      <p:pic>
        <p:nvPicPr>
          <p:cNvPr id="5" name="Picture 8"/>
          <p:cNvPicPr>
            <a:picLocks noChangeAspect="1" noChangeArrowheads="1"/>
          </p:cNvPicPr>
          <p:nvPr userDrawn="1"/>
        </p:nvPicPr>
        <p:blipFill>
          <a:blip r:embed="rId2"/>
          <a:srcRect/>
          <a:stretch/>
        </p:blipFill>
        <p:spPr bwMode="auto">
          <a:xfrm>
            <a:off x="10769601" y="228600"/>
            <a:ext cx="833439" cy="833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5685" name="Rectangle 5"/>
          <p:cNvSpPr>
            <a:spLocks noGrp="1" noChangeArrowheads="1"/>
          </p:cNvSpPr>
          <p:nvPr>
            <p:ph type="ctrTitle"/>
          </p:nvPr>
        </p:nvSpPr>
        <p:spPr>
          <a:xfrm>
            <a:off x="2819400" y="2130428"/>
            <a:ext cx="8458200" cy="1470025"/>
          </a:xfrm>
        </p:spPr>
        <p:txBody>
          <a:bodyPr/>
          <a:lstStyle>
            <a:lvl1pPr algn="ctr">
              <a:defRPr sz="3600"/>
            </a:lvl1pPr>
          </a:lstStyle>
          <a:p>
            <a:r>
              <a:rPr lang="en-US" dirty="0"/>
              <a:t>Click to edit Master title style</a:t>
            </a:r>
          </a:p>
        </p:txBody>
      </p:sp>
      <p:sp>
        <p:nvSpPr>
          <p:cNvPr id="455686" name="Rectangle 6"/>
          <p:cNvSpPr>
            <a:spLocks noGrp="1" noChangeArrowheads="1"/>
          </p:cNvSpPr>
          <p:nvPr>
            <p:ph type="subTitle" idx="1"/>
          </p:nvPr>
        </p:nvSpPr>
        <p:spPr>
          <a:xfrm>
            <a:off x="3276600" y="3886200"/>
            <a:ext cx="7543800" cy="990600"/>
          </a:xfrm>
        </p:spPr>
        <p:txBody>
          <a:bodyPr/>
          <a:lstStyle>
            <a:lvl1pPr marL="0" indent="0" algn="ctr">
              <a:buFontTx/>
              <a:buNone/>
              <a:defRPr/>
            </a:lvl1pPr>
          </a:lstStyle>
          <a:p>
            <a:r>
              <a:rPr lang="en-US" dirty="0"/>
              <a:t>Click to edit Master subtitle style</a:t>
            </a:r>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2179195" y="382588"/>
            <a:ext cx="83058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9056" tIns="34529" rIns="69056" bIns="34529"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3400" kern="0" dirty="0"/>
              <a:t>Computational Structures in Data Science</a:t>
            </a:r>
          </a:p>
        </p:txBody>
      </p:sp>
      <p:sp>
        <p:nvSpPr>
          <p:cNvPr id="10" name="TextBox 9">
            <a:extLst>
              <a:ext uri="{FF2B5EF4-FFF2-40B4-BE49-F238E27FC236}">
                <a16:creationId xmlns:a16="http://schemas.microsoft.com/office/drawing/2014/main" id="{6914DF4B-2D56-AB45-B234-4F37FEC419CC}"/>
              </a:ext>
            </a:extLst>
          </p:cNvPr>
          <p:cNvSpPr txBox="1"/>
          <p:nvPr userDrawn="1"/>
        </p:nvSpPr>
        <p:spPr>
          <a:xfrm>
            <a:off x="205116" y="2476001"/>
            <a:ext cx="1941557" cy="715581"/>
          </a:xfrm>
          <a:prstGeom prst="rect">
            <a:avLst/>
          </a:prstGeom>
          <a:noFill/>
        </p:spPr>
        <p:txBody>
          <a:bodyPr wrap="square">
            <a:spAutoFit/>
          </a:bodyPr>
          <a:lstStyle/>
          <a:p>
            <a:pPr algn="ctr">
              <a:defRPr/>
            </a:pPr>
            <a:r>
              <a:rPr lang="en-US" sz="1350" b="1" i="0" dirty="0">
                <a:solidFill>
                  <a:schemeClr val="bg2"/>
                </a:solidFill>
                <a:latin typeface="FreightSans Pro Semibold" panose="02000606030000020004" pitchFamily="2" charset="0"/>
              </a:rPr>
              <a:t>UC Berkeley EECS</a:t>
            </a:r>
            <a:br>
              <a:rPr lang="en-US" sz="1350" b="1" i="0" dirty="0">
                <a:solidFill>
                  <a:schemeClr val="bg2"/>
                </a:solidFill>
                <a:latin typeface="FreightSans Pro Semibold" panose="02000606030000020004" pitchFamily="2" charset="0"/>
              </a:rPr>
            </a:br>
            <a:r>
              <a:rPr lang="en-US" sz="1350" b="1" i="0" dirty="0">
                <a:solidFill>
                  <a:schemeClr val="bg2"/>
                </a:solidFill>
                <a:latin typeface="FreightSans Pro Semibold" panose="02000606030000020004" pitchFamily="2" charset="0"/>
              </a:rPr>
              <a:t>Lecturer</a:t>
            </a:r>
          </a:p>
          <a:p>
            <a:pPr algn="ctr">
              <a:defRPr/>
            </a:pPr>
            <a:r>
              <a:rPr lang="en-US" sz="1350" b="1" i="0" dirty="0">
                <a:solidFill>
                  <a:schemeClr val="bg2"/>
                </a:solidFill>
                <a:latin typeface="FreightSans Pro Semibold" panose="02000606030000020004" pitchFamily="2" charset="0"/>
              </a:rPr>
              <a:t>Michael Ball</a:t>
            </a:r>
          </a:p>
        </p:txBody>
      </p:sp>
      <p:pic>
        <p:nvPicPr>
          <p:cNvPr id="11" name="Picture 2">
            <a:extLst>
              <a:ext uri="{FF2B5EF4-FFF2-40B4-BE49-F238E27FC236}">
                <a16:creationId xmlns:a16="http://schemas.microsoft.com/office/drawing/2014/main" id="{8CD1E19B-E1FA-114F-B2A6-C6DE982CA377}"/>
              </a:ext>
            </a:extLst>
          </p:cNvPr>
          <p:cNvPicPr>
            <a:picLocks noChangeAspect="1" noChangeArrowheads="1"/>
          </p:cNvPicPr>
          <p:nvPr userDrawn="1"/>
        </p:nvPicPr>
        <p:blipFill>
          <a:blip r:embed="rId3"/>
          <a:srcRect/>
          <a:stretch/>
        </p:blipFill>
        <p:spPr bwMode="auto">
          <a:xfrm>
            <a:off x="457202" y="152402"/>
            <a:ext cx="1437391" cy="21576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Rectangle 5">
            <a:extLst>
              <a:ext uri="{FF2B5EF4-FFF2-40B4-BE49-F238E27FC236}">
                <a16:creationId xmlns:a16="http://schemas.microsoft.com/office/drawing/2014/main" id="{E54B2176-5634-6845-968B-F5816C0360CC}"/>
              </a:ext>
            </a:extLst>
          </p:cNvPr>
          <p:cNvSpPr txBox="1">
            <a:spLocks noChangeArrowheads="1"/>
          </p:cNvSpPr>
          <p:nvPr userDrawn="1"/>
        </p:nvSpPr>
        <p:spPr bwMode="auto">
          <a:xfrm>
            <a:off x="3962661" y="6381750"/>
            <a:ext cx="6171678"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9056" tIns="34529" rIns="69056" bIns="34529" numCol="1" anchor="ctr" anchorCtr="0" compatLnSpc="1">
            <a:prstTxWarp prst="textNoShape">
              <a:avLst/>
            </a:prstTxWarp>
          </a:bodyPr>
          <a:lst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pPr algn="ctr">
              <a:defRPr/>
            </a:pPr>
            <a:r>
              <a:rPr lang="en-US" sz="1600" b="0" dirty="0"/>
              <a:t>UC Berkeley | Computer Science 88 | Michael Ball | https://cs88.org</a:t>
            </a:r>
          </a:p>
        </p:txBody>
      </p:sp>
      <p:sp>
        <p:nvSpPr>
          <p:cNvPr id="3" name="TextBox 2">
            <a:extLst>
              <a:ext uri="{FF2B5EF4-FFF2-40B4-BE49-F238E27FC236}">
                <a16:creationId xmlns:a16="http://schemas.microsoft.com/office/drawing/2014/main" id="{22E66487-F608-564D-808C-E53BA42B7ECC}"/>
              </a:ext>
            </a:extLst>
          </p:cNvPr>
          <p:cNvSpPr txBox="1"/>
          <p:nvPr userDrawn="1"/>
        </p:nvSpPr>
        <p:spPr>
          <a:xfrm>
            <a:off x="5108713" y="258417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2926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3E85FE72-0B9D-1A4F-A842-F00C4E8F7C72}" type="slidenum">
              <a:rPr lang="en-US"/>
              <a:pPr>
                <a:defRPr/>
              </a:pPr>
              <a:t>‹#›</a:t>
            </a:fld>
            <a:endParaRPr lang="en-US" b="0"/>
          </a:p>
        </p:txBody>
      </p:sp>
    </p:spTree>
    <p:extLst>
      <p:ext uri="{BB962C8B-B14F-4D97-AF65-F5344CB8AC3E}">
        <p14:creationId xmlns:p14="http://schemas.microsoft.com/office/powerpoint/2010/main" val="172677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531284" y="1782762"/>
            <a:ext cx="5463117" cy="4465638"/>
          </a:xfrm>
        </p:spPr>
        <p:txBody>
          <a:bodyPr/>
          <a:lstStyle>
            <a:lvl1pPr>
              <a:defRPr sz="1800"/>
            </a:lvl1pPr>
            <a:lvl2pPr>
              <a:defRPr sz="1350"/>
            </a:lvl2pPr>
            <a:lvl3pPr>
              <a:defRPr sz="135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143000"/>
            <a:ext cx="5463117" cy="63976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6193368" y="1782762"/>
            <a:ext cx="5463117" cy="4465638"/>
          </a:xfrm>
        </p:spPr>
        <p:txBody>
          <a:bodyPr/>
          <a:lstStyle>
            <a:lvl1pPr>
              <a:defRPr sz="1800"/>
            </a:lvl1pPr>
            <a:lvl2pPr>
              <a:defRPr sz="1350"/>
            </a:lvl2pPr>
            <a:lvl3pPr>
              <a:defRPr sz="135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7224DE28-9F3A-8740-A959-B54BC5F77339}" type="slidenum">
              <a:rPr lang="en-US"/>
              <a:pPr>
                <a:defRPr/>
              </a:pPr>
              <a:t>‹#›</a:t>
            </a:fld>
            <a:endParaRPr lang="en-US" b="0"/>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p>
            <a:r>
              <a:rPr lang="en-US"/>
              <a:t>Click to edit Master title style</a:t>
            </a:r>
          </a:p>
        </p:txBody>
      </p:sp>
    </p:spTree>
    <p:extLst>
      <p:ext uri="{BB962C8B-B14F-4D97-AF65-F5344CB8AC3E}">
        <p14:creationId xmlns:p14="http://schemas.microsoft.com/office/powerpoint/2010/main" val="4008063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1_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914400" y="228600"/>
            <a:ext cx="10260960" cy="7362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51" name="PlaceHolder 2"/>
          <p:cNvSpPr>
            <a:spLocks noGrp="1"/>
          </p:cNvSpPr>
          <p:nvPr>
            <p:ph type="subTitle"/>
          </p:nvPr>
        </p:nvSpPr>
        <p:spPr>
          <a:xfrm>
            <a:off x="914400" y="1066680"/>
            <a:ext cx="10159680" cy="5257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131921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ACA94121-BA6C-AD43-82C2-DF1F24FE5D9C}" type="slidenum">
              <a:rPr lang="en-US"/>
              <a:pPr>
                <a:defRPr/>
              </a:pPr>
              <a:t>‹#›</a:t>
            </a:fld>
            <a:endParaRPr lang="en-US" b="0"/>
          </a:p>
        </p:txBody>
      </p:sp>
    </p:spTree>
    <p:extLst>
      <p:ext uri="{BB962C8B-B14F-4D97-AF65-F5344CB8AC3E}">
        <p14:creationId xmlns:p14="http://schemas.microsoft.com/office/powerpoint/2010/main" val="322473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33400" y="1066800"/>
            <a:ext cx="5334000" cy="5257800"/>
          </a:xfrm>
        </p:spPr>
        <p:txBody>
          <a:bodyPr/>
          <a:lstStyle>
            <a:lvl1pPr>
              <a:defRPr sz="1800"/>
            </a:lvl1pPr>
            <a:lvl2pPr>
              <a:defRPr sz="1350"/>
            </a:lvl2pPr>
            <a:lvl3pPr>
              <a:defRPr sz="135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24600" y="1066800"/>
            <a:ext cx="5334000" cy="5257800"/>
          </a:xfrm>
        </p:spPr>
        <p:txBody>
          <a:bodyPr/>
          <a:lstStyle>
            <a:lvl1pPr>
              <a:defRPr sz="1800"/>
            </a:lvl1pPr>
            <a:lvl2pPr>
              <a:defRPr sz="1350"/>
            </a:lvl2pPr>
            <a:lvl3pPr>
              <a:defRPr sz="135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D4713FF5-B387-3C46-9528-A4DAEFDDAA2C}" type="slidenum">
              <a:rPr lang="en-US"/>
              <a:pPr>
                <a:defRPr/>
              </a:pPr>
              <a:t>‹#›</a:t>
            </a:fld>
            <a:endParaRPr lang="en-US" b="0"/>
          </a:p>
        </p:txBody>
      </p:sp>
    </p:spTree>
    <p:extLst>
      <p:ext uri="{BB962C8B-B14F-4D97-AF65-F5344CB8AC3E}">
        <p14:creationId xmlns:p14="http://schemas.microsoft.com/office/powerpoint/2010/main" val="193553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531284" y="1782762"/>
            <a:ext cx="5463117" cy="4465638"/>
          </a:xfrm>
        </p:spPr>
        <p:txBody>
          <a:bodyPr/>
          <a:lstStyle>
            <a:lvl1pPr>
              <a:defRPr sz="1800"/>
            </a:lvl1pPr>
            <a:lvl2pPr>
              <a:defRPr sz="1350"/>
            </a:lvl2pPr>
            <a:lvl3pPr>
              <a:defRPr sz="135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143000"/>
            <a:ext cx="5463117" cy="63976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6193368" y="1782762"/>
            <a:ext cx="5463117" cy="4465638"/>
          </a:xfrm>
        </p:spPr>
        <p:txBody>
          <a:bodyPr/>
          <a:lstStyle>
            <a:lvl1pPr>
              <a:defRPr sz="1800"/>
            </a:lvl1pPr>
            <a:lvl2pPr>
              <a:defRPr sz="1350"/>
            </a:lvl2pPr>
            <a:lvl3pPr>
              <a:defRPr sz="135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7224DE28-9F3A-8740-A959-B54BC5F77339}" type="slidenum">
              <a:rPr lang="en-US"/>
              <a:pPr>
                <a:defRPr/>
              </a:pPr>
              <a:t>‹#›</a:t>
            </a:fld>
            <a:endParaRPr lang="en-US" b="0"/>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p>
            <a:r>
              <a:rPr lang="en-US"/>
              <a:t>Click to edit Master title style</a:t>
            </a:r>
          </a:p>
        </p:txBody>
      </p:sp>
    </p:spTree>
    <p:extLst>
      <p:ext uri="{BB962C8B-B14F-4D97-AF65-F5344CB8AC3E}">
        <p14:creationId xmlns:p14="http://schemas.microsoft.com/office/powerpoint/2010/main" val="212987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2248F822-60CA-A14C-842C-369E58A037BB}" type="slidenum">
              <a:rPr lang="en-US"/>
              <a:pPr>
                <a:defRPr/>
              </a:pPr>
              <a:t>‹#›</a:t>
            </a:fld>
            <a:endParaRPr lang="en-US" b="0"/>
          </a:p>
        </p:txBody>
      </p:sp>
    </p:spTree>
    <p:extLst>
      <p:ext uri="{BB962C8B-B14F-4D97-AF65-F5344CB8AC3E}">
        <p14:creationId xmlns:p14="http://schemas.microsoft.com/office/powerpoint/2010/main" val="155081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CDE41FA0-C480-6843-BD2D-6F0C14B57B49}" type="slidenum">
              <a:rPr lang="en-US"/>
              <a:pPr>
                <a:defRPr/>
              </a:pPr>
              <a:t>‹#›</a:t>
            </a:fld>
            <a:endParaRPr lang="en-US" b="0"/>
          </a:p>
        </p:txBody>
      </p:sp>
    </p:spTree>
    <p:extLst>
      <p:ext uri="{BB962C8B-B14F-4D97-AF65-F5344CB8AC3E}">
        <p14:creationId xmlns:p14="http://schemas.microsoft.com/office/powerpoint/2010/main" val="120487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228600"/>
            <a:ext cx="2565400" cy="6096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914400" y="228600"/>
            <a:ext cx="7493000" cy="60960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EA9A5171-0207-EE4C-95BF-097AF0A57BE6}" type="slidenum">
              <a:rPr lang="en-US"/>
              <a:pPr>
                <a:defRPr/>
              </a:pPr>
              <a:t>‹#›</a:t>
            </a:fld>
            <a:endParaRPr lang="en-US" b="0"/>
          </a:p>
        </p:txBody>
      </p:sp>
    </p:spTree>
    <p:extLst>
      <p:ext uri="{BB962C8B-B14F-4D97-AF65-F5344CB8AC3E}">
        <p14:creationId xmlns:p14="http://schemas.microsoft.com/office/powerpoint/2010/main" val="168317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15900"/>
            <a:ext cx="10261600" cy="736600"/>
          </a:xfrm>
        </p:spPr>
        <p:txBody>
          <a:bodyPr/>
          <a:lstStyle/>
          <a:p>
            <a:r>
              <a:rPr lang="en-US" dirty="0"/>
              <a:t>Click to edit Master title style</a:t>
            </a:r>
          </a:p>
        </p:txBody>
      </p:sp>
      <p:sp>
        <p:nvSpPr>
          <p:cNvPr id="3" name="Text Placeholder 2"/>
          <p:cNvSpPr>
            <a:spLocks noGrp="1"/>
          </p:cNvSpPr>
          <p:nvPr>
            <p:ph type="body" sz="half" idx="1"/>
          </p:nvPr>
        </p:nvSpPr>
        <p:spPr>
          <a:xfrm>
            <a:off x="533400" y="1066800"/>
            <a:ext cx="535940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6096000" y="1066800"/>
            <a:ext cx="5562600" cy="2552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6096000" y="3771900"/>
            <a:ext cx="5562600" cy="2552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92732EAA-4308-6D4B-B317-3B7A4B81A0EA}" type="slidenum">
              <a:rPr lang="en-US"/>
              <a:pPr>
                <a:defRPr/>
              </a:pPr>
              <a:t>‹#›</a:t>
            </a:fld>
            <a:endParaRPr lang="en-US" b="0"/>
          </a:p>
        </p:txBody>
      </p:sp>
    </p:spTree>
    <p:extLst>
      <p:ext uri="{BB962C8B-B14F-4D97-AF65-F5344CB8AC3E}">
        <p14:creationId xmlns:p14="http://schemas.microsoft.com/office/powerpoint/2010/main" val="286374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320800" y="1143002"/>
            <a:ext cx="9855200" cy="35845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Slide Number Placeholder 6"/>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FE665C81-C980-EF45-BF17-2B49AE30DF4D}" type="slidenum">
              <a:rPr lang="en-US"/>
              <a:pPr>
                <a:defRPr/>
              </a:pPr>
              <a:t>‹#›</a:t>
            </a:fld>
            <a:endParaRPr lang="en-US" b="0"/>
          </a:p>
        </p:txBody>
      </p:sp>
    </p:spTree>
    <p:extLst>
      <p:ext uri="{BB962C8B-B14F-4D97-AF65-F5344CB8AC3E}">
        <p14:creationId xmlns:p14="http://schemas.microsoft.com/office/powerpoint/2010/main" val="369276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533400" y="228600"/>
            <a:ext cx="102108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2075" tIns="46038" rIns="92075" bIns="46038" numCol="1" anchor="ctr" anchorCtr="0" compatLnSpc="1">
            <a:prstTxWarp prst="textNoShape">
              <a:avLst/>
            </a:prstTxWarp>
          </a:bodyPr>
          <a:lstStyle/>
          <a:p>
            <a:pPr lvl="0"/>
            <a:r>
              <a:rPr lang="en-US" dirty="0"/>
              <a:t>Slide Title</a:t>
            </a:r>
          </a:p>
        </p:txBody>
      </p:sp>
      <p:sp>
        <p:nvSpPr>
          <p:cNvPr id="1030" name="Rectangle 6"/>
          <p:cNvSpPr>
            <a:spLocks noGrp="1" noChangeArrowheads="1"/>
          </p:cNvSpPr>
          <p:nvPr>
            <p:ph type="body" idx="1"/>
          </p:nvPr>
        </p:nvSpPr>
        <p:spPr bwMode="auto">
          <a:xfrm>
            <a:off x="533400" y="1066800"/>
            <a:ext cx="11125200" cy="525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1" name="Line 7"/>
          <p:cNvSpPr>
            <a:spLocks noChangeShapeType="1"/>
          </p:cNvSpPr>
          <p:nvPr/>
        </p:nvSpPr>
        <p:spPr bwMode="auto">
          <a:xfrm>
            <a:off x="533400" y="934405"/>
            <a:ext cx="11125200" cy="0"/>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10000 h 10000"/>
            </a:gdLst>
            <a:ahLst/>
            <a:cxnLst>
              <a:cxn ang="0">
                <a:pos x="connsiteX0" y="connsiteY0"/>
              </a:cxn>
              <a:cxn ang="0">
                <a:pos x="connsiteX1" y="connsiteY1"/>
              </a:cxn>
            </a:cxnLst>
            <a:rect l="l" t="t" r="r" b="b"/>
            <a:pathLst>
              <a:path w="10000" h="10000">
                <a:moveTo>
                  <a:pt x="0" y="0"/>
                </a:moveTo>
                <a:lnTo>
                  <a:pt x="10000" y="10000"/>
                </a:lnTo>
              </a:path>
            </a:pathLst>
          </a:custGeom>
          <a:noFill/>
          <a:ln w="47625" cap="rnd" cmpd="sng">
            <a:solidFill>
              <a:srgbClr val="FBBA03"/>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p>
        </p:txBody>
      </p:sp>
      <p:pic>
        <p:nvPicPr>
          <p:cNvPr id="1032" name="Picture 8"/>
          <p:cNvPicPr>
            <a:picLocks noChangeAspect="1" noChangeArrowheads="1"/>
          </p:cNvPicPr>
          <p:nvPr/>
        </p:nvPicPr>
        <p:blipFill>
          <a:blip r:embed="rId14"/>
          <a:srcRect/>
          <a:stretch/>
        </p:blipFill>
        <p:spPr bwMode="auto">
          <a:xfrm>
            <a:off x="11015661" y="189867"/>
            <a:ext cx="642939" cy="642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5">
            <a:extLst>
              <a:ext uri="{FF2B5EF4-FFF2-40B4-BE49-F238E27FC236}">
                <a16:creationId xmlns:a16="http://schemas.microsoft.com/office/drawing/2014/main" id="{C2835660-6E30-EA4D-9360-DAB07ED681A1}"/>
              </a:ext>
            </a:extLst>
          </p:cNvPr>
          <p:cNvSpPr txBox="1">
            <a:spLocks noChangeArrowheads="1"/>
          </p:cNvSpPr>
          <p:nvPr userDrawn="1"/>
        </p:nvSpPr>
        <p:spPr bwMode="auto">
          <a:xfrm>
            <a:off x="3898980" y="6464300"/>
            <a:ext cx="4394039" cy="33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9056" tIns="34529" rIns="69056" bIns="34529" numCol="1" anchor="ctr" anchorCtr="0" compatLnSpc="1">
            <a:prstTxWarp prst="textNoShape">
              <a:avLst/>
            </a:prstTxWarp>
          </a:bodyPr>
          <a:lst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pPr algn="ctr">
              <a:defRPr/>
            </a:pPr>
            <a:r>
              <a:rPr lang="en-US" sz="1200" b="0" dirty="0"/>
              <a:t>UC Berkeley | Computer Science 88 | Michael Ball | http://cs88.org</a:t>
            </a:r>
          </a:p>
        </p:txBody>
      </p:sp>
    </p:spTree>
    <p:extLst>
      <p:ext uri="{BB962C8B-B14F-4D97-AF65-F5344CB8AC3E}">
        <p14:creationId xmlns:p14="http://schemas.microsoft.com/office/powerpoint/2010/main" val="49782946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rtl="0" eaLnBrk="1" fontAlgn="base" hangingPunct="1">
        <a:lnSpc>
          <a:spcPct val="90000"/>
        </a:lnSpc>
        <a:spcBef>
          <a:spcPct val="0"/>
        </a:spcBef>
        <a:spcAft>
          <a:spcPct val="0"/>
        </a:spcAft>
        <a:defRPr sz="30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5pPr>
      <a:lvl6pPr marL="342900" algn="l" rtl="0" eaLnBrk="1" fontAlgn="base" hangingPunct="1">
        <a:lnSpc>
          <a:spcPct val="90000"/>
        </a:lnSpc>
        <a:spcBef>
          <a:spcPct val="0"/>
        </a:spcBef>
        <a:spcAft>
          <a:spcPct val="0"/>
        </a:spcAft>
        <a:defRPr sz="2400" b="1">
          <a:solidFill>
            <a:srgbClr val="0332B7"/>
          </a:solidFill>
          <a:latin typeface="Arial" charset="0"/>
        </a:defRPr>
      </a:lvl6pPr>
      <a:lvl7pPr marL="685800" algn="l" rtl="0" eaLnBrk="1" fontAlgn="base" hangingPunct="1">
        <a:lnSpc>
          <a:spcPct val="90000"/>
        </a:lnSpc>
        <a:spcBef>
          <a:spcPct val="0"/>
        </a:spcBef>
        <a:spcAft>
          <a:spcPct val="0"/>
        </a:spcAft>
        <a:defRPr sz="2400" b="1">
          <a:solidFill>
            <a:srgbClr val="0332B7"/>
          </a:solidFill>
          <a:latin typeface="Arial" charset="0"/>
        </a:defRPr>
      </a:lvl7pPr>
      <a:lvl8pPr marL="1028700" algn="l" rtl="0" eaLnBrk="1" fontAlgn="base" hangingPunct="1">
        <a:lnSpc>
          <a:spcPct val="90000"/>
        </a:lnSpc>
        <a:spcBef>
          <a:spcPct val="0"/>
        </a:spcBef>
        <a:spcAft>
          <a:spcPct val="0"/>
        </a:spcAft>
        <a:defRPr sz="2400" b="1">
          <a:solidFill>
            <a:srgbClr val="0332B7"/>
          </a:solidFill>
          <a:latin typeface="Arial" charset="0"/>
        </a:defRPr>
      </a:lvl8pPr>
      <a:lvl9pPr marL="1371600" algn="l" rtl="0" eaLnBrk="1" fontAlgn="base" hangingPunct="1">
        <a:lnSpc>
          <a:spcPct val="90000"/>
        </a:lnSpc>
        <a:spcBef>
          <a:spcPct val="0"/>
        </a:spcBef>
        <a:spcAft>
          <a:spcPct val="0"/>
        </a:spcAft>
        <a:defRPr sz="2400" b="1">
          <a:solidFill>
            <a:srgbClr val="0332B7"/>
          </a:solidFill>
          <a:latin typeface="Arial" charset="0"/>
        </a:defRPr>
      </a:lvl9pPr>
    </p:titleStyle>
    <p:bodyStyle>
      <a:lvl1pPr marL="214313" indent="-214313" algn="l" rtl="0" eaLnBrk="1" fontAlgn="base" hangingPunct="1">
        <a:lnSpc>
          <a:spcPct val="90000"/>
        </a:lnSpc>
        <a:spcBef>
          <a:spcPct val="30000"/>
        </a:spcBef>
        <a:spcAft>
          <a:spcPct val="0"/>
        </a:spcAft>
        <a:buSzPct val="90000"/>
        <a:buFont typeface="Arial" panose="020B0604020202020204" pitchFamily="34" charset="0"/>
        <a:buChar char="•"/>
        <a:defRPr sz="2700" b="0" i="0">
          <a:solidFill>
            <a:schemeClr val="tx1"/>
          </a:solidFill>
          <a:latin typeface="FreightSans Pro Medium" panose="02000606030000020004" pitchFamily="2" charset="0"/>
          <a:ea typeface="ＭＳ Ｐゴシック" charset="-128"/>
          <a:cs typeface="FreightSans Pro Medium" panose="02000606030000020004" pitchFamily="2" charset="0"/>
        </a:defRPr>
      </a:lvl1pPr>
      <a:lvl2pPr marL="514350" indent="-171450" algn="l" rtl="0" eaLnBrk="1" fontAlgn="base" hangingPunct="1">
        <a:lnSpc>
          <a:spcPct val="90000"/>
        </a:lnSpc>
        <a:spcBef>
          <a:spcPct val="30000"/>
        </a:spcBef>
        <a:spcAft>
          <a:spcPct val="0"/>
        </a:spcAft>
        <a:buSzPct val="90000"/>
        <a:buChar char="–"/>
        <a:defRPr sz="2400" b="0" i="0">
          <a:solidFill>
            <a:schemeClr val="tx1"/>
          </a:solidFill>
          <a:latin typeface="FreightSans Pro Medium" panose="02000606030000020004" pitchFamily="2" charset="0"/>
          <a:ea typeface="ＭＳ Ｐゴシック" charset="-128"/>
        </a:defRPr>
      </a:lvl2pPr>
      <a:lvl3pPr marL="857250" indent="-171450" algn="l" rtl="0" eaLnBrk="1" fontAlgn="base" hangingPunct="1">
        <a:lnSpc>
          <a:spcPct val="90000"/>
        </a:lnSpc>
        <a:spcBef>
          <a:spcPct val="30000"/>
        </a:spcBef>
        <a:spcAft>
          <a:spcPct val="0"/>
        </a:spcAft>
        <a:buSzPct val="90000"/>
        <a:buChar char="»"/>
        <a:defRPr sz="2100" b="0" i="0">
          <a:solidFill>
            <a:schemeClr val="tx1"/>
          </a:solidFill>
          <a:latin typeface="FreightSans Pro Medium" panose="02000606030000020004" pitchFamily="2" charset="0"/>
          <a:ea typeface="ＭＳ Ｐゴシック" charset="-128"/>
        </a:defRPr>
      </a:lvl3pPr>
      <a:lvl4pPr marL="1157288" indent="-128588" algn="l" rtl="0" eaLnBrk="1" fontAlgn="base" hangingPunct="1">
        <a:lnSpc>
          <a:spcPct val="90000"/>
        </a:lnSpc>
        <a:spcBef>
          <a:spcPct val="30000"/>
        </a:spcBef>
        <a:spcAft>
          <a:spcPct val="0"/>
        </a:spcAft>
        <a:buSzPct val="90000"/>
        <a:buChar char="•"/>
        <a:defRPr sz="1800" b="0" i="0">
          <a:solidFill>
            <a:schemeClr val="tx1"/>
          </a:solidFill>
          <a:latin typeface="FreightSans Pro Medium" panose="02000606030000020004" pitchFamily="2" charset="0"/>
          <a:ea typeface="ＭＳ Ｐゴシック" charset="-128"/>
        </a:defRPr>
      </a:lvl4pPr>
      <a:lvl5pPr marL="1500188" indent="-128588" algn="l" rtl="0" eaLnBrk="1" fontAlgn="base" hangingPunct="1">
        <a:lnSpc>
          <a:spcPct val="90000"/>
        </a:lnSpc>
        <a:spcBef>
          <a:spcPct val="30000"/>
        </a:spcBef>
        <a:spcAft>
          <a:spcPct val="0"/>
        </a:spcAft>
        <a:buSzPct val="90000"/>
        <a:buChar char="–"/>
        <a:defRPr sz="1500" b="0" i="0">
          <a:solidFill>
            <a:schemeClr val="tx1"/>
          </a:solidFill>
          <a:latin typeface="FreightSans Pro Medium" panose="02000606030000020004" pitchFamily="2" charset="0"/>
          <a:ea typeface="ＭＳ Ｐゴシック" charset="-128"/>
        </a:defRPr>
      </a:lvl5pPr>
      <a:lvl6pPr marL="1843088" indent="-128588" algn="l" rtl="0" eaLnBrk="1" fontAlgn="base" hangingPunct="1">
        <a:lnSpc>
          <a:spcPct val="90000"/>
        </a:lnSpc>
        <a:spcBef>
          <a:spcPct val="30000"/>
        </a:spcBef>
        <a:spcAft>
          <a:spcPct val="0"/>
        </a:spcAft>
        <a:buSzPct val="100000"/>
        <a:buChar char="–"/>
        <a:defRPr sz="1050" b="1">
          <a:solidFill>
            <a:schemeClr val="tx1"/>
          </a:solidFill>
          <a:latin typeface="+mn-lt"/>
          <a:ea typeface="ＭＳ Ｐゴシック" charset="-128"/>
        </a:defRPr>
      </a:lvl6pPr>
      <a:lvl7pPr marL="2185988" indent="-128588" algn="l" rtl="0" eaLnBrk="1" fontAlgn="base" hangingPunct="1">
        <a:lnSpc>
          <a:spcPct val="90000"/>
        </a:lnSpc>
        <a:spcBef>
          <a:spcPct val="30000"/>
        </a:spcBef>
        <a:spcAft>
          <a:spcPct val="0"/>
        </a:spcAft>
        <a:buSzPct val="100000"/>
        <a:buChar char="–"/>
        <a:defRPr sz="1050" b="1">
          <a:solidFill>
            <a:schemeClr val="tx1"/>
          </a:solidFill>
          <a:latin typeface="+mn-lt"/>
          <a:ea typeface="ＭＳ Ｐゴシック" charset="-128"/>
        </a:defRPr>
      </a:lvl7pPr>
      <a:lvl8pPr marL="2528888" indent="-128588" algn="l" rtl="0" eaLnBrk="1" fontAlgn="base" hangingPunct="1">
        <a:lnSpc>
          <a:spcPct val="90000"/>
        </a:lnSpc>
        <a:spcBef>
          <a:spcPct val="30000"/>
        </a:spcBef>
        <a:spcAft>
          <a:spcPct val="0"/>
        </a:spcAft>
        <a:buSzPct val="100000"/>
        <a:buChar char="–"/>
        <a:defRPr sz="1050" b="1">
          <a:solidFill>
            <a:schemeClr val="tx1"/>
          </a:solidFill>
          <a:latin typeface="+mn-lt"/>
          <a:ea typeface="ＭＳ Ｐゴシック" charset="-128"/>
        </a:defRPr>
      </a:lvl8pPr>
      <a:lvl9pPr marL="2871788" indent="-128588" algn="l" rtl="0" eaLnBrk="1" fontAlgn="base" hangingPunct="1">
        <a:lnSpc>
          <a:spcPct val="90000"/>
        </a:lnSpc>
        <a:spcBef>
          <a:spcPct val="30000"/>
        </a:spcBef>
        <a:spcAft>
          <a:spcPct val="0"/>
        </a:spcAft>
        <a:buSzPct val="100000"/>
        <a:buChar char="–"/>
        <a:defRPr sz="1050" b="1">
          <a:solidFill>
            <a:schemeClr val="tx1"/>
          </a:solidFill>
          <a:latin typeface="+mn-lt"/>
          <a:ea typeface="ＭＳ Ｐゴシック"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ythontutor.com/composingprograms.html#code=a%20%3D%20%22chipotle%22%0Ab%20%3D%205%20%3E%203%0Ac%20%3D%208%0A%0Adef%20foo%28c%29%3A%0A%20%20%20%20return%20c%20-%205%0A%0Adef%20bar%28%29%3A%0A%20%20%20%20if%20b%3A%0A%20%20%20%20%20%20%20%20a%20%3D%20%22taco%20bell%22%0A%0Aresult1%20%3D%20foo%2810%29%0Aresult2%20%3D%20bar%28%29%0A&amp;cumulative=true&amp;curInstr=0&amp;mode=display&amp;origin=composingprograms.js&amp;py=3&amp;rawInputLstJSON=%5B%5D" TargetMode="External"/><Relationship Id="rId2" Type="http://schemas.openxmlformats.org/officeDocument/2006/relationships/hyperlink" Target="https://pythontutor.com/composingprograms.html#code=a%20%3D%20%22chipotle%22%0Ac%20%3D%208.65%0Ab%20%3D%205%20%3E%203%0A%0Adef%20f1%28c%29%3A%0A%20%20%20%20return%20c%20-%205%0A%0Adef%20f2%28a%29%3A%0A%20%20%20%20a%20%3D%20%22taco%20bell%22%0A%0Aresult1%20%3D%20f1%28c%29%0Aresult2%20%3D%20f2%28a%29%0Aprint%28a%29%0A%20%20%20%20%0A%0A%20&amp;cumulative=true&amp;curInstr=0&amp;mode=display&amp;origin=composingprograms.js&amp;py=3&amp;rawInputLstJSON=%5B%5D" TargetMode="External"/><Relationship Id="rId1" Type="http://schemas.openxmlformats.org/officeDocument/2006/relationships/slideLayout" Target="../slideLayouts/slideLayout2.xml"/><Relationship Id="rId5" Type="http://schemas.openxmlformats.org/officeDocument/2006/relationships/hyperlink" Target="https://pythontutor.com/composingprograms.html#code=add_2%20%3D%20make_adder%282%29%0Aadd_3%20%3D%20make_adder%283%29%0A%0Ax%20%3D%20add_2%282%29%0Adef%20compose%28f,%20g%29%3A%0A%20%20%20%20def%20h%28x%29%3A%0A%20%20%20%20%20%20%20%20return%20f%28g%28x%29%29%0A%20%20%20%20return%20h%0A%0Aadd_5%20%3D%20compose%28add_2,%20add_3%29%0Az%20%3D%20add_5%28x%29%0A&amp;cumulative=true&amp;curInstr=0&amp;mode=display&amp;origin=composingprograms.js&amp;py=3&amp;rawInputLstJSON=%5B%5D" TargetMode="External"/><Relationship Id="rId4" Type="http://schemas.openxmlformats.org/officeDocument/2006/relationships/hyperlink" Target="https://pythontutor.com/composingprograms.html#code=def%20make_adder%28n%29%3A%0A%20%20%20%20def%20adder%28k%29%3A%0A%20%20%20%20%20%20%20%20return%20k%20%2B%20n%0A%20%20%20%20return%20adder%0A%0An%20%3D%2010%20%20%20%20%0Aadd_2%20%3D%20make_adder%282%29%0Ax%20%3D%20add_2%285%29%0A&amp;cumulative=true&amp;curInstr=0&amp;mode=display&amp;origin=composingprograms.js&amp;py=3&amp;rawInputLstJSON=%5B%5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omputerworld.com/article/3632996/as-the-hybrid-workplace-emerges-microsoft-and-google-beef-up-video-tools.html" TargetMode="External"/><Relationship Id="rId2" Type="http://schemas.openxmlformats.org/officeDocument/2006/relationships/hyperlink" Target="https://www.microsoft.com/en-us/microsoft-365/blog/2021/09/09/brace-yourselves-hybrid-work-is-hard-heres-how-microsoft-teams-and-office-365-can-help/"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843-39A8-4E4A-A923-FEDC64A7AE32}"/>
              </a:ext>
            </a:extLst>
          </p:cNvPr>
          <p:cNvSpPr>
            <a:spLocks noGrp="1"/>
          </p:cNvSpPr>
          <p:nvPr>
            <p:ph type="ctrTitle"/>
          </p:nvPr>
        </p:nvSpPr>
        <p:spPr/>
        <p:txBody>
          <a:bodyPr/>
          <a:lstStyle/>
          <a:p>
            <a:r>
              <a:rPr lang="en-US" dirty="0"/>
              <a:t>Week 4: HOFs &amp; Environment Diagrams</a:t>
            </a:r>
          </a:p>
        </p:txBody>
      </p:sp>
      <p:sp>
        <p:nvSpPr>
          <p:cNvPr id="3" name="TextBox 2">
            <a:extLst>
              <a:ext uri="{FF2B5EF4-FFF2-40B4-BE49-F238E27FC236}">
                <a16:creationId xmlns:a16="http://schemas.microsoft.com/office/drawing/2014/main" id="{FC65FF14-EFE4-2541-8B46-FFB8E631C9CA}"/>
              </a:ext>
            </a:extLst>
          </p:cNvPr>
          <p:cNvSpPr txBox="1"/>
          <p:nvPr/>
        </p:nvSpPr>
        <p:spPr>
          <a:xfrm>
            <a:off x="1226634" y="2598234"/>
            <a:ext cx="184731" cy="369332"/>
          </a:xfrm>
          <a:prstGeom prst="rect">
            <a:avLst/>
          </a:prstGeom>
          <a:noFill/>
        </p:spPr>
        <p:txBody>
          <a:bodyPr wrap="none" rtlCol="0">
            <a:spAutoFit/>
          </a:bodyPr>
          <a:lstStyle/>
          <a:p>
            <a:endParaRPr lang="en-US"/>
          </a:p>
        </p:txBody>
      </p:sp>
      <p:sp>
        <p:nvSpPr>
          <p:cNvPr id="15" name="TextBox 14">
            <a:extLst>
              <a:ext uri="{FF2B5EF4-FFF2-40B4-BE49-F238E27FC236}">
                <a16:creationId xmlns:a16="http://schemas.microsoft.com/office/drawing/2014/main" id="{A28E7AC7-A36B-8143-80E8-F81F81D7D188}"/>
              </a:ext>
            </a:extLst>
          </p:cNvPr>
          <p:cNvSpPr txBox="1"/>
          <p:nvPr/>
        </p:nvSpPr>
        <p:spPr>
          <a:xfrm>
            <a:off x="6550702" y="2593298"/>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3AED-AB1E-9F40-BE86-23A4ED91A56E}"/>
              </a:ext>
            </a:extLst>
          </p:cNvPr>
          <p:cNvSpPr>
            <a:spLocks noGrp="1"/>
          </p:cNvSpPr>
          <p:nvPr>
            <p:ph type="title"/>
          </p:nvPr>
        </p:nvSpPr>
        <p:spPr/>
        <p:txBody>
          <a:bodyPr/>
          <a:lstStyle/>
          <a:p>
            <a:r>
              <a:rPr lang="en-US" dirty="0"/>
              <a:t>Python Tutor Examples: compose</a:t>
            </a:r>
          </a:p>
        </p:txBody>
      </p:sp>
      <p:sp>
        <p:nvSpPr>
          <p:cNvPr id="3" name="Content Placeholder 2">
            <a:extLst>
              <a:ext uri="{FF2B5EF4-FFF2-40B4-BE49-F238E27FC236}">
                <a16:creationId xmlns:a16="http://schemas.microsoft.com/office/drawing/2014/main" id="{96930B3E-847A-CF45-BFCB-5C129A38C53F}"/>
              </a:ext>
            </a:extLst>
          </p:cNvPr>
          <p:cNvSpPr>
            <a:spLocks noGrp="1"/>
          </p:cNvSpPr>
          <p:nvPr>
            <p:ph idx="1"/>
          </p:nvPr>
        </p:nvSpPr>
        <p:spPr>
          <a:xfrm>
            <a:off x="533400" y="1066800"/>
            <a:ext cx="5162862" cy="5034197"/>
          </a:xfrm>
        </p:spPr>
        <p:txBody>
          <a:bodyPr/>
          <a:lstStyle/>
          <a:p>
            <a:pPr marL="0" indent="0">
              <a:buNone/>
            </a:pPr>
            <a:r>
              <a:rPr lang="en-US" dirty="0">
                <a:latin typeface="Source Code Pro" panose="020B0509030403020204" pitchFamily="49" charset="77"/>
              </a:rPr>
              <a:t>def </a:t>
            </a:r>
            <a:r>
              <a:rPr lang="en-US" dirty="0" err="1">
                <a:latin typeface="Source Code Pro" panose="020B0509030403020204" pitchFamily="49" charset="77"/>
              </a:rPr>
              <a:t>make_adder</a:t>
            </a:r>
            <a:r>
              <a:rPr lang="en-US" dirty="0">
                <a:latin typeface="Source Code Pro" panose="020B0509030403020204" pitchFamily="49" charset="77"/>
              </a:rPr>
              <a:t>(n):</a:t>
            </a:r>
          </a:p>
          <a:p>
            <a:pPr marL="0" indent="0">
              <a:buNone/>
            </a:pPr>
            <a:r>
              <a:rPr lang="en-US" dirty="0">
                <a:latin typeface="Source Code Pro" panose="020B0509030403020204" pitchFamily="49" charset="77"/>
              </a:rPr>
              <a:t>    def adder(k):</a:t>
            </a:r>
          </a:p>
          <a:p>
            <a:pPr marL="0" indent="0">
              <a:buNone/>
            </a:pPr>
            <a:r>
              <a:rPr lang="en-US" dirty="0">
                <a:latin typeface="Source Code Pro" panose="020B0509030403020204" pitchFamily="49" charset="77"/>
              </a:rPr>
              <a:t>        return k + n</a:t>
            </a:r>
          </a:p>
          <a:p>
            <a:pPr marL="0" indent="0">
              <a:buNone/>
            </a:pPr>
            <a:r>
              <a:rPr lang="en-US" dirty="0">
                <a:latin typeface="Source Code Pro" panose="020B0509030403020204" pitchFamily="49" charset="77"/>
              </a:rPr>
              <a:t>    return adder</a:t>
            </a:r>
          </a:p>
          <a:p>
            <a:pPr marL="0" indent="0">
              <a:buNone/>
            </a:pPr>
            <a:r>
              <a:rPr lang="en-US" dirty="0">
                <a:latin typeface="Source Code Pro" panose="020B0509030403020204" pitchFamily="49" charset="77"/>
              </a:rPr>
              <a:t>    </a:t>
            </a:r>
          </a:p>
          <a:p>
            <a:pPr marL="0" indent="0">
              <a:buNone/>
            </a:pPr>
            <a:r>
              <a:rPr lang="en-US" dirty="0">
                <a:latin typeface="Source Code Pro" panose="020B0509030403020204" pitchFamily="49" charset="77"/>
              </a:rPr>
              <a:t>add_2 = </a:t>
            </a:r>
            <a:r>
              <a:rPr lang="en-US" dirty="0" err="1">
                <a:latin typeface="Source Code Pro" panose="020B0509030403020204" pitchFamily="49" charset="77"/>
              </a:rPr>
              <a:t>make_adder</a:t>
            </a:r>
            <a:r>
              <a:rPr lang="en-US" dirty="0">
                <a:latin typeface="Source Code Pro" panose="020B0509030403020204" pitchFamily="49" charset="77"/>
              </a:rPr>
              <a:t>(2)</a:t>
            </a:r>
          </a:p>
          <a:p>
            <a:pPr marL="0" indent="0">
              <a:buNone/>
            </a:pPr>
            <a:r>
              <a:rPr lang="en-US" dirty="0">
                <a:latin typeface="Source Code Pro" panose="020B0509030403020204" pitchFamily="49" charset="77"/>
              </a:rPr>
              <a:t>add_3 = </a:t>
            </a:r>
            <a:r>
              <a:rPr lang="en-US" dirty="0" err="1">
                <a:latin typeface="Source Code Pro" panose="020B0509030403020204" pitchFamily="49" charset="77"/>
              </a:rPr>
              <a:t>make_adder</a:t>
            </a:r>
            <a:r>
              <a:rPr lang="en-US" dirty="0">
                <a:latin typeface="Source Code Pro" panose="020B0509030403020204" pitchFamily="49" charset="77"/>
              </a:rPr>
              <a:t>(3)</a:t>
            </a:r>
          </a:p>
          <a:p>
            <a:pPr marL="0" indent="0">
              <a:buNone/>
            </a:pPr>
            <a:r>
              <a:rPr lang="en-US" dirty="0">
                <a:latin typeface="Source Code Pro" panose="020B0509030403020204" pitchFamily="49" charset="77"/>
              </a:rPr>
              <a:t>x = add_2(5)</a:t>
            </a:r>
          </a:p>
          <a:p>
            <a:pPr marL="0" indent="0">
              <a:buNone/>
            </a:pPr>
            <a:r>
              <a:rPr lang="en-US" dirty="0">
                <a:latin typeface="Source Code Pro" panose="020B0509030403020204" pitchFamily="49" charset="77"/>
              </a:rPr>
              <a:t>y = add_3(x)</a:t>
            </a:r>
          </a:p>
        </p:txBody>
      </p:sp>
      <p:sp>
        <p:nvSpPr>
          <p:cNvPr id="4" name="Slide Number Placeholder 3">
            <a:extLst>
              <a:ext uri="{FF2B5EF4-FFF2-40B4-BE49-F238E27FC236}">
                <a16:creationId xmlns:a16="http://schemas.microsoft.com/office/drawing/2014/main" id="{29BE940C-8AD0-2342-B83A-952E1C7E3C82}"/>
              </a:ext>
            </a:extLst>
          </p:cNvPr>
          <p:cNvSpPr>
            <a:spLocks noGrp="1"/>
          </p:cNvSpPr>
          <p:nvPr>
            <p:ph type="sldNum" sz="quarter" idx="12"/>
          </p:nvPr>
        </p:nvSpPr>
        <p:spPr/>
        <p:txBody>
          <a:bodyPr/>
          <a:lstStyle/>
          <a:p>
            <a:pPr>
              <a:defRPr/>
            </a:pPr>
            <a:fld id="{ACA94121-BA6C-AD43-82C2-DF1F24FE5D9C}" type="slidenum">
              <a:rPr lang="en-US" smtClean="0"/>
              <a:pPr>
                <a:defRPr/>
              </a:pPr>
              <a:t>10</a:t>
            </a:fld>
            <a:endParaRPr lang="en-US" b="0"/>
          </a:p>
        </p:txBody>
      </p:sp>
    </p:spTree>
    <p:extLst>
      <p:ext uri="{BB962C8B-B14F-4D97-AF65-F5344CB8AC3E}">
        <p14:creationId xmlns:p14="http://schemas.microsoft.com/office/powerpoint/2010/main" val="50444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9021-8955-514A-9ABD-D08BFEB65D0F}"/>
              </a:ext>
            </a:extLst>
          </p:cNvPr>
          <p:cNvSpPr>
            <a:spLocks noGrp="1"/>
          </p:cNvSpPr>
          <p:nvPr>
            <p:ph type="title"/>
          </p:nvPr>
        </p:nvSpPr>
        <p:spPr/>
        <p:txBody>
          <a:bodyPr/>
          <a:lstStyle/>
          <a:p>
            <a:r>
              <a:rPr lang="en-US" dirty="0"/>
              <a:t>Environment Diagrams</a:t>
            </a:r>
          </a:p>
        </p:txBody>
      </p:sp>
      <p:sp>
        <p:nvSpPr>
          <p:cNvPr id="3" name="Content Placeholder 2">
            <a:extLst>
              <a:ext uri="{FF2B5EF4-FFF2-40B4-BE49-F238E27FC236}">
                <a16:creationId xmlns:a16="http://schemas.microsoft.com/office/drawing/2014/main" id="{85A41B0F-247A-494F-911C-6AF62A77190A}"/>
              </a:ext>
            </a:extLst>
          </p:cNvPr>
          <p:cNvSpPr>
            <a:spLocks noGrp="1"/>
          </p:cNvSpPr>
          <p:nvPr>
            <p:ph idx="1"/>
          </p:nvPr>
        </p:nvSpPr>
        <p:spPr/>
        <p:txBody>
          <a:bodyPr/>
          <a:lstStyle/>
          <a:p>
            <a:r>
              <a:rPr lang="en-US" dirty="0"/>
              <a:t>Organizational tools that help you understand code</a:t>
            </a:r>
          </a:p>
          <a:p>
            <a:r>
              <a:rPr lang="en-US" b="1" dirty="0"/>
              <a:t>Terminology:</a:t>
            </a:r>
            <a:endParaRPr lang="en-US" dirty="0"/>
          </a:p>
          <a:p>
            <a:pPr lvl="1"/>
            <a:r>
              <a:rPr lang="en-US" b="1" dirty="0"/>
              <a:t>Frame:</a:t>
            </a:r>
            <a:r>
              <a:rPr lang="en-US" dirty="0"/>
              <a:t> keeps track of variable-to-value bindings, each function call has a frame</a:t>
            </a:r>
          </a:p>
          <a:p>
            <a:pPr lvl="1"/>
            <a:r>
              <a:rPr lang="en-US" b="1" dirty="0"/>
              <a:t>Global Frame: </a:t>
            </a:r>
            <a:r>
              <a:rPr lang="en-US" dirty="0"/>
              <a:t>global for short, the starting frame of all python programs, doesn’t correspond to a specific function</a:t>
            </a:r>
          </a:p>
          <a:p>
            <a:pPr lvl="1"/>
            <a:r>
              <a:rPr lang="en-US" b="1" dirty="0"/>
              <a:t>Parent Frame:</a:t>
            </a:r>
            <a:r>
              <a:rPr lang="en-US" dirty="0"/>
              <a:t> The frame of where a function is defined (default parent frame is global)</a:t>
            </a:r>
          </a:p>
          <a:p>
            <a:pPr lvl="1"/>
            <a:r>
              <a:rPr lang="en-US" b="1" dirty="0"/>
              <a:t>Frame number:</a:t>
            </a:r>
            <a:r>
              <a:rPr lang="en-US" dirty="0"/>
              <a:t> What we use to keep track of frames, f1, f2, f3, </a:t>
            </a:r>
            <a:r>
              <a:rPr lang="en-US" dirty="0" err="1"/>
              <a:t>etc</a:t>
            </a:r>
            <a:endParaRPr lang="en-US" dirty="0"/>
          </a:p>
          <a:p>
            <a:pPr lvl="1"/>
            <a:r>
              <a:rPr lang="en-US" b="1" dirty="0"/>
              <a:t>Variable </a:t>
            </a:r>
            <a:r>
              <a:rPr lang="en-US" dirty="0"/>
              <a:t>vs </a:t>
            </a:r>
            <a:r>
              <a:rPr lang="en-US" b="1" dirty="0"/>
              <a:t>Value</a:t>
            </a:r>
            <a:r>
              <a:rPr lang="en-US" dirty="0"/>
              <a:t>: x = 1. x is the </a:t>
            </a:r>
            <a:r>
              <a:rPr lang="en-US" b="1" dirty="0"/>
              <a:t>variable</a:t>
            </a:r>
            <a:r>
              <a:rPr lang="en-US" dirty="0"/>
              <a:t>, 1 is the </a:t>
            </a:r>
            <a:r>
              <a:rPr lang="en-US" b="1" dirty="0"/>
              <a:t>value</a:t>
            </a:r>
            <a:endParaRPr lang="en-US" dirty="0"/>
          </a:p>
        </p:txBody>
      </p:sp>
    </p:spTree>
    <p:extLst>
      <p:ext uri="{BB962C8B-B14F-4D97-AF65-F5344CB8AC3E}">
        <p14:creationId xmlns:p14="http://schemas.microsoft.com/office/powerpoint/2010/main" val="257144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3"/>
          <p:cNvSpPr/>
          <p:nvPr/>
        </p:nvSpPr>
        <p:spPr>
          <a:xfrm>
            <a:off x="1626240" y="5051160"/>
            <a:ext cx="7884360" cy="821880"/>
          </a:xfrm>
          <a:prstGeom prst="rect">
            <a:avLst/>
          </a:prstGeom>
          <a:noFill/>
          <a:ln>
            <a:noFill/>
          </a:ln>
        </p:spPr>
        <p:style>
          <a:lnRef idx="0">
            <a:scrgbClr r="0" g="0" b="0"/>
          </a:lnRef>
          <a:fillRef idx="0">
            <a:scrgbClr r="0" g="0" b="0"/>
          </a:fillRef>
          <a:effectRef idx="0">
            <a:scrgbClr r="0" g="0" b="0"/>
          </a:effectRef>
          <a:fontRef idx="minor"/>
        </p:style>
      </p:sp>
      <p:sp>
        <p:nvSpPr>
          <p:cNvPr id="3" name="Title 2">
            <a:extLst>
              <a:ext uri="{FF2B5EF4-FFF2-40B4-BE49-F238E27FC236}">
                <a16:creationId xmlns:a16="http://schemas.microsoft.com/office/drawing/2014/main" id="{71E5A117-87E3-F247-9EDC-A482C098CE63}"/>
              </a:ext>
            </a:extLst>
          </p:cNvPr>
          <p:cNvSpPr>
            <a:spLocks noGrp="1"/>
          </p:cNvSpPr>
          <p:nvPr>
            <p:ph type="title"/>
          </p:nvPr>
        </p:nvSpPr>
        <p:spPr/>
        <p:txBody>
          <a:bodyPr/>
          <a:lstStyle/>
          <a:p>
            <a:r>
              <a:rPr lang="en-US" dirty="0"/>
              <a:t>Environment Diagrams Reminders</a:t>
            </a:r>
          </a:p>
        </p:txBody>
      </p:sp>
      <p:sp>
        <p:nvSpPr>
          <p:cNvPr id="4" name="Content Placeholder 3">
            <a:extLst>
              <a:ext uri="{FF2B5EF4-FFF2-40B4-BE49-F238E27FC236}">
                <a16:creationId xmlns:a16="http://schemas.microsoft.com/office/drawing/2014/main" id="{D3DF4151-9817-744B-B82A-CCF4359D87B7}"/>
              </a:ext>
            </a:extLst>
          </p:cNvPr>
          <p:cNvSpPr>
            <a:spLocks noGrp="1"/>
          </p:cNvSpPr>
          <p:nvPr>
            <p:ph idx="1"/>
          </p:nvPr>
        </p:nvSpPr>
        <p:spPr>
          <a:xfrm>
            <a:off x="533400" y="965202"/>
            <a:ext cx="11125200" cy="5332568"/>
          </a:xfrm>
        </p:spPr>
        <p:txBody>
          <a:bodyPr/>
          <a:lstStyle/>
          <a:p>
            <a:pPr marL="514350" indent="-514350">
              <a:buAutoNum type="arabicPeriod"/>
            </a:pPr>
            <a:r>
              <a:rPr lang="en-US" sz="2400" dirty="0"/>
              <a:t>Always draw the global frame first</a:t>
            </a:r>
          </a:p>
          <a:p>
            <a:pPr marL="514350" indent="-514350">
              <a:buAutoNum type="arabicPeriod"/>
            </a:pPr>
            <a:r>
              <a:rPr lang="en-US" sz="2400" dirty="0"/>
              <a:t>When evaluating assignments (lines with single equal), always evaluate right side first</a:t>
            </a:r>
          </a:p>
          <a:p>
            <a:pPr marL="514350" indent="-514350">
              <a:buAutoNum type="arabicPeriod"/>
            </a:pPr>
            <a:r>
              <a:rPr lang="en-US" sz="2400" dirty="0"/>
              <a:t>When you CALL a function MAKE A NEW FRAME!</a:t>
            </a:r>
          </a:p>
          <a:p>
            <a:pPr marL="514350" indent="-514350">
              <a:buAutoNum type="arabicPeriod"/>
            </a:pPr>
            <a:r>
              <a:rPr lang="en-US" sz="2400" dirty="0"/>
              <a:t>When assigning a primitive expression (number, </a:t>
            </a:r>
            <a:r>
              <a:rPr lang="en-US" sz="2400" dirty="0" err="1"/>
              <a:t>boolean</a:t>
            </a:r>
            <a:r>
              <a:rPr lang="en-US" sz="2400" dirty="0"/>
              <a:t>, string) write the value in the box</a:t>
            </a:r>
          </a:p>
          <a:p>
            <a:pPr marL="514350" indent="-514350">
              <a:buAutoNum type="arabicPeriod"/>
            </a:pPr>
            <a:r>
              <a:rPr lang="en-US" sz="2400" dirty="0"/>
              <a:t>When assigning anything else (lists, functions, etc.), draw an arrow to the value</a:t>
            </a:r>
          </a:p>
          <a:p>
            <a:pPr marL="514350" indent="-514350">
              <a:buAutoNum type="arabicPeriod"/>
            </a:pPr>
            <a:r>
              <a:rPr lang="en-US" sz="2400" dirty="0"/>
              <a:t>When calling a function, name the frame with the intrinsic name – the name of the function that variable points to</a:t>
            </a:r>
          </a:p>
          <a:p>
            <a:pPr marL="514350" indent="-514350">
              <a:buAutoNum type="arabicPeriod"/>
            </a:pPr>
            <a:r>
              <a:rPr lang="en-US" sz="2400" dirty="0"/>
              <a:t>The parent frame of a function is the frame in which it was defined in (default parent frame is global)</a:t>
            </a:r>
          </a:p>
          <a:p>
            <a:pPr marL="514350" indent="-514350">
              <a:buAutoNum type="arabicPeriod"/>
            </a:pPr>
            <a:r>
              <a:rPr lang="en-US" sz="2400" dirty="0"/>
              <a:t>If the value for a variable doesn’t exist in the current frame, search in the parent frame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DA3F-5262-644A-8A04-EDF80650B9C2}"/>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284F9A36-1B36-EA49-B322-395902ACCA87}"/>
              </a:ext>
            </a:extLst>
          </p:cNvPr>
          <p:cNvSpPr>
            <a:spLocks noGrp="1"/>
          </p:cNvSpPr>
          <p:nvPr>
            <p:ph idx="1"/>
          </p:nvPr>
        </p:nvSpPr>
        <p:spPr>
          <a:xfrm>
            <a:off x="533399" y="1066800"/>
            <a:ext cx="11225011" cy="5257800"/>
          </a:xfrm>
        </p:spPr>
        <p:txBody>
          <a:bodyPr/>
          <a:lstStyle/>
          <a:p>
            <a:pPr marL="0" indent="0">
              <a:buNone/>
            </a:pPr>
            <a:endParaRPr lang="en-US" sz="2400" dirty="0">
              <a:hlinkClick r:id="rId2"/>
            </a:endParaRPr>
          </a:p>
          <a:p>
            <a:pPr marL="0" indent="0">
              <a:buNone/>
            </a:pPr>
            <a:r>
              <a:rPr lang="en-US" sz="2400" dirty="0"/>
              <a:t>Example 1:</a:t>
            </a:r>
            <a:endParaRPr lang="en-US" sz="2400" dirty="0">
              <a:hlinkClick r:id="rId2"/>
            </a:endParaRPr>
          </a:p>
          <a:p>
            <a:r>
              <a:rPr lang="en-US" sz="2400" dirty="0">
                <a:solidFill>
                  <a:schemeClr val="tx1">
                    <a:lumMod val="95000"/>
                    <a:lumOff val="5000"/>
                  </a:schemeClr>
                </a:solidFill>
                <a:hlinkClick r:id="rId3"/>
              </a:rPr>
              <a:t>Primitives and Functions: Environment Diagram Python Tutor</a:t>
            </a:r>
            <a:r>
              <a:rPr lang="en-US" sz="2400" dirty="0">
                <a:hlinkClick r:id="rId3"/>
              </a:rPr>
              <a:t>:</a:t>
            </a:r>
            <a:endParaRPr lang="en-US" sz="2400" dirty="0"/>
          </a:p>
          <a:p>
            <a:pPr marL="0" indent="0">
              <a:buNone/>
            </a:pPr>
            <a:r>
              <a:rPr lang="en-US" sz="2400" dirty="0"/>
              <a:t>Example 2:</a:t>
            </a:r>
          </a:p>
          <a:p>
            <a:r>
              <a:rPr lang="en-US" sz="2400" dirty="0">
                <a:hlinkClick r:id="rId4"/>
              </a:rPr>
              <a:t>make_adder Higher Order Function: Environment Diagram Python Tutor Link</a:t>
            </a:r>
            <a:endParaRPr lang="en-US" sz="2400" dirty="0">
              <a:solidFill>
                <a:schemeClr val="bg1">
                  <a:lumMod val="50000"/>
                </a:schemeClr>
              </a:solidFill>
            </a:endParaRPr>
          </a:p>
          <a:p>
            <a:pPr marL="0" indent="0">
              <a:buNone/>
            </a:pPr>
            <a:r>
              <a:rPr lang="en-US" sz="2400" dirty="0"/>
              <a:t>Example 3:</a:t>
            </a:r>
          </a:p>
          <a:p>
            <a:r>
              <a:rPr lang="en-US" sz="2400" dirty="0">
                <a:hlinkClick r:id="rId5"/>
              </a:rPr>
              <a:t>Compose Python Tutor Link</a:t>
            </a:r>
            <a:endParaRPr lang="en-US" sz="2400" dirty="0"/>
          </a:p>
        </p:txBody>
      </p:sp>
      <p:sp>
        <p:nvSpPr>
          <p:cNvPr id="4" name="Slide Number Placeholder 3">
            <a:extLst>
              <a:ext uri="{FF2B5EF4-FFF2-40B4-BE49-F238E27FC236}">
                <a16:creationId xmlns:a16="http://schemas.microsoft.com/office/drawing/2014/main" id="{FC48DF3A-EE49-4D43-8D52-1F01AC76B77D}"/>
              </a:ext>
            </a:extLst>
          </p:cNvPr>
          <p:cNvSpPr>
            <a:spLocks noGrp="1"/>
          </p:cNvSpPr>
          <p:nvPr>
            <p:ph type="sldNum" sz="quarter" idx="12"/>
          </p:nvPr>
        </p:nvSpPr>
        <p:spPr/>
        <p:txBody>
          <a:bodyPr/>
          <a:lstStyle/>
          <a:p>
            <a:pPr>
              <a:defRPr/>
            </a:pPr>
            <a:fld id="{ACA94121-BA6C-AD43-82C2-DF1F24FE5D9C}" type="slidenum">
              <a:rPr lang="en-US" smtClean="0"/>
              <a:pPr>
                <a:defRPr/>
              </a:pPr>
              <a:t>13</a:t>
            </a:fld>
            <a:endParaRPr lang="en-US" b="0"/>
          </a:p>
        </p:txBody>
      </p:sp>
    </p:spTree>
    <p:extLst>
      <p:ext uri="{BB962C8B-B14F-4D97-AF65-F5344CB8AC3E}">
        <p14:creationId xmlns:p14="http://schemas.microsoft.com/office/powerpoint/2010/main" val="776121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DA3F-5262-644A-8A04-EDF80650B9C2}"/>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284F9A36-1B36-EA49-B322-395902ACCA87}"/>
              </a:ext>
            </a:extLst>
          </p:cNvPr>
          <p:cNvSpPr>
            <a:spLocks noGrp="1"/>
          </p:cNvSpPr>
          <p:nvPr>
            <p:ph idx="1"/>
          </p:nvPr>
        </p:nvSpPr>
        <p:spPr>
          <a:xfrm>
            <a:off x="533399" y="1066800"/>
            <a:ext cx="11225011" cy="5257800"/>
          </a:xfrm>
        </p:spPr>
        <p:txBody>
          <a:bodyPr/>
          <a:lstStyle/>
          <a:p>
            <a:pPr marL="0" indent="0">
              <a:buNone/>
            </a:pPr>
            <a:r>
              <a:rPr lang="en-US" sz="2200" dirty="0">
                <a:latin typeface="Source Code Pro" panose="020B0509030403020204" pitchFamily="49" charset="0"/>
                <a:ea typeface="Source Code Pro" panose="020B0509030403020204" pitchFamily="49" charset="0"/>
              </a:rPr>
              <a:t>a = "chipotle"</a:t>
            </a:r>
          </a:p>
          <a:p>
            <a:pPr marL="0" indent="0">
              <a:buNone/>
            </a:pPr>
            <a:r>
              <a:rPr lang="en-US" sz="2200" dirty="0">
                <a:latin typeface="Source Code Pro" panose="020B0509030403020204" pitchFamily="49" charset="0"/>
                <a:ea typeface="Source Code Pro" panose="020B0509030403020204" pitchFamily="49" charset="0"/>
              </a:rPr>
              <a:t>b = 5 &gt; 3</a:t>
            </a:r>
          </a:p>
          <a:p>
            <a:pPr marL="0" indent="0">
              <a:buNone/>
            </a:pPr>
            <a:r>
              <a:rPr lang="en-US" sz="2200" dirty="0">
                <a:latin typeface="Source Code Pro" panose="020B0509030403020204" pitchFamily="49" charset="0"/>
                <a:ea typeface="Source Code Pro" panose="020B0509030403020204" pitchFamily="49" charset="0"/>
              </a:rPr>
              <a:t>c = 8</a:t>
            </a:r>
          </a:p>
          <a:p>
            <a:pPr marL="0" indent="0">
              <a:buNone/>
            </a:pPr>
            <a:endParaRPr lang="en-US" sz="2200" dirty="0">
              <a:latin typeface="Source Code Pro" panose="020B0509030403020204" pitchFamily="49" charset="0"/>
              <a:ea typeface="Source Code Pro" panose="020B0509030403020204" pitchFamily="49" charset="0"/>
            </a:endParaRPr>
          </a:p>
          <a:p>
            <a:pPr marL="0" indent="0">
              <a:buNone/>
            </a:pPr>
            <a:r>
              <a:rPr lang="en-US" sz="2200" dirty="0">
                <a:latin typeface="Source Code Pro" panose="020B0509030403020204" pitchFamily="49" charset="0"/>
                <a:ea typeface="Source Code Pro" panose="020B0509030403020204" pitchFamily="49" charset="0"/>
              </a:rPr>
              <a:t>def foo(c):</a:t>
            </a:r>
          </a:p>
          <a:p>
            <a:pPr marL="0" indent="0">
              <a:buNone/>
            </a:pPr>
            <a:r>
              <a:rPr lang="en-US" sz="2200" dirty="0">
                <a:latin typeface="Source Code Pro" panose="020B0509030403020204" pitchFamily="49" charset="0"/>
                <a:ea typeface="Source Code Pro" panose="020B0509030403020204" pitchFamily="49" charset="0"/>
              </a:rPr>
              <a:t>    return c - 5</a:t>
            </a:r>
          </a:p>
          <a:p>
            <a:pPr marL="0" indent="0">
              <a:buNone/>
            </a:pPr>
            <a:endParaRPr lang="en-US" sz="2200" dirty="0">
              <a:latin typeface="Source Code Pro" panose="020B0509030403020204" pitchFamily="49" charset="0"/>
              <a:ea typeface="Source Code Pro" panose="020B0509030403020204" pitchFamily="49" charset="0"/>
            </a:endParaRPr>
          </a:p>
          <a:p>
            <a:pPr marL="0" indent="0">
              <a:buNone/>
            </a:pPr>
            <a:r>
              <a:rPr lang="en-US" sz="2200" dirty="0">
                <a:latin typeface="Source Code Pro" panose="020B0509030403020204" pitchFamily="49" charset="0"/>
                <a:ea typeface="Source Code Pro" panose="020B0509030403020204" pitchFamily="49" charset="0"/>
              </a:rPr>
              <a:t>def bar():</a:t>
            </a:r>
          </a:p>
          <a:p>
            <a:pPr marL="0" indent="0">
              <a:buNone/>
            </a:pPr>
            <a:r>
              <a:rPr lang="en-US" sz="2200" dirty="0">
                <a:latin typeface="Source Code Pro" panose="020B0509030403020204" pitchFamily="49" charset="0"/>
                <a:ea typeface="Source Code Pro" panose="020B0509030403020204" pitchFamily="49" charset="0"/>
              </a:rPr>
              <a:t>    if b:</a:t>
            </a:r>
          </a:p>
          <a:p>
            <a:pPr marL="0" indent="0">
              <a:buNone/>
            </a:pPr>
            <a:r>
              <a:rPr lang="en-US" sz="2200" dirty="0">
                <a:latin typeface="Source Code Pro" panose="020B0509030403020204" pitchFamily="49" charset="0"/>
                <a:ea typeface="Source Code Pro" panose="020B0509030403020204" pitchFamily="49" charset="0"/>
              </a:rPr>
              <a:t>        a = "taco bell"</a:t>
            </a:r>
          </a:p>
          <a:p>
            <a:pPr marL="0" indent="0">
              <a:buNone/>
            </a:pPr>
            <a:endParaRPr lang="en-US" sz="2200" dirty="0">
              <a:latin typeface="Source Code Pro" panose="020B0509030403020204" pitchFamily="49" charset="0"/>
              <a:ea typeface="Source Code Pro" panose="020B0509030403020204" pitchFamily="49" charset="0"/>
            </a:endParaRPr>
          </a:p>
          <a:p>
            <a:pPr marL="0" indent="0">
              <a:buNone/>
            </a:pPr>
            <a:r>
              <a:rPr lang="en-US" sz="2200" dirty="0">
                <a:latin typeface="Source Code Pro" panose="020B0509030403020204" pitchFamily="49" charset="0"/>
                <a:ea typeface="Source Code Pro" panose="020B0509030403020204" pitchFamily="49" charset="0"/>
              </a:rPr>
              <a:t>result1 = foo(10)</a:t>
            </a:r>
          </a:p>
          <a:p>
            <a:pPr marL="0" indent="0">
              <a:buNone/>
            </a:pPr>
            <a:r>
              <a:rPr lang="en-US" sz="2200" dirty="0">
                <a:latin typeface="Source Code Pro" panose="020B0509030403020204" pitchFamily="49" charset="0"/>
                <a:ea typeface="Source Code Pro" panose="020B0509030403020204" pitchFamily="49" charset="0"/>
              </a:rPr>
              <a:t>result2 = bar()</a:t>
            </a:r>
          </a:p>
        </p:txBody>
      </p:sp>
      <p:sp>
        <p:nvSpPr>
          <p:cNvPr id="4" name="Slide Number Placeholder 3">
            <a:extLst>
              <a:ext uri="{FF2B5EF4-FFF2-40B4-BE49-F238E27FC236}">
                <a16:creationId xmlns:a16="http://schemas.microsoft.com/office/drawing/2014/main" id="{FC48DF3A-EE49-4D43-8D52-1F01AC76B77D}"/>
              </a:ext>
            </a:extLst>
          </p:cNvPr>
          <p:cNvSpPr>
            <a:spLocks noGrp="1"/>
          </p:cNvSpPr>
          <p:nvPr>
            <p:ph type="sldNum" sz="quarter" idx="12"/>
          </p:nvPr>
        </p:nvSpPr>
        <p:spPr/>
        <p:txBody>
          <a:bodyPr/>
          <a:lstStyle/>
          <a:p>
            <a:pPr>
              <a:defRPr/>
            </a:pPr>
            <a:fld id="{ACA94121-BA6C-AD43-82C2-DF1F24FE5D9C}" type="slidenum">
              <a:rPr lang="en-US" smtClean="0"/>
              <a:pPr>
                <a:defRPr/>
              </a:pPr>
              <a:t>14</a:t>
            </a:fld>
            <a:endParaRPr lang="en-US" b="0"/>
          </a:p>
        </p:txBody>
      </p:sp>
    </p:spTree>
    <p:extLst>
      <p:ext uri="{BB962C8B-B14F-4D97-AF65-F5344CB8AC3E}">
        <p14:creationId xmlns:p14="http://schemas.microsoft.com/office/powerpoint/2010/main" val="3096584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DA3F-5262-644A-8A04-EDF80650B9C2}"/>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284F9A36-1B36-EA49-B322-395902ACCA87}"/>
              </a:ext>
            </a:extLst>
          </p:cNvPr>
          <p:cNvSpPr>
            <a:spLocks noGrp="1"/>
          </p:cNvSpPr>
          <p:nvPr>
            <p:ph idx="1"/>
          </p:nvPr>
        </p:nvSpPr>
        <p:spPr>
          <a:xfrm>
            <a:off x="533399" y="1066800"/>
            <a:ext cx="11225011" cy="5257800"/>
          </a:xfrm>
        </p:spPr>
        <p:txBody>
          <a:bodyPr/>
          <a:lstStyle/>
          <a:p>
            <a:pPr marL="0" indent="0">
              <a:buNone/>
            </a:pPr>
            <a:r>
              <a:rPr lang="en-US" sz="2200" dirty="0">
                <a:latin typeface="Source Code Pro" panose="020B0509030403020204" pitchFamily="49" charset="0"/>
                <a:ea typeface="Source Code Pro" panose="020B0509030403020204" pitchFamily="49" charset="0"/>
              </a:rPr>
              <a:t>def </a:t>
            </a:r>
            <a:r>
              <a:rPr lang="en-US" sz="2200" dirty="0" err="1">
                <a:latin typeface="Source Code Pro" panose="020B0509030403020204" pitchFamily="49" charset="0"/>
                <a:ea typeface="Source Code Pro" panose="020B0509030403020204" pitchFamily="49" charset="0"/>
              </a:rPr>
              <a:t>make_adder</a:t>
            </a:r>
            <a:r>
              <a:rPr lang="en-US" sz="2200" dirty="0">
                <a:latin typeface="Source Code Pro" panose="020B0509030403020204" pitchFamily="49" charset="0"/>
                <a:ea typeface="Source Code Pro" panose="020B0509030403020204" pitchFamily="49" charset="0"/>
              </a:rPr>
              <a:t>(n):</a:t>
            </a:r>
          </a:p>
          <a:p>
            <a:pPr marL="0" indent="0">
              <a:buNone/>
            </a:pPr>
            <a:r>
              <a:rPr lang="en-US" sz="2200" dirty="0">
                <a:latin typeface="Source Code Pro" panose="020B0509030403020204" pitchFamily="49" charset="0"/>
                <a:ea typeface="Source Code Pro" panose="020B0509030403020204" pitchFamily="49" charset="0"/>
              </a:rPr>
              <a:t>    def adder(k):</a:t>
            </a:r>
          </a:p>
          <a:p>
            <a:pPr marL="0" indent="0">
              <a:buNone/>
            </a:pPr>
            <a:r>
              <a:rPr lang="en-US" sz="2200" dirty="0">
                <a:latin typeface="Source Code Pro" panose="020B0509030403020204" pitchFamily="49" charset="0"/>
                <a:ea typeface="Source Code Pro" panose="020B0509030403020204" pitchFamily="49" charset="0"/>
              </a:rPr>
              <a:t>        return k + n</a:t>
            </a:r>
          </a:p>
          <a:p>
            <a:pPr marL="0" indent="0">
              <a:buNone/>
            </a:pPr>
            <a:r>
              <a:rPr lang="en-US" sz="2200" dirty="0">
                <a:latin typeface="Source Code Pro" panose="020B0509030403020204" pitchFamily="49" charset="0"/>
                <a:ea typeface="Source Code Pro" panose="020B0509030403020204" pitchFamily="49" charset="0"/>
              </a:rPr>
              <a:t>    return adder</a:t>
            </a:r>
          </a:p>
          <a:p>
            <a:pPr marL="0" indent="0">
              <a:buNone/>
            </a:pPr>
            <a:endParaRPr lang="en-US" sz="2200" dirty="0">
              <a:latin typeface="Source Code Pro" panose="020B0509030403020204" pitchFamily="49" charset="0"/>
              <a:ea typeface="Source Code Pro" panose="020B0509030403020204" pitchFamily="49" charset="0"/>
            </a:endParaRPr>
          </a:p>
          <a:p>
            <a:pPr marL="0" indent="0">
              <a:buNone/>
            </a:pPr>
            <a:r>
              <a:rPr lang="en-US" sz="2200" dirty="0">
                <a:latin typeface="Source Code Pro" panose="020B0509030403020204" pitchFamily="49" charset="0"/>
                <a:ea typeface="Source Code Pro" panose="020B0509030403020204" pitchFamily="49" charset="0"/>
              </a:rPr>
              <a:t>n = 10    </a:t>
            </a:r>
          </a:p>
          <a:p>
            <a:pPr marL="0" indent="0">
              <a:buNone/>
            </a:pPr>
            <a:r>
              <a:rPr lang="en-US" sz="2200" dirty="0">
                <a:latin typeface="Source Code Pro" panose="020B0509030403020204" pitchFamily="49" charset="0"/>
                <a:ea typeface="Source Code Pro" panose="020B0509030403020204" pitchFamily="49" charset="0"/>
              </a:rPr>
              <a:t>add_2 = </a:t>
            </a:r>
            <a:r>
              <a:rPr lang="en-US" sz="2200" dirty="0" err="1">
                <a:latin typeface="Source Code Pro" panose="020B0509030403020204" pitchFamily="49" charset="0"/>
                <a:ea typeface="Source Code Pro" panose="020B0509030403020204" pitchFamily="49" charset="0"/>
              </a:rPr>
              <a:t>make_adder</a:t>
            </a:r>
            <a:r>
              <a:rPr lang="en-US" sz="2200" dirty="0">
                <a:latin typeface="Source Code Pro" panose="020B0509030403020204" pitchFamily="49" charset="0"/>
                <a:ea typeface="Source Code Pro" panose="020B0509030403020204" pitchFamily="49" charset="0"/>
              </a:rPr>
              <a:t>(2)</a:t>
            </a:r>
          </a:p>
          <a:p>
            <a:pPr marL="0" indent="0">
              <a:buNone/>
            </a:pPr>
            <a:r>
              <a:rPr lang="en-US" sz="2200" dirty="0">
                <a:latin typeface="Source Code Pro" panose="020B0509030403020204" pitchFamily="49" charset="0"/>
                <a:ea typeface="Source Code Pro" panose="020B0509030403020204" pitchFamily="49" charset="0"/>
              </a:rPr>
              <a:t>x = add_2(5)</a:t>
            </a:r>
            <a:endParaRPr lang="en-US" sz="2200" dirty="0">
              <a:solidFill>
                <a:schemeClr val="bg1">
                  <a:lumMod val="50000"/>
                </a:schemeClr>
              </a:solidFill>
              <a:latin typeface="Source Code Pro" panose="020B0509030403020204" pitchFamily="49" charset="0"/>
              <a:ea typeface="Source Code Pro" panose="020B0509030403020204" pitchFamily="49" charset="0"/>
            </a:endParaRPr>
          </a:p>
        </p:txBody>
      </p:sp>
      <p:sp>
        <p:nvSpPr>
          <p:cNvPr id="4" name="Slide Number Placeholder 3">
            <a:extLst>
              <a:ext uri="{FF2B5EF4-FFF2-40B4-BE49-F238E27FC236}">
                <a16:creationId xmlns:a16="http://schemas.microsoft.com/office/drawing/2014/main" id="{FC48DF3A-EE49-4D43-8D52-1F01AC76B77D}"/>
              </a:ext>
            </a:extLst>
          </p:cNvPr>
          <p:cNvSpPr>
            <a:spLocks noGrp="1"/>
          </p:cNvSpPr>
          <p:nvPr>
            <p:ph type="sldNum" sz="quarter" idx="12"/>
          </p:nvPr>
        </p:nvSpPr>
        <p:spPr/>
        <p:txBody>
          <a:bodyPr/>
          <a:lstStyle/>
          <a:p>
            <a:pPr>
              <a:defRPr/>
            </a:pPr>
            <a:fld id="{ACA94121-BA6C-AD43-82C2-DF1F24FE5D9C}" type="slidenum">
              <a:rPr lang="en-US" smtClean="0"/>
              <a:pPr>
                <a:defRPr/>
              </a:pPr>
              <a:t>15</a:t>
            </a:fld>
            <a:endParaRPr lang="en-US" b="0"/>
          </a:p>
        </p:txBody>
      </p:sp>
    </p:spTree>
    <p:extLst>
      <p:ext uri="{BB962C8B-B14F-4D97-AF65-F5344CB8AC3E}">
        <p14:creationId xmlns:p14="http://schemas.microsoft.com/office/powerpoint/2010/main" val="1613526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3AED-AB1E-9F40-BE86-23A4ED91A56E}"/>
              </a:ext>
            </a:extLst>
          </p:cNvPr>
          <p:cNvSpPr>
            <a:spLocks noGrp="1"/>
          </p:cNvSpPr>
          <p:nvPr>
            <p:ph type="title"/>
          </p:nvPr>
        </p:nvSpPr>
        <p:spPr/>
        <p:txBody>
          <a:bodyPr/>
          <a:lstStyle/>
          <a:p>
            <a:r>
              <a:rPr lang="en-US" dirty="0"/>
              <a:t>Python Tutor Examples</a:t>
            </a:r>
          </a:p>
        </p:txBody>
      </p:sp>
      <p:sp>
        <p:nvSpPr>
          <p:cNvPr id="3" name="Content Placeholder 2">
            <a:extLst>
              <a:ext uri="{FF2B5EF4-FFF2-40B4-BE49-F238E27FC236}">
                <a16:creationId xmlns:a16="http://schemas.microsoft.com/office/drawing/2014/main" id="{96930B3E-847A-CF45-BFCB-5C129A38C53F}"/>
              </a:ext>
            </a:extLst>
          </p:cNvPr>
          <p:cNvSpPr>
            <a:spLocks noGrp="1"/>
          </p:cNvSpPr>
          <p:nvPr>
            <p:ph idx="1"/>
          </p:nvPr>
        </p:nvSpPr>
        <p:spPr/>
        <p:txBody>
          <a:bodyPr/>
          <a:lstStyle/>
          <a:p>
            <a:pPr marL="0" indent="0">
              <a:buNone/>
            </a:pPr>
            <a:r>
              <a:rPr lang="en-US" dirty="0">
                <a:latin typeface="Source Code Pro" panose="020B0509030403020204" pitchFamily="49" charset="77"/>
              </a:rPr>
              <a:t>add_2 = </a:t>
            </a:r>
            <a:r>
              <a:rPr lang="en-US" dirty="0" err="1">
                <a:latin typeface="Source Code Pro" panose="020B0509030403020204" pitchFamily="49" charset="77"/>
              </a:rPr>
              <a:t>make_adder</a:t>
            </a:r>
            <a:r>
              <a:rPr lang="en-US" dirty="0">
                <a:latin typeface="Source Code Pro" panose="020B0509030403020204" pitchFamily="49" charset="77"/>
              </a:rPr>
              <a:t>(2)</a:t>
            </a:r>
          </a:p>
          <a:p>
            <a:pPr marL="0" indent="0">
              <a:buNone/>
            </a:pPr>
            <a:r>
              <a:rPr lang="en-US" dirty="0">
                <a:latin typeface="Source Code Pro" panose="020B0509030403020204" pitchFamily="49" charset="77"/>
              </a:rPr>
              <a:t>add_3 = </a:t>
            </a:r>
            <a:r>
              <a:rPr lang="en-US" dirty="0" err="1">
                <a:latin typeface="Source Code Pro" panose="020B0509030403020204" pitchFamily="49" charset="77"/>
              </a:rPr>
              <a:t>make_adder</a:t>
            </a:r>
            <a:r>
              <a:rPr lang="en-US" dirty="0">
                <a:latin typeface="Source Code Pro" panose="020B0509030403020204" pitchFamily="49" charset="77"/>
              </a:rPr>
              <a:t>(3)</a:t>
            </a:r>
          </a:p>
          <a:p>
            <a:pPr marL="0" indent="0">
              <a:buNone/>
            </a:pPr>
            <a:endParaRPr lang="en-US" dirty="0">
              <a:latin typeface="Source Code Pro" panose="020B0509030403020204" pitchFamily="49" charset="77"/>
            </a:endParaRPr>
          </a:p>
          <a:p>
            <a:pPr marL="0" indent="0">
              <a:buNone/>
            </a:pPr>
            <a:r>
              <a:rPr lang="en-US" dirty="0">
                <a:latin typeface="Source Code Pro" panose="020B0509030403020204" pitchFamily="49" charset="77"/>
              </a:rPr>
              <a:t>x = add_2(2)</a:t>
            </a:r>
          </a:p>
          <a:p>
            <a:pPr marL="0" indent="0">
              <a:buNone/>
            </a:pPr>
            <a:r>
              <a:rPr lang="en-US" dirty="0">
                <a:latin typeface="Source Code Pro" panose="020B0509030403020204" pitchFamily="49" charset="77"/>
              </a:rPr>
              <a:t>def compose(f, g):</a:t>
            </a:r>
          </a:p>
          <a:p>
            <a:pPr marL="0" indent="0">
              <a:buNone/>
            </a:pPr>
            <a:r>
              <a:rPr lang="en-US" dirty="0">
                <a:latin typeface="Source Code Pro" panose="020B0509030403020204" pitchFamily="49" charset="77"/>
              </a:rPr>
              <a:t>    def h(x):</a:t>
            </a:r>
          </a:p>
          <a:p>
            <a:pPr marL="0" indent="0">
              <a:buNone/>
            </a:pPr>
            <a:r>
              <a:rPr lang="en-US" dirty="0">
                <a:latin typeface="Source Code Pro" panose="020B0509030403020204" pitchFamily="49" charset="77"/>
              </a:rPr>
              <a:t>        return f(g(x))</a:t>
            </a:r>
          </a:p>
          <a:p>
            <a:pPr marL="0" indent="0">
              <a:buNone/>
            </a:pPr>
            <a:r>
              <a:rPr lang="en-US" dirty="0">
                <a:latin typeface="Source Code Pro" panose="020B0509030403020204" pitchFamily="49" charset="77"/>
              </a:rPr>
              <a:t>    return h</a:t>
            </a:r>
          </a:p>
          <a:p>
            <a:pPr marL="0" indent="0">
              <a:buNone/>
            </a:pPr>
            <a:endParaRPr lang="en-US" dirty="0">
              <a:latin typeface="Source Code Pro" panose="020B0509030403020204" pitchFamily="49" charset="77"/>
            </a:endParaRPr>
          </a:p>
          <a:p>
            <a:pPr marL="0" indent="0">
              <a:buNone/>
            </a:pPr>
            <a:r>
              <a:rPr lang="en-US" dirty="0">
                <a:latin typeface="Source Code Pro" panose="020B0509030403020204" pitchFamily="49" charset="77"/>
              </a:rPr>
              <a:t>add_5 = compose(add_2, add_3)</a:t>
            </a:r>
          </a:p>
          <a:p>
            <a:pPr marL="0" indent="0">
              <a:buNone/>
            </a:pPr>
            <a:r>
              <a:rPr lang="en-US" dirty="0">
                <a:latin typeface="Source Code Pro" panose="020B0509030403020204" pitchFamily="49" charset="77"/>
              </a:rPr>
              <a:t>z = add_5(x)</a:t>
            </a:r>
          </a:p>
        </p:txBody>
      </p:sp>
      <p:sp>
        <p:nvSpPr>
          <p:cNvPr id="4" name="Slide Number Placeholder 3">
            <a:extLst>
              <a:ext uri="{FF2B5EF4-FFF2-40B4-BE49-F238E27FC236}">
                <a16:creationId xmlns:a16="http://schemas.microsoft.com/office/drawing/2014/main" id="{29BE940C-8AD0-2342-B83A-952E1C7E3C82}"/>
              </a:ext>
            </a:extLst>
          </p:cNvPr>
          <p:cNvSpPr>
            <a:spLocks noGrp="1"/>
          </p:cNvSpPr>
          <p:nvPr>
            <p:ph type="sldNum" sz="quarter" idx="12"/>
          </p:nvPr>
        </p:nvSpPr>
        <p:spPr/>
        <p:txBody>
          <a:bodyPr/>
          <a:lstStyle/>
          <a:p>
            <a:pPr>
              <a:defRPr/>
            </a:pPr>
            <a:fld id="{ACA94121-BA6C-AD43-82C2-DF1F24FE5D9C}" type="slidenum">
              <a:rPr lang="en-US" smtClean="0"/>
              <a:pPr>
                <a:defRPr/>
              </a:pPr>
              <a:t>16</a:t>
            </a:fld>
            <a:endParaRPr lang="en-US" b="0"/>
          </a:p>
        </p:txBody>
      </p:sp>
    </p:spTree>
    <p:extLst>
      <p:ext uri="{BB962C8B-B14F-4D97-AF65-F5344CB8AC3E}">
        <p14:creationId xmlns:p14="http://schemas.microsoft.com/office/powerpoint/2010/main" val="3318854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58CAE-0705-B045-AD80-3D6241BFCD42}"/>
              </a:ext>
            </a:extLst>
          </p:cNvPr>
          <p:cNvSpPr>
            <a:spLocks noGrp="1"/>
          </p:cNvSpPr>
          <p:nvPr>
            <p:ph type="title"/>
          </p:nvPr>
        </p:nvSpPr>
        <p:spPr/>
        <p:txBody>
          <a:bodyPr/>
          <a:lstStyle/>
          <a:p>
            <a:r>
              <a:rPr lang="en-US" dirty="0"/>
              <a:t>Environment Diagram Tips / Links</a:t>
            </a:r>
          </a:p>
        </p:txBody>
      </p:sp>
      <p:sp>
        <p:nvSpPr>
          <p:cNvPr id="3" name="Content Placeholder 2">
            <a:extLst>
              <a:ext uri="{FF2B5EF4-FFF2-40B4-BE49-F238E27FC236}">
                <a16:creationId xmlns:a16="http://schemas.microsoft.com/office/drawing/2014/main" id="{40501BF4-AA36-5D41-AE04-17550495ECA3}"/>
              </a:ext>
            </a:extLst>
          </p:cNvPr>
          <p:cNvSpPr>
            <a:spLocks noGrp="1"/>
          </p:cNvSpPr>
          <p:nvPr>
            <p:ph idx="1"/>
          </p:nvPr>
        </p:nvSpPr>
        <p:spPr/>
        <p:txBody>
          <a:bodyPr/>
          <a:lstStyle/>
          <a:p>
            <a:r>
              <a:rPr lang="en-US" dirty="0"/>
              <a:t>NEVER draw an arrow from one variable to another.</a:t>
            </a:r>
          </a:p>
          <a:p>
            <a:r>
              <a:rPr lang="en-US" dirty="0"/>
              <a:t>Useful Resources:</a:t>
            </a:r>
          </a:p>
          <a:p>
            <a:pPr lvl="1"/>
            <a:r>
              <a:rPr lang="en-US" dirty="0"/>
              <a:t>http://</a:t>
            </a:r>
            <a:r>
              <a:rPr lang="en-US" dirty="0" err="1"/>
              <a:t>markmiyashita.com</a:t>
            </a:r>
            <a:r>
              <a:rPr lang="en-US" dirty="0"/>
              <a:t>/cs61a/</a:t>
            </a:r>
            <a:r>
              <a:rPr lang="en-US" dirty="0" err="1"/>
              <a:t>environment_diagrams</a:t>
            </a:r>
            <a:r>
              <a:rPr lang="en-US" dirty="0"/>
              <a:t>/</a:t>
            </a:r>
            <a:r>
              <a:rPr lang="en-US" dirty="0" err="1"/>
              <a:t>rules_of_environment_diagrams</a:t>
            </a:r>
            <a:r>
              <a:rPr lang="en-US" dirty="0"/>
              <a:t>/</a:t>
            </a:r>
          </a:p>
          <a:p>
            <a:pPr lvl="1"/>
            <a:r>
              <a:rPr lang="en-US" dirty="0"/>
              <a:t>http://</a:t>
            </a:r>
            <a:r>
              <a:rPr lang="en-US" dirty="0" err="1"/>
              <a:t>albertwu.org</a:t>
            </a:r>
            <a:r>
              <a:rPr lang="en-US" dirty="0"/>
              <a:t>/cs61a/notes/</a:t>
            </a:r>
            <a:r>
              <a:rPr lang="en-US" dirty="0" err="1"/>
              <a:t>environments.html</a:t>
            </a:r>
            <a:endParaRPr lang="en-US" dirty="0"/>
          </a:p>
          <a:p>
            <a:endParaRPr lang="en-US" dirty="0"/>
          </a:p>
        </p:txBody>
      </p:sp>
    </p:spTree>
    <p:extLst>
      <p:ext uri="{BB962C8B-B14F-4D97-AF65-F5344CB8AC3E}">
        <p14:creationId xmlns:p14="http://schemas.microsoft.com/office/powerpoint/2010/main" val="4187754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A79926-540C-804C-BB3C-28C6FF857A0F}"/>
              </a:ext>
            </a:extLst>
          </p:cNvPr>
          <p:cNvSpPr>
            <a:spLocks noGrp="1"/>
          </p:cNvSpPr>
          <p:nvPr>
            <p:ph type="title"/>
          </p:nvPr>
        </p:nvSpPr>
        <p:spPr/>
        <p:txBody>
          <a:bodyPr/>
          <a:lstStyle/>
          <a:p>
            <a:r>
              <a:rPr lang="en-US" dirty="0"/>
              <a:t>Announcements</a:t>
            </a:r>
          </a:p>
        </p:txBody>
      </p:sp>
      <p:sp>
        <p:nvSpPr>
          <p:cNvPr id="7" name="Content Placeholder 6">
            <a:extLst>
              <a:ext uri="{FF2B5EF4-FFF2-40B4-BE49-F238E27FC236}">
                <a16:creationId xmlns:a16="http://schemas.microsoft.com/office/drawing/2014/main" id="{70FFE9F9-F3B5-7F4A-92C9-723DB466CD33}"/>
              </a:ext>
            </a:extLst>
          </p:cNvPr>
          <p:cNvSpPr>
            <a:spLocks noGrp="1"/>
          </p:cNvSpPr>
          <p:nvPr>
            <p:ph idx="1"/>
          </p:nvPr>
        </p:nvSpPr>
        <p:spPr/>
        <p:txBody>
          <a:bodyPr/>
          <a:lstStyle/>
          <a:p>
            <a:r>
              <a:rPr lang="en-US" dirty="0"/>
              <a:t>LOST/Exam Prep Sections begin this week</a:t>
            </a:r>
          </a:p>
          <a:p>
            <a:r>
              <a:rPr lang="en-US" dirty="0"/>
              <a:t>Please complete the daily screener! </a:t>
            </a:r>
          </a:p>
          <a:p>
            <a:r>
              <a:rPr lang="en-US" dirty="0"/>
              <a:t>Some things on the horizon</a:t>
            </a:r>
          </a:p>
          <a:p>
            <a:pPr lvl="1"/>
            <a:r>
              <a:rPr lang="en-US" dirty="0"/>
              <a:t> HW 2 due this Friday, Sept 17</a:t>
            </a:r>
          </a:p>
          <a:p>
            <a:pPr lvl="1"/>
            <a:r>
              <a:rPr lang="en-US" dirty="0"/>
              <a:t> Maps scheduled to be released around Oct 1 (around a 2 week project)</a:t>
            </a:r>
          </a:p>
          <a:p>
            <a:r>
              <a:rPr lang="en-US" dirty="0"/>
              <a:t>From Computer Science Mentors (CSM)</a:t>
            </a:r>
          </a:p>
          <a:p>
            <a:pPr lvl="1"/>
            <a:r>
              <a:rPr lang="en-US" dirty="0"/>
              <a:t> Sections start this week on Wednesday, mentor will email location soon if they haven’t already</a:t>
            </a:r>
          </a:p>
          <a:p>
            <a:pPr lvl="1"/>
            <a:r>
              <a:rPr lang="en-US" dirty="0"/>
              <a:t> First 3 weeks are mandatory unless excused absence and if you are taking CSM for a unit, only 2 unexcused absences</a:t>
            </a:r>
          </a:p>
          <a:p>
            <a:pPr lvl="1"/>
            <a:endParaRPr lang="en-US" dirty="0"/>
          </a:p>
          <a:p>
            <a:pPr marL="342900" lvl="1" indent="0">
              <a:buNone/>
            </a:pPr>
            <a:endParaRPr lang="en-US" dirty="0"/>
          </a:p>
          <a:p>
            <a:pPr lvl="1"/>
            <a:endParaRPr lang="en-US" dirty="0"/>
          </a:p>
        </p:txBody>
      </p:sp>
    </p:spTree>
    <p:extLst>
      <p:ext uri="{BB962C8B-B14F-4D97-AF65-F5344CB8AC3E}">
        <p14:creationId xmlns:p14="http://schemas.microsoft.com/office/powerpoint/2010/main" val="13003722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E813-7897-4C40-9C99-BB209FB99CBE}"/>
              </a:ext>
            </a:extLst>
          </p:cNvPr>
          <p:cNvSpPr>
            <a:spLocks noGrp="1"/>
          </p:cNvSpPr>
          <p:nvPr>
            <p:ph type="title"/>
          </p:nvPr>
        </p:nvSpPr>
        <p:spPr>
          <a:xfrm>
            <a:off x="533400" y="183996"/>
            <a:ext cx="10210800" cy="736600"/>
          </a:xfrm>
        </p:spPr>
        <p:txBody>
          <a:bodyPr/>
          <a:lstStyle/>
          <a:p>
            <a:r>
              <a:rPr lang="en-US" dirty="0"/>
              <a:t>Computing In the News: Building for a Hybrid Workspace</a:t>
            </a:r>
          </a:p>
        </p:txBody>
      </p:sp>
      <p:sp>
        <p:nvSpPr>
          <p:cNvPr id="3" name="Content Placeholder 2">
            <a:extLst>
              <a:ext uri="{FF2B5EF4-FFF2-40B4-BE49-F238E27FC236}">
                <a16:creationId xmlns:a16="http://schemas.microsoft.com/office/drawing/2014/main" id="{C70BFE8D-535E-1840-8FCB-45FC8160C852}"/>
              </a:ext>
            </a:extLst>
          </p:cNvPr>
          <p:cNvSpPr>
            <a:spLocks noGrp="1"/>
          </p:cNvSpPr>
          <p:nvPr>
            <p:ph idx="1"/>
          </p:nvPr>
        </p:nvSpPr>
        <p:spPr>
          <a:xfrm>
            <a:off x="533399" y="2008682"/>
            <a:ext cx="11516639" cy="4107305"/>
          </a:xfrm>
        </p:spPr>
        <p:txBody>
          <a:bodyPr/>
          <a:lstStyle/>
          <a:p>
            <a:pPr marL="0" indent="0">
              <a:buNone/>
            </a:pPr>
            <a:endParaRPr lang="en-US" sz="1600" b="1" i="1" dirty="0">
              <a:solidFill>
                <a:srgbClr val="030303"/>
              </a:solidFill>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600" b="1" i="1" dirty="0">
              <a:solidFill>
                <a:srgbClr val="030303"/>
              </a:solidFill>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600" dirty="0">
                <a:latin typeface="Verdana" panose="020B0604030504040204" pitchFamily="34" charset="0"/>
                <a:ea typeface="Verdana" panose="020B0604030504040204" pitchFamily="34" charset="0"/>
                <a:cs typeface="Verdana" panose="020B0604030504040204" pitchFamily="34" charset="0"/>
              </a:rPr>
              <a:t>Microsoft unveiled </a:t>
            </a:r>
            <a:r>
              <a:rPr lang="en-US" sz="1600" dirty="0">
                <a:latin typeface="Verdana" panose="020B0604030504040204" pitchFamily="34" charset="0"/>
                <a:ea typeface="Verdana" panose="020B0604030504040204" pitchFamily="34" charset="0"/>
                <a:cs typeface="Verdana" panose="020B0604030504040204" pitchFamily="34" charset="0"/>
                <a:hlinkClick r:id="rId2"/>
              </a:rPr>
              <a:t>several new intelligent camera features</a:t>
            </a:r>
            <a:r>
              <a:rPr lang="en-US" sz="1600" dirty="0">
                <a:latin typeface="Verdana" panose="020B0604030504040204" pitchFamily="34" charset="0"/>
                <a:ea typeface="Verdana" panose="020B0604030504040204" pitchFamily="34" charset="0"/>
                <a:cs typeface="Verdana" panose="020B0604030504040204" pitchFamily="34" charset="0"/>
              </a:rPr>
              <a:t> for its </a:t>
            </a:r>
            <a:br>
              <a:rPr lang="en-US" sz="1600" dirty="0">
                <a:latin typeface="Verdana" panose="020B0604030504040204" pitchFamily="34" charset="0"/>
                <a:ea typeface="Verdana" panose="020B0604030504040204" pitchFamily="34" charset="0"/>
                <a:cs typeface="Verdana" panose="020B0604030504040204" pitchFamily="34" charset="0"/>
              </a:rPr>
            </a:br>
            <a:r>
              <a:rPr lang="en-US" sz="1600" dirty="0">
                <a:latin typeface="Verdana" panose="020B0604030504040204" pitchFamily="34" charset="0"/>
                <a:ea typeface="Verdana" panose="020B0604030504040204" pitchFamily="34" charset="0"/>
                <a:cs typeface="Verdana" panose="020B0604030504040204" pitchFamily="34" charset="0"/>
              </a:rPr>
              <a:t>Teams Rooms platform to better support hybrid meetings. Among </a:t>
            </a:r>
            <a:br>
              <a:rPr lang="en-US" sz="1600" dirty="0">
                <a:latin typeface="Verdana" panose="020B0604030504040204" pitchFamily="34" charset="0"/>
                <a:ea typeface="Verdana" panose="020B0604030504040204" pitchFamily="34" charset="0"/>
                <a:cs typeface="Verdana" panose="020B0604030504040204" pitchFamily="34" charset="0"/>
              </a:rPr>
            </a:br>
            <a:r>
              <a:rPr lang="en-US" sz="1600" dirty="0">
                <a:latin typeface="Verdana" panose="020B0604030504040204" pitchFamily="34" charset="0"/>
                <a:ea typeface="Verdana" panose="020B0604030504040204" pitchFamily="34" charset="0"/>
                <a:cs typeface="Verdana" panose="020B0604030504040204" pitchFamily="34" charset="0"/>
              </a:rPr>
              <a:t>the new capabilities is “active speaker tracking,” which enables meeting room cameras to detect who is speaking in a conference room with several colleagues present. It does so by tracking audio, facial movements and hand gestures, allowing the camera to zoom in on the speaker. Additionally, each in-office participant can be placed in their own video pane, in the same way remote colleagues are presented, and facial recognition can identify participants and display their profile name. To help individuals in meeting rooms contribute more dynamically, Microsoft is updating companion mode in Teams mobile to give in-room attendees quick access to engagements features like chat, live reactions, and Microsoft Whiteboard.</a:t>
            </a:r>
            <a:endParaRPr lang="en-US" sz="1600" b="1" i="1" dirty="0">
              <a:solidFill>
                <a:srgbClr val="030303"/>
              </a:solidFill>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600" dirty="0">
              <a:solidFill>
                <a:srgbClr val="030303"/>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300" dirty="0">
                <a:solidFill>
                  <a:srgbClr val="030303"/>
                </a:solidFill>
                <a:latin typeface="Verdana" panose="020B0604030504040204" pitchFamily="34" charset="0"/>
                <a:ea typeface="Verdana" panose="020B0604030504040204" pitchFamily="34" charset="0"/>
                <a:cs typeface="Verdana" panose="020B0604030504040204" pitchFamily="34" charset="0"/>
              </a:rPr>
              <a:t>Sources: </a:t>
            </a:r>
            <a:r>
              <a:rPr lang="en-US" sz="1300" dirty="0">
                <a:solidFill>
                  <a:srgbClr val="030303"/>
                </a:solidFill>
                <a:latin typeface="Verdana" panose="020B0604030504040204" pitchFamily="34" charset="0"/>
                <a:ea typeface="Verdana" panose="020B0604030504040204" pitchFamily="34" charset="0"/>
                <a:cs typeface="Verdana" panose="020B0604030504040204" pitchFamily="34" charset="0"/>
                <a:hlinkClick r:id="rId3"/>
              </a:rPr>
              <a:t>https://www.computerworld.com/article/3632996/as-the-hybrid-workplace-emerges-microsoft-and-google-beef-up-video-tools.html</a:t>
            </a:r>
            <a:r>
              <a:rPr lang="en-US" sz="1300" dirty="0">
                <a:solidFill>
                  <a:srgbClr val="030303"/>
                </a:solidFill>
                <a:latin typeface="Verdana" panose="020B0604030504040204" pitchFamily="34" charset="0"/>
                <a:ea typeface="Verdana" panose="020B0604030504040204" pitchFamily="34" charset="0"/>
                <a:cs typeface="Verdana" panose="020B0604030504040204" pitchFamily="34" charset="0"/>
              </a:rPr>
              <a:t>, </a:t>
            </a:r>
            <a:r>
              <a:rPr lang="en-US" sz="1300" dirty="0">
                <a:solidFill>
                  <a:srgbClr val="030303"/>
                </a:solidFill>
                <a:latin typeface="Verdana" panose="020B0604030504040204" pitchFamily="34" charset="0"/>
                <a:ea typeface="Verdana" panose="020B0604030504040204" pitchFamily="34" charset="0"/>
                <a:cs typeface="Verdana" panose="020B0604030504040204" pitchFamily="34" charset="0"/>
                <a:hlinkClick r:id="rId2"/>
              </a:rPr>
              <a:t>https://www.microsoft.com/en-us/microsoft-365/blog/2021/09/09/brace-yourselves-hybrid-work-is-hard-heres-how-microsoft-teams-and-office-365-can-help/</a:t>
            </a:r>
            <a:r>
              <a:rPr lang="en-US" sz="1300" dirty="0">
                <a:solidFill>
                  <a:srgbClr val="030303"/>
                </a:solidFill>
                <a:latin typeface="Verdana" panose="020B0604030504040204" pitchFamily="34" charset="0"/>
                <a:ea typeface="Verdana" panose="020B0604030504040204" pitchFamily="34" charset="0"/>
                <a:cs typeface="Verdana" panose="020B0604030504040204" pitchFamily="34" charset="0"/>
              </a:rPr>
              <a:t> </a:t>
            </a:r>
          </a:p>
        </p:txBody>
      </p:sp>
      <p:pic>
        <p:nvPicPr>
          <p:cNvPr id="8" name="Picture 7" descr="A collage of people&#10;&#10;Description automatically generated with low confidence">
            <a:extLst>
              <a:ext uri="{FF2B5EF4-FFF2-40B4-BE49-F238E27FC236}">
                <a16:creationId xmlns:a16="http://schemas.microsoft.com/office/drawing/2014/main" id="{41CBE40D-3326-0340-8799-41EDFBAFF0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0688" y="981382"/>
            <a:ext cx="3807912" cy="2146948"/>
          </a:xfrm>
          <a:prstGeom prst="rect">
            <a:avLst/>
          </a:prstGeom>
        </p:spPr>
      </p:pic>
      <p:sp>
        <p:nvSpPr>
          <p:cNvPr id="9" name="TextBox 8">
            <a:extLst>
              <a:ext uri="{FF2B5EF4-FFF2-40B4-BE49-F238E27FC236}">
                <a16:creationId xmlns:a16="http://schemas.microsoft.com/office/drawing/2014/main" id="{264C1189-24FE-5941-B74F-2969DC53627D}"/>
              </a:ext>
            </a:extLst>
          </p:cNvPr>
          <p:cNvSpPr txBox="1"/>
          <p:nvPr/>
        </p:nvSpPr>
        <p:spPr>
          <a:xfrm>
            <a:off x="533399" y="1303931"/>
            <a:ext cx="6783889" cy="1569660"/>
          </a:xfrm>
          <a:prstGeom prst="rect">
            <a:avLst/>
          </a:prstGeom>
          <a:noFill/>
        </p:spPr>
        <p:txBody>
          <a:bodyPr wrap="square" rtlCol="0">
            <a:spAutoFit/>
          </a:bodyPr>
          <a:lstStyle/>
          <a:p>
            <a:r>
              <a:rPr lang="en-US" sz="1600" dirty="0">
                <a:latin typeface="Verdana" panose="020B0604030504040204" pitchFamily="34" charset="0"/>
                <a:ea typeface="Verdana" panose="020B0604030504040204" pitchFamily="34" charset="0"/>
                <a:cs typeface="Verdana" panose="020B0604030504040204" pitchFamily="34" charset="0"/>
              </a:rPr>
              <a:t>As businesses work to reopen office buildings, not all employees are keen on a return to the pre-pandemic status quo — forcing companies to adopt a “hybrid” approach to remote work. With some employees in the office, and others still at home, collaboration application and hardware vendors are now looking to support both in-office and remote workers.</a:t>
            </a:r>
            <a:endParaRPr lang="en-US" sz="1600" b="1" i="1" dirty="0">
              <a:solidFill>
                <a:srgbClr val="030303"/>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1100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843-39A8-4E4A-A923-FEDC64A7AE32}"/>
              </a:ext>
            </a:extLst>
          </p:cNvPr>
          <p:cNvSpPr>
            <a:spLocks noGrp="1"/>
          </p:cNvSpPr>
          <p:nvPr>
            <p:ph type="ctrTitle"/>
          </p:nvPr>
        </p:nvSpPr>
        <p:spPr/>
        <p:txBody>
          <a:bodyPr/>
          <a:lstStyle/>
          <a:p>
            <a:r>
              <a:rPr lang="en-US" dirty="0"/>
              <a:t>Higher Order Functions:</a:t>
            </a:r>
            <a:br>
              <a:rPr lang="en-US" dirty="0"/>
            </a:br>
            <a:r>
              <a:rPr lang="en-US" dirty="0"/>
              <a:t>Returning a New Function</a:t>
            </a:r>
          </a:p>
        </p:txBody>
      </p:sp>
    </p:spTree>
    <p:extLst>
      <p:ext uri="{BB962C8B-B14F-4D97-AF65-F5344CB8AC3E}">
        <p14:creationId xmlns:p14="http://schemas.microsoft.com/office/powerpoint/2010/main" val="42648105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1421-7577-D94A-A03F-9746321D9D5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86019B6B-B854-7643-924E-9BF51C8B86D3}"/>
              </a:ext>
            </a:extLst>
          </p:cNvPr>
          <p:cNvSpPr>
            <a:spLocks noGrp="1"/>
          </p:cNvSpPr>
          <p:nvPr>
            <p:ph idx="1"/>
          </p:nvPr>
        </p:nvSpPr>
        <p:spPr/>
        <p:txBody>
          <a:bodyPr/>
          <a:lstStyle/>
          <a:p>
            <a:r>
              <a:rPr lang="en-US" dirty="0"/>
              <a:t>Learn how to use and create higher order functions:</a:t>
            </a:r>
          </a:p>
          <a:p>
            <a:r>
              <a:rPr lang="en-US" dirty="0"/>
              <a:t>Functions can be used as data</a:t>
            </a:r>
          </a:p>
          <a:p>
            <a:r>
              <a:rPr lang="en-US" dirty="0"/>
              <a:t>Functions can accept a function as an argument</a:t>
            </a:r>
          </a:p>
          <a:p>
            <a:r>
              <a:rPr lang="en-US" b="1" dirty="0"/>
              <a:t>Functions can return a new function</a:t>
            </a:r>
          </a:p>
        </p:txBody>
      </p:sp>
    </p:spTree>
    <p:extLst>
      <p:ext uri="{BB962C8B-B14F-4D97-AF65-F5344CB8AC3E}">
        <p14:creationId xmlns:p14="http://schemas.microsoft.com/office/powerpoint/2010/main" val="1593238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9501-F0C7-EC42-A944-CAC24ED1FA0A}"/>
              </a:ext>
            </a:extLst>
          </p:cNvPr>
          <p:cNvSpPr>
            <a:spLocks noGrp="1"/>
          </p:cNvSpPr>
          <p:nvPr>
            <p:ph type="title"/>
          </p:nvPr>
        </p:nvSpPr>
        <p:spPr/>
        <p:txBody>
          <a:bodyPr/>
          <a:lstStyle/>
          <a:p>
            <a:r>
              <a:rPr lang="en-US" dirty="0"/>
              <a:t>Review: What is a Higher Order Function?</a:t>
            </a:r>
          </a:p>
        </p:txBody>
      </p:sp>
      <p:sp>
        <p:nvSpPr>
          <p:cNvPr id="3" name="Content Placeholder 2">
            <a:extLst>
              <a:ext uri="{FF2B5EF4-FFF2-40B4-BE49-F238E27FC236}">
                <a16:creationId xmlns:a16="http://schemas.microsoft.com/office/drawing/2014/main" id="{19DE36E9-772B-2648-8DA7-FD5CACFF1390}"/>
              </a:ext>
            </a:extLst>
          </p:cNvPr>
          <p:cNvSpPr>
            <a:spLocks noGrp="1"/>
          </p:cNvSpPr>
          <p:nvPr>
            <p:ph idx="1"/>
          </p:nvPr>
        </p:nvSpPr>
        <p:spPr/>
        <p:txBody>
          <a:bodyPr/>
          <a:lstStyle/>
          <a:p>
            <a:r>
              <a:rPr lang="en-US" dirty="0"/>
              <a:t>A function that takes in another function as an argument</a:t>
            </a:r>
          </a:p>
          <a:p>
            <a:endParaRPr lang="en-US" dirty="0"/>
          </a:p>
          <a:p>
            <a:pPr marL="0" indent="0">
              <a:buNone/>
            </a:pPr>
            <a:r>
              <a:rPr lang="en-US" dirty="0"/>
              <a:t>OR</a:t>
            </a:r>
            <a:br>
              <a:rPr lang="en-US" dirty="0"/>
            </a:br>
            <a:endParaRPr lang="en-US" dirty="0"/>
          </a:p>
          <a:p>
            <a:r>
              <a:rPr lang="en-US" b="1" dirty="0"/>
              <a:t>A function that returns a function as a result.</a:t>
            </a:r>
          </a:p>
        </p:txBody>
      </p:sp>
    </p:spTree>
    <p:extLst>
      <p:ext uri="{BB962C8B-B14F-4D97-AF65-F5344CB8AC3E}">
        <p14:creationId xmlns:p14="http://schemas.microsoft.com/office/powerpoint/2010/main" val="4162735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2"/>
          <p:cNvSpPr txBox="1"/>
          <p:nvPr/>
        </p:nvSpPr>
        <p:spPr>
          <a:xfrm>
            <a:off x="2209800" y="1066680"/>
            <a:ext cx="7619760" cy="456840"/>
          </a:xfrm>
          <a:prstGeom prst="rect">
            <a:avLst/>
          </a:prstGeom>
          <a:noFill/>
          <a:ln>
            <a:noFill/>
          </a:ln>
        </p:spPr>
        <p:txBody>
          <a:bodyPr lIns="92160" tIns="46080" rIns="92160" bIns="46080"/>
          <a:lstStyle/>
          <a:p>
            <a:pPr marL="285840" indent="-285480">
              <a:lnSpc>
                <a:spcPct val="90000"/>
              </a:lnSpc>
              <a:buClr>
                <a:srgbClr val="000000"/>
              </a:buClr>
              <a:buFont typeface="Arial"/>
              <a:buChar char="•"/>
            </a:pPr>
            <a:r>
              <a:rPr lang="en-US" sz="2400" b="1" spc="-1" dirty="0">
                <a:solidFill>
                  <a:srgbClr val="000000"/>
                </a:solidFill>
                <a:uFill>
                  <a:solidFill>
                    <a:srgbClr val="FFFFFF"/>
                  </a:solidFill>
                </a:uFill>
                <a:latin typeface="Arial"/>
                <a:ea typeface="Arial"/>
              </a:rPr>
              <a:t>A function that returns (makes) a function</a:t>
            </a:r>
            <a:endParaRPr lang="en-US" sz="1400" spc="-1" dirty="0">
              <a:solidFill>
                <a:srgbClr val="000000"/>
              </a:solidFill>
              <a:uFill>
                <a:solidFill>
                  <a:srgbClr val="FFFFFF"/>
                </a:solidFill>
              </a:uFill>
              <a:latin typeface="Arial"/>
            </a:endParaRPr>
          </a:p>
          <a:p>
            <a:pPr marL="285840" indent="-132840">
              <a:lnSpc>
                <a:spcPct val="90000"/>
              </a:lnSpc>
            </a:pPr>
            <a:endParaRPr lang="en-US" sz="1400" spc="-1" dirty="0">
              <a:solidFill>
                <a:srgbClr val="000000"/>
              </a:solidFill>
              <a:uFill>
                <a:solidFill>
                  <a:srgbClr val="FFFFFF"/>
                </a:solidFill>
              </a:uFill>
              <a:latin typeface="Arial"/>
            </a:endParaRPr>
          </a:p>
        </p:txBody>
      </p:sp>
      <p:sp>
        <p:nvSpPr>
          <p:cNvPr id="164" name="CustomShape 3"/>
          <p:cNvSpPr/>
          <p:nvPr/>
        </p:nvSpPr>
        <p:spPr>
          <a:xfrm>
            <a:off x="2590680" y="1752480"/>
            <a:ext cx="7009920" cy="1230840"/>
          </a:xfrm>
          <a:prstGeom prst="rect">
            <a:avLst/>
          </a:prstGeom>
          <a:noFill/>
          <a:ln w="9360">
            <a:solidFill>
              <a:srgbClr val="4F81BD"/>
            </a:solidFill>
            <a:round/>
          </a:ln>
        </p:spPr>
        <p:style>
          <a:lnRef idx="0">
            <a:scrgbClr r="0" g="0" b="0"/>
          </a:lnRef>
          <a:fillRef idx="0">
            <a:scrgbClr r="0" g="0" b="0"/>
          </a:fillRef>
          <a:effectRef idx="0">
            <a:scrgbClr r="0" g="0" b="0"/>
          </a:effectRef>
          <a:fontRef idx="minor"/>
        </p:style>
        <p:txBody>
          <a:bodyPr/>
          <a:lstStyle/>
          <a:p>
            <a:pPr>
              <a:lnSpc>
                <a:spcPct val="100000"/>
              </a:lnSpc>
            </a:pPr>
            <a:r>
              <a:rPr lang="en-US" spc="-1" dirty="0">
                <a:solidFill>
                  <a:srgbClr val="000000"/>
                </a:solidFill>
                <a:uFill>
                  <a:solidFill>
                    <a:srgbClr val="FFFFFF"/>
                  </a:solidFill>
                </a:uFill>
                <a:latin typeface="Courier New"/>
                <a:ea typeface="Courier New"/>
              </a:rPr>
              <a:t>def </a:t>
            </a:r>
            <a:r>
              <a:rPr lang="en-US" spc="-1" dirty="0" err="1">
                <a:solidFill>
                  <a:srgbClr val="000000"/>
                </a:solidFill>
                <a:uFill>
                  <a:solidFill>
                    <a:srgbClr val="FFFFFF"/>
                  </a:solidFill>
                </a:uFill>
                <a:latin typeface="Courier New"/>
                <a:ea typeface="Courier New"/>
              </a:rPr>
              <a:t>leq_maker</a:t>
            </a:r>
            <a:r>
              <a:rPr lang="en-US" spc="-1" dirty="0">
                <a:solidFill>
                  <a:srgbClr val="000000"/>
                </a:solidFill>
                <a:uFill>
                  <a:solidFill>
                    <a:srgbClr val="FFFFFF"/>
                  </a:solidFill>
                </a:uFill>
                <a:latin typeface="Courier New"/>
                <a:ea typeface="Courier New"/>
              </a:rPr>
              <a:t>(c):</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ea typeface="Courier New"/>
              </a:rPr>
              <a:t>    def </a:t>
            </a:r>
            <a:r>
              <a:rPr lang="en-US" spc="-1" dirty="0" err="1">
                <a:solidFill>
                  <a:srgbClr val="000000"/>
                </a:solidFill>
                <a:uFill>
                  <a:solidFill>
                    <a:srgbClr val="FFFFFF"/>
                  </a:solidFill>
                </a:uFill>
                <a:latin typeface="Courier New"/>
                <a:ea typeface="Courier New"/>
              </a:rPr>
              <a:t>leq</a:t>
            </a:r>
            <a:r>
              <a:rPr lang="en-US" spc="-1" dirty="0">
                <a:solidFill>
                  <a:srgbClr val="000000"/>
                </a:solidFill>
                <a:uFill>
                  <a:solidFill>
                    <a:srgbClr val="FFFFFF"/>
                  </a:solidFill>
                </a:uFill>
                <a:latin typeface="Courier New"/>
                <a:ea typeface="Courier New"/>
              </a:rPr>
              <a:t>(</a:t>
            </a:r>
            <a:r>
              <a:rPr lang="en-US" spc="-1" dirty="0" err="1">
                <a:solidFill>
                  <a:srgbClr val="000000"/>
                </a:solidFill>
                <a:uFill>
                  <a:solidFill>
                    <a:srgbClr val="FFFFFF"/>
                  </a:solidFill>
                </a:uFill>
                <a:latin typeface="Courier New"/>
                <a:ea typeface="Courier New"/>
              </a:rPr>
              <a:t>val</a:t>
            </a:r>
            <a:r>
              <a:rPr lang="en-US" spc="-1" dirty="0">
                <a:solidFill>
                  <a:srgbClr val="000000"/>
                </a:solidFill>
                <a:uFill>
                  <a:solidFill>
                    <a:srgbClr val="FFFFFF"/>
                  </a:solidFill>
                </a:uFill>
                <a:latin typeface="Courier New"/>
                <a:ea typeface="Courier New"/>
              </a:rPr>
              <a:t>):</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ea typeface="Courier New"/>
              </a:rPr>
              <a:t>        return </a:t>
            </a:r>
            <a:r>
              <a:rPr lang="en-US" spc="-1" dirty="0" err="1">
                <a:solidFill>
                  <a:srgbClr val="000000"/>
                </a:solidFill>
                <a:uFill>
                  <a:solidFill>
                    <a:srgbClr val="FFFFFF"/>
                  </a:solidFill>
                </a:uFill>
                <a:latin typeface="Courier New"/>
                <a:ea typeface="Courier New"/>
              </a:rPr>
              <a:t>val</a:t>
            </a:r>
            <a:r>
              <a:rPr lang="en-US" spc="-1" dirty="0">
                <a:solidFill>
                  <a:srgbClr val="000000"/>
                </a:solidFill>
                <a:uFill>
                  <a:solidFill>
                    <a:srgbClr val="FFFFFF"/>
                  </a:solidFill>
                </a:uFill>
                <a:latin typeface="Courier New"/>
                <a:ea typeface="Courier New"/>
              </a:rPr>
              <a:t> &lt;= c</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ea typeface="Courier New"/>
              </a:rPr>
              <a:t>    return </a:t>
            </a:r>
            <a:r>
              <a:rPr lang="en-US" spc="-1" dirty="0" err="1">
                <a:solidFill>
                  <a:srgbClr val="000000"/>
                </a:solidFill>
                <a:uFill>
                  <a:solidFill>
                    <a:srgbClr val="FFFFFF"/>
                  </a:solidFill>
                </a:uFill>
                <a:latin typeface="Courier New"/>
                <a:ea typeface="Courier New"/>
              </a:rPr>
              <a:t>leq</a:t>
            </a:r>
            <a:endParaRPr lang="en-US" spc="-1" dirty="0">
              <a:solidFill>
                <a:srgbClr val="000000"/>
              </a:solidFill>
              <a:uFill>
                <a:solidFill>
                  <a:srgbClr val="FFFFFF"/>
                </a:solidFill>
              </a:uFill>
              <a:latin typeface="Arial"/>
            </a:endParaRPr>
          </a:p>
        </p:txBody>
      </p:sp>
      <p:sp>
        <p:nvSpPr>
          <p:cNvPr id="165" name="CustomShape 4"/>
          <p:cNvSpPr/>
          <p:nvPr/>
        </p:nvSpPr>
        <p:spPr>
          <a:xfrm>
            <a:off x="2590680" y="3352680"/>
            <a:ext cx="6933960" cy="6458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pc="-1" dirty="0">
                <a:solidFill>
                  <a:srgbClr val="000000"/>
                </a:solidFill>
                <a:uFill>
                  <a:solidFill>
                    <a:srgbClr val="FFFFFF"/>
                  </a:solidFill>
                </a:uFill>
                <a:latin typeface="Courier New"/>
                <a:ea typeface="Courier New"/>
              </a:rPr>
              <a:t>&gt;&gt;&gt; </a:t>
            </a:r>
            <a:r>
              <a:rPr lang="en-US" spc="-1" dirty="0" err="1">
                <a:solidFill>
                  <a:srgbClr val="000000"/>
                </a:solidFill>
                <a:uFill>
                  <a:solidFill>
                    <a:srgbClr val="FFFFFF"/>
                  </a:solidFill>
                </a:uFill>
                <a:latin typeface="Courier New"/>
                <a:ea typeface="Courier New"/>
              </a:rPr>
              <a:t>leq_maker</a:t>
            </a:r>
            <a:r>
              <a:rPr lang="en-US" spc="-1" dirty="0">
                <a:solidFill>
                  <a:srgbClr val="000000"/>
                </a:solidFill>
                <a:uFill>
                  <a:solidFill>
                    <a:srgbClr val="FFFFFF"/>
                  </a:solidFill>
                </a:uFill>
                <a:latin typeface="Courier New"/>
                <a:ea typeface="Courier New"/>
              </a:rPr>
              <a:t>(3)</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ea typeface="Courier New"/>
              </a:rPr>
              <a:t>&lt;function </a:t>
            </a:r>
            <a:r>
              <a:rPr lang="en-US" spc="-1" dirty="0" err="1">
                <a:solidFill>
                  <a:srgbClr val="000000"/>
                </a:solidFill>
                <a:uFill>
                  <a:solidFill>
                    <a:srgbClr val="FFFFFF"/>
                  </a:solidFill>
                </a:uFill>
                <a:latin typeface="Courier New"/>
                <a:ea typeface="Courier New"/>
              </a:rPr>
              <a:t>leq_maker</a:t>
            </a:r>
            <a:r>
              <a:rPr lang="en-US" spc="-1" dirty="0">
                <a:solidFill>
                  <a:srgbClr val="000000"/>
                </a:solidFill>
                <a:uFill>
                  <a:solidFill>
                    <a:srgbClr val="FFFFFF"/>
                  </a:solidFill>
                </a:uFill>
                <a:latin typeface="Courier New"/>
                <a:ea typeface="Courier New"/>
              </a:rPr>
              <a:t>.&lt;locals&gt;.</a:t>
            </a:r>
            <a:r>
              <a:rPr lang="en-US" spc="-1" dirty="0" err="1">
                <a:solidFill>
                  <a:srgbClr val="000000"/>
                </a:solidFill>
                <a:uFill>
                  <a:solidFill>
                    <a:srgbClr val="FFFFFF"/>
                  </a:solidFill>
                </a:uFill>
                <a:latin typeface="Courier New"/>
                <a:ea typeface="Courier New"/>
              </a:rPr>
              <a:t>leq</a:t>
            </a:r>
            <a:r>
              <a:rPr lang="en-US" spc="-1" dirty="0">
                <a:solidFill>
                  <a:srgbClr val="000000"/>
                </a:solidFill>
                <a:uFill>
                  <a:solidFill>
                    <a:srgbClr val="FFFFFF"/>
                  </a:solidFill>
                </a:uFill>
                <a:latin typeface="Courier New"/>
                <a:ea typeface="Courier New"/>
              </a:rPr>
              <a:t> at 0x1019d8c80&gt;</a:t>
            </a:r>
            <a:endParaRPr lang="en-US" spc="-1" dirty="0">
              <a:solidFill>
                <a:srgbClr val="000000"/>
              </a:solidFill>
              <a:uFill>
                <a:solidFill>
                  <a:srgbClr val="FFFFFF"/>
                </a:solidFill>
              </a:uFill>
              <a:latin typeface="Arial"/>
            </a:endParaRPr>
          </a:p>
        </p:txBody>
      </p:sp>
      <p:sp>
        <p:nvSpPr>
          <p:cNvPr id="166" name="CustomShape 5"/>
          <p:cNvSpPr/>
          <p:nvPr/>
        </p:nvSpPr>
        <p:spPr>
          <a:xfrm>
            <a:off x="2590680" y="4289382"/>
            <a:ext cx="6552720" cy="6458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pc="-1" dirty="0">
                <a:solidFill>
                  <a:srgbClr val="000000"/>
                </a:solidFill>
                <a:uFill>
                  <a:solidFill>
                    <a:srgbClr val="FFFFFF"/>
                  </a:solidFill>
                </a:uFill>
                <a:latin typeface="Courier New"/>
                <a:ea typeface="Courier New"/>
              </a:rPr>
              <a:t>&gt;&gt;&gt; </a:t>
            </a:r>
            <a:r>
              <a:rPr lang="en-US" spc="-1" dirty="0" err="1">
                <a:solidFill>
                  <a:srgbClr val="000000"/>
                </a:solidFill>
                <a:uFill>
                  <a:solidFill>
                    <a:srgbClr val="FFFFFF"/>
                  </a:solidFill>
                </a:uFill>
                <a:latin typeface="Courier New"/>
                <a:ea typeface="Courier New"/>
              </a:rPr>
              <a:t>leq_maker</a:t>
            </a:r>
            <a:r>
              <a:rPr lang="en-US" spc="-1" dirty="0">
                <a:solidFill>
                  <a:srgbClr val="000000"/>
                </a:solidFill>
                <a:uFill>
                  <a:solidFill>
                    <a:srgbClr val="FFFFFF"/>
                  </a:solidFill>
                </a:uFill>
                <a:latin typeface="Courier New"/>
                <a:ea typeface="Courier New"/>
              </a:rPr>
              <a:t>(3)(4)</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ea typeface="Courier New"/>
              </a:rPr>
              <a:t>False</a:t>
            </a:r>
            <a:endParaRPr lang="en-US" spc="-1" dirty="0">
              <a:solidFill>
                <a:srgbClr val="000000"/>
              </a:solidFill>
              <a:uFill>
                <a:solidFill>
                  <a:srgbClr val="FFFFFF"/>
                </a:solidFill>
              </a:uFill>
              <a:latin typeface="Arial"/>
            </a:endParaRPr>
          </a:p>
        </p:txBody>
      </p:sp>
      <p:sp>
        <p:nvSpPr>
          <p:cNvPr id="167" name="CustomShape 6"/>
          <p:cNvSpPr/>
          <p:nvPr/>
        </p:nvSpPr>
        <p:spPr>
          <a:xfrm>
            <a:off x="2590680" y="5029200"/>
            <a:ext cx="7009920" cy="9230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pc="-1" dirty="0">
                <a:solidFill>
                  <a:srgbClr val="000000"/>
                </a:solidFill>
                <a:uFill>
                  <a:solidFill>
                    <a:srgbClr val="FFFFFF"/>
                  </a:solidFill>
                </a:uFill>
                <a:latin typeface="Courier New"/>
                <a:ea typeface="Courier New"/>
              </a:rPr>
              <a:t>&gt;&gt;&gt; [x for x in range(7) if </a:t>
            </a:r>
            <a:r>
              <a:rPr lang="en-US" spc="-1" dirty="0" err="1">
                <a:solidFill>
                  <a:srgbClr val="000000"/>
                </a:solidFill>
                <a:uFill>
                  <a:solidFill>
                    <a:srgbClr val="FFFFFF"/>
                  </a:solidFill>
                </a:uFill>
                <a:latin typeface="Courier New"/>
                <a:ea typeface="Courier New"/>
              </a:rPr>
              <a:t>leq_maker</a:t>
            </a:r>
            <a:r>
              <a:rPr lang="en-US" spc="-1" dirty="0">
                <a:solidFill>
                  <a:srgbClr val="000000"/>
                </a:solidFill>
                <a:uFill>
                  <a:solidFill>
                    <a:srgbClr val="FFFFFF"/>
                  </a:solidFill>
                </a:uFill>
                <a:latin typeface="Courier New"/>
                <a:ea typeface="Courier New"/>
              </a:rPr>
              <a:t>(3)(x)] </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ea typeface="Courier New"/>
              </a:rPr>
              <a:t>[0, 1, 2, 3]</a:t>
            </a:r>
          </a:p>
        </p:txBody>
      </p:sp>
      <p:sp>
        <p:nvSpPr>
          <p:cNvPr id="2" name="Title 1">
            <a:extLst>
              <a:ext uri="{FF2B5EF4-FFF2-40B4-BE49-F238E27FC236}">
                <a16:creationId xmlns:a16="http://schemas.microsoft.com/office/drawing/2014/main" id="{7D7794D3-FC69-EF4F-8897-1BDEB7151717}"/>
              </a:ext>
            </a:extLst>
          </p:cNvPr>
          <p:cNvSpPr>
            <a:spLocks noGrp="1"/>
          </p:cNvSpPr>
          <p:nvPr>
            <p:ph type="title"/>
          </p:nvPr>
        </p:nvSpPr>
        <p:spPr/>
        <p:txBody>
          <a:bodyPr/>
          <a:lstStyle/>
          <a:p>
            <a:r>
              <a:rPr lang="en-US" dirty="0"/>
              <a:t>Higher Order Functions</a:t>
            </a:r>
          </a:p>
        </p:txBody>
      </p:sp>
      <p:sp>
        <p:nvSpPr>
          <p:cNvPr id="8" name="CustomShape 3">
            <a:extLst>
              <a:ext uri="{FF2B5EF4-FFF2-40B4-BE49-F238E27FC236}">
                <a16:creationId xmlns:a16="http://schemas.microsoft.com/office/drawing/2014/main" id="{A9CD040D-3990-F348-9F76-961CB97732DD}"/>
              </a:ext>
            </a:extLst>
          </p:cNvPr>
          <p:cNvSpPr/>
          <p:nvPr/>
        </p:nvSpPr>
        <p:spPr>
          <a:xfrm>
            <a:off x="2203002" y="1752480"/>
            <a:ext cx="486307" cy="1230840"/>
          </a:xfrm>
          <a:prstGeom prst="rect">
            <a:avLst/>
          </a:prstGeom>
          <a:noFill/>
          <a:ln w="9360">
            <a:noFill/>
            <a:round/>
          </a:ln>
        </p:spPr>
        <p:style>
          <a:lnRef idx="0">
            <a:scrgbClr r="0" g="0" b="0"/>
          </a:lnRef>
          <a:fillRef idx="0">
            <a:scrgbClr r="0" g="0" b="0"/>
          </a:fillRef>
          <a:effectRef idx="0">
            <a:scrgbClr r="0" g="0" b="0"/>
          </a:effectRef>
          <a:fontRef idx="minor"/>
        </p:style>
        <p:txBody>
          <a:bodyPr/>
          <a:lstStyle/>
          <a:p>
            <a:pPr>
              <a:lnSpc>
                <a:spcPct val="100000"/>
              </a:lnSpc>
            </a:pPr>
            <a:r>
              <a:rPr lang="en-US" spc="-1" dirty="0">
                <a:solidFill>
                  <a:srgbClr val="000000"/>
                </a:solidFill>
                <a:uFill>
                  <a:solidFill>
                    <a:srgbClr val="FFFFFF"/>
                  </a:solidFill>
                </a:uFill>
                <a:latin typeface="Courier New"/>
              </a:rPr>
              <a:t>1</a:t>
            </a:r>
          </a:p>
          <a:p>
            <a:pPr>
              <a:lnSpc>
                <a:spcPct val="100000"/>
              </a:lnSpc>
            </a:pPr>
            <a:r>
              <a:rPr lang="en-US" spc="-1" dirty="0">
                <a:solidFill>
                  <a:srgbClr val="000000"/>
                </a:solidFill>
                <a:uFill>
                  <a:solidFill>
                    <a:srgbClr val="FFFFFF"/>
                  </a:solidFill>
                </a:uFill>
                <a:latin typeface="Courier New"/>
              </a:rPr>
              <a:t>2</a:t>
            </a:r>
          </a:p>
          <a:p>
            <a:pPr>
              <a:lnSpc>
                <a:spcPct val="100000"/>
              </a:lnSpc>
            </a:pPr>
            <a:r>
              <a:rPr lang="en-US" spc="-1" dirty="0">
                <a:solidFill>
                  <a:srgbClr val="000000"/>
                </a:solidFill>
                <a:uFill>
                  <a:solidFill>
                    <a:srgbClr val="FFFFFF"/>
                  </a:solidFill>
                </a:uFill>
                <a:latin typeface="Courier New"/>
              </a:rPr>
              <a:t>3</a:t>
            </a:r>
          </a:p>
          <a:p>
            <a:pPr>
              <a:lnSpc>
                <a:spcPct val="100000"/>
              </a:lnSpc>
            </a:pPr>
            <a:r>
              <a:rPr lang="en-US" spc="-1" dirty="0">
                <a:solidFill>
                  <a:srgbClr val="000000"/>
                </a:solidFill>
                <a:uFill>
                  <a:solidFill>
                    <a:srgbClr val="FFFFFF"/>
                  </a:solidFill>
                </a:uFill>
                <a:latin typeface="Courier New"/>
              </a:rPr>
              <a:t>4</a:t>
            </a:r>
            <a:endParaRPr lang="en-US" spc="-1" dirty="0">
              <a:solidFill>
                <a:srgbClr val="000000"/>
              </a:solidFill>
              <a:uFill>
                <a:solidFill>
                  <a:srgbClr val="FFFFFF"/>
                </a:solidFill>
              </a:uFill>
              <a:latin typeface="Arial"/>
            </a:endParaRPr>
          </a:p>
        </p:txBody>
      </p:sp>
      <p:sp>
        <p:nvSpPr>
          <p:cNvPr id="3" name="TextBox 2">
            <a:extLst>
              <a:ext uri="{FF2B5EF4-FFF2-40B4-BE49-F238E27FC236}">
                <a16:creationId xmlns:a16="http://schemas.microsoft.com/office/drawing/2014/main" id="{0078FEDE-CD59-FF41-8CE4-65A7A60FD1E0}"/>
              </a:ext>
            </a:extLst>
          </p:cNvPr>
          <p:cNvSpPr txBox="1"/>
          <p:nvPr/>
        </p:nvSpPr>
        <p:spPr>
          <a:xfrm>
            <a:off x="2116899" y="1995880"/>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9501-F0C7-EC42-A944-CAC24ED1FA0A}"/>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19DE36E9-772B-2648-8DA7-FD5CACFF1390}"/>
              </a:ext>
            </a:extLst>
          </p:cNvPr>
          <p:cNvSpPr>
            <a:spLocks noGrp="1"/>
          </p:cNvSpPr>
          <p:nvPr>
            <p:ph idx="1"/>
          </p:nvPr>
        </p:nvSpPr>
        <p:spPr/>
        <p:txBody>
          <a:bodyPr/>
          <a:lstStyle/>
          <a:p>
            <a:endParaRPr lang="en-US" b="1" dirty="0"/>
          </a:p>
        </p:txBody>
      </p:sp>
      <p:sp>
        <p:nvSpPr>
          <p:cNvPr id="4" name="Slide Number Placeholder 3">
            <a:extLst>
              <a:ext uri="{FF2B5EF4-FFF2-40B4-BE49-F238E27FC236}">
                <a16:creationId xmlns:a16="http://schemas.microsoft.com/office/drawing/2014/main" id="{2818B7AE-157B-8048-B295-CD4B4FA9D683}"/>
              </a:ext>
            </a:extLst>
          </p:cNvPr>
          <p:cNvSpPr>
            <a:spLocks noGrp="1"/>
          </p:cNvSpPr>
          <p:nvPr>
            <p:ph type="sldNum" sz="quarter" idx="12"/>
          </p:nvPr>
        </p:nvSpPr>
        <p:spPr/>
        <p:txBody>
          <a:bodyPr/>
          <a:lstStyle/>
          <a:p>
            <a:pPr>
              <a:defRPr/>
            </a:pPr>
            <a:fld id="{ACA94121-BA6C-AD43-82C2-DF1F24FE5D9C}" type="slidenum">
              <a:rPr lang="en-US" smtClean="0"/>
              <a:pPr>
                <a:defRPr/>
              </a:pPr>
              <a:t>8</a:t>
            </a:fld>
            <a:endParaRPr lang="en-US" b="0"/>
          </a:p>
        </p:txBody>
      </p:sp>
    </p:spTree>
    <p:extLst>
      <p:ext uri="{BB962C8B-B14F-4D97-AF65-F5344CB8AC3E}">
        <p14:creationId xmlns:p14="http://schemas.microsoft.com/office/powerpoint/2010/main" val="4176802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843-39A8-4E4A-A923-FEDC64A7AE32}"/>
              </a:ext>
            </a:extLst>
          </p:cNvPr>
          <p:cNvSpPr>
            <a:spLocks noGrp="1"/>
          </p:cNvSpPr>
          <p:nvPr>
            <p:ph type="ctrTitle"/>
          </p:nvPr>
        </p:nvSpPr>
        <p:spPr/>
        <p:txBody>
          <a:bodyPr/>
          <a:lstStyle/>
          <a:p>
            <a:r>
              <a:rPr lang="en-US" dirty="0"/>
              <a:t>Environment Diagrams</a:t>
            </a:r>
          </a:p>
        </p:txBody>
      </p:sp>
    </p:spTree>
    <p:extLst>
      <p:ext uri="{BB962C8B-B14F-4D97-AF65-F5344CB8AC3E}">
        <p14:creationId xmlns:p14="http://schemas.microsoft.com/office/powerpoint/2010/main" val="24782424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cs162-fa14">
  <a:themeElements>
    <a:clrScheme name="sample-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ample-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lnDef>
  </a:objectDefaults>
  <a:extraClrSchemeLst>
    <a:extraClrScheme>
      <a:clrScheme name="sample-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le-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ample-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le-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le-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le-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ample-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10461</TotalTime>
  <Words>1078</Words>
  <Application>Microsoft Macintosh PowerPoint</Application>
  <PresentationFormat>Widescreen</PresentationFormat>
  <Paragraphs>136</Paragraphs>
  <Slides>17</Slides>
  <Notes>7</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Courier New</vt:lpstr>
      <vt:lpstr>FreightSans Pro Medium</vt:lpstr>
      <vt:lpstr>FreightSans Pro Semibold</vt:lpstr>
      <vt:lpstr>FreightText Pro Book</vt:lpstr>
      <vt:lpstr>Source Code Pro</vt:lpstr>
      <vt:lpstr>Times New Roman</vt:lpstr>
      <vt:lpstr>Verdana</vt:lpstr>
      <vt:lpstr>1_cs162-fa14</vt:lpstr>
      <vt:lpstr>Week 4: HOFs &amp; Environment Diagrams</vt:lpstr>
      <vt:lpstr>Announcements</vt:lpstr>
      <vt:lpstr>Computing In the News: Building for a Hybrid Workspace</vt:lpstr>
      <vt:lpstr>Higher Order Functions: Returning a New Function</vt:lpstr>
      <vt:lpstr>Learning Objectives</vt:lpstr>
      <vt:lpstr>Review: What is a Higher Order Function?</vt:lpstr>
      <vt:lpstr>Higher Order Functions</vt:lpstr>
      <vt:lpstr>Demo</vt:lpstr>
      <vt:lpstr>Environment Diagrams</vt:lpstr>
      <vt:lpstr>Python Tutor Examples: compose</vt:lpstr>
      <vt:lpstr>Environment Diagrams</vt:lpstr>
      <vt:lpstr>Environment Diagrams Reminders</vt:lpstr>
      <vt:lpstr>Demo</vt:lpstr>
      <vt:lpstr>Example 1</vt:lpstr>
      <vt:lpstr>Example 2</vt:lpstr>
      <vt:lpstr>Python Tutor Examples</vt:lpstr>
      <vt:lpstr>Environment Diagram Tips /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Computational Structures in Data Science</dc:title>
  <dc:subject/>
  <dc:creator/>
  <dc:description/>
  <cp:lastModifiedBy>Microsoft Office User</cp:lastModifiedBy>
  <cp:revision>74</cp:revision>
  <cp:lastPrinted>2021-09-13T20:56:58Z</cp:lastPrinted>
  <dcterms:modified xsi:type="dcterms:W3CDTF">2022-02-09T20:51:24Z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15.0032</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