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7"/>
  </p:notesMasterIdLst>
  <p:sldIdLst>
    <p:sldId id="413" r:id="rId2"/>
    <p:sldId id="282" r:id="rId3"/>
    <p:sldId id="291" r:id="rId4"/>
    <p:sldId id="293" r:id="rId5"/>
    <p:sldId id="268" r:id="rId6"/>
    <p:sldId id="292" r:id="rId7"/>
    <p:sldId id="409" r:id="rId8"/>
    <p:sldId id="415" r:id="rId9"/>
    <p:sldId id="403" r:id="rId10"/>
    <p:sldId id="404" r:id="rId11"/>
    <p:sldId id="416" r:id="rId12"/>
    <p:sldId id="284" r:id="rId13"/>
    <p:sldId id="269" r:id="rId14"/>
    <p:sldId id="279" r:id="rId15"/>
    <p:sldId id="280" r:id="rId16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/>
    <p:restoredTop sz="90358"/>
  </p:normalViewPr>
  <p:slideViewPr>
    <p:cSldViewPr snapToGrid="0" snapToObjects="1">
      <p:cViewPr varScale="1">
        <p:scale>
          <a:sx n="151" d="100"/>
          <a:sy n="151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5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01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67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1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70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169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28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933451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70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1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8"/>
            <a:ext cx="8458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4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6001"/>
            <a:ext cx="1941557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UC Berkeley EECS</a:t>
            </a:r>
            <a:b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</a:b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Lecturer</a:t>
            </a:r>
          </a:p>
          <a:p>
            <a:pPr algn="ctr">
              <a:defRPr/>
            </a:pPr>
            <a:r>
              <a:rPr lang="en-US" sz="1350" b="1" i="0" dirty="0">
                <a:solidFill>
                  <a:schemeClr val="bg2"/>
                </a:solidFill>
                <a:latin typeface="FreightSans Pro Semibold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2" y="152402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6" y="6381750"/>
            <a:ext cx="617167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600" b="0" dirty="0"/>
              <a:t>UC Berkeley | Computer Science 88 | Michael Ball | https://cs88.org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3" y="2584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267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806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9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247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55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508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048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831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6374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2"/>
            <a:ext cx="9855200" cy="35845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9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35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0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9056" tIns="34529" rIns="69056" bIns="34529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497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214313" indent="-2143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7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5143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857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1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1572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15001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5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18430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2855181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Dictionary Example</a:t>
            </a: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r"/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10</a:t>
            </a:fld>
            <a:endParaRPr sz="14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31" descr="Screen Shot 2016-03-06 at 8.30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988484"/>
            <a:ext cx="6134100" cy="5793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6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Dictionary Example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ftr" idx="11"/>
          </p:nvPr>
        </p:nvSpPr>
        <p:spPr>
          <a:xfrm>
            <a:off x="30480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114FF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10134600" y="6553200"/>
            <a:ext cx="533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algn="r"/>
            <a:fld id="{00000000-1234-1234-1234-123412341234}" type="slidenum">
              <a:rPr lang="en-US" sz="1400" b="1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/>
              <a:t>11</a:t>
            </a:fld>
            <a:endParaRPr sz="14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31" descr="Screen Shot 2016-03-06 at 8.30.1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988484"/>
            <a:ext cx="6134100" cy="5793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45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6CC-9757-CA4C-983E-880F1B81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/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508D-7F70-3549-916E-E4CC61B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over slides we didn’t get 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C23B4-8535-D94D-BAF2-F9549DE9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501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74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32923-220D-3244-A7E1-36C3F43F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super important HOFS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are anonymous functions, which use expressions</a:t>
            </a:r>
          </a:p>
          <a:p>
            <a:pPr lvl="1"/>
            <a:r>
              <a:rPr lang="en-US" dirty="0"/>
              <a:t>Don’t use </a:t>
            </a:r>
            <a:r>
              <a:rPr lang="en-US" dirty="0">
                <a:latin typeface="Source Code Pro" panose="020B0509030403020204" pitchFamily="49" charset="77"/>
              </a:rPr>
              <a:t>return</a:t>
            </a:r>
            <a:r>
              <a:rPr lang="en-US" dirty="0"/>
              <a:t>, lambdas always return the value of the expression.</a:t>
            </a:r>
          </a:p>
          <a:p>
            <a:pPr lvl="1"/>
            <a:r>
              <a:rPr lang="en-US" dirty="0"/>
              <a:t>They are typically short and concise</a:t>
            </a:r>
          </a:p>
          <a:p>
            <a:pPr lvl="1"/>
            <a:r>
              <a:rPr lang="en-US" dirty="0"/>
              <a:t>They don’t have an “intrinsic” name when using an environment diagram.</a:t>
            </a:r>
          </a:p>
          <a:p>
            <a:pPr lvl="2"/>
            <a:r>
              <a:rPr lang="en-US" dirty="0"/>
              <a:t> Their name is the character 𝜆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C567C-EF3B-B148-BDC1-CFE1C95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lambda</a:t>
            </a:r>
            <a:endParaRPr lang="en-US"/>
          </a:p>
        </p:txBody>
      </p:sp>
      <p:sp>
        <p:nvSpPr>
          <p:cNvPr id="136" name="Google Shape;136;p1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Function expression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“anonymous” function creation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Expression, not a statement, no return or any other statement</a:t>
            </a:r>
            <a:endParaRPr lang="en-US" dirty="0"/>
          </a:p>
        </p:txBody>
      </p:sp>
      <p:sp>
        <p:nvSpPr>
          <p:cNvPr id="140" name="Google Shape;140;p17"/>
          <p:cNvSpPr txBox="1"/>
          <p:nvPr/>
        </p:nvSpPr>
        <p:spPr>
          <a:xfrm>
            <a:off x="1887468" y="2590800"/>
            <a:ext cx="8628133" cy="5232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&lt;arg or arg_tuple&gt; : &lt;expression using args&gt; 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362199" y="3810000"/>
            <a:ext cx="393823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lambda v : v + 1</a:t>
            </a:r>
            <a:endParaRPr dirty="0"/>
          </a:p>
        </p:txBody>
      </p:sp>
      <p:sp>
        <p:nvSpPr>
          <p:cNvPr id="142" name="Google Shape;142;p17"/>
          <p:cNvSpPr txBox="1"/>
          <p:nvPr/>
        </p:nvSpPr>
        <p:spPr>
          <a:xfrm>
            <a:off x="6742982" y="3810001"/>
            <a:ext cx="2401018" cy="64633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(v): 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v + 1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42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Lambdas</a:t>
            </a:r>
            <a:endParaRPr lang="en-US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fld id="{00000000-1234-1234-1234-123412341234}" type="slidenum">
              <a:rPr lang="en-US">
                <a:sym typeface="Times New Roman"/>
              </a:rPr>
              <a:pPr/>
              <a:t>4</a:t>
            </a:fld>
            <a:endParaRPr lang="en-US">
              <a:sym typeface="Times New Roman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586941" y="1137496"/>
            <a:ext cx="79248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inc_maker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lambda x: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inc_maker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inc_maker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dirty="0"/>
          </a:p>
          <a:p>
            <a:endParaRPr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inc_maker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map(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inc_maker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&lt;map object at 0x1020950b8&gt;</a:t>
            </a:r>
            <a:endParaRPr dirty="0"/>
          </a:p>
          <a:p>
            <a:endParaRPr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inc_maker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7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lambda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352680"/>
            <a:ext cx="7826066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.&lt;locals&gt;.&lt;lambda&gt; at 0x1019d8c80&gt;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267080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leq_maker(3)(4)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590680" y="5029200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filter(leq_maker(3),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50A1C-6A34-1E42-89C6-D1930397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HOFs</a:t>
            </a:r>
          </a:p>
        </p:txBody>
      </p:sp>
    </p:spTree>
    <p:extLst>
      <p:ext uri="{BB962C8B-B14F-4D97-AF65-F5344CB8AC3E}">
        <p14:creationId xmlns:p14="http://schemas.microsoft.com/office/powerpoint/2010/main" val="94014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Lambda Examples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676400" y="1066801"/>
            <a:ext cx="8839200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sort([1,2,3,4,5], </a:t>
            </a:r>
            <a:r>
              <a:rPr lang="en-US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 x: x</a:t>
            </a:r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                                                               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[1, 2, 3, 4, 5]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                        &gt;&gt;&gt; sort([1,2,3,4,5], </a:t>
            </a:r>
            <a:r>
              <a:rPr lang="en-US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 x: -x</a:t>
            </a:r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                                                              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[5, 4, 3, 2, 1]                                                                                      </a:t>
            </a:r>
            <a:endParaRPr/>
          </a:p>
          <a:p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sort([(2, "hi"), (1, "how"), (5, "goes"), (7, "I")],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en-US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 x:x[0]</a:t>
            </a:r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                          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[(1, 'how'), (2, 'hi'), (5, 'goes'), (7, 'I')]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sort([(2, "hi"), (1, "how"), (5, "goes"), (7, "I")],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</a:t>
            </a:r>
            <a:r>
              <a:rPr lang="en-US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 x:x[1]</a:t>
            </a:r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                          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[(7, 'I'), (5, 'goes'), (2, 'hi'), (1, 'how')]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                                  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sort([(2,"hi"),(1,"how"),(5,"goes"),(7,"I")], </a:t>
            </a:r>
            <a:endParaRPr/>
          </a:p>
          <a:p>
            <a:r>
              <a:rPr lang="en-US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lambda x: len(x[1]</a:t>
            </a:r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                       </a:t>
            </a:r>
            <a:endParaRPr/>
          </a:p>
          <a:p>
            <a:r>
              <a:rPr lang="en-US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[(7, 'I'), (2, 'hi'), (1, 'how'), (5, 'goes')]                                                       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622110" y="605946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http://cs88-website.github.io/assets/slides/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mersort.py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64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686486"/>
            <a:ext cx="8458200" cy="1470025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597601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4ECB-3913-984A-8900-3A3C9941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0C4C-8E74-DA4D-816B-038E0E09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new type in Python</a:t>
            </a:r>
          </a:p>
          <a:p>
            <a:r>
              <a:rPr lang="en-US" dirty="0"/>
              <a:t>Lists let us index a value by a number, or position.</a:t>
            </a:r>
          </a:p>
          <a:p>
            <a:r>
              <a:rPr lang="en-US" dirty="0"/>
              <a:t>Dictionaries let us index data by other kinds of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B1B39-719B-244A-BB2F-28BA81F0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58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Dictionaries</a:t>
            </a:r>
            <a:endParaRPr lang="en-US"/>
          </a:p>
        </p:txBody>
      </p:sp>
      <p:sp>
        <p:nvSpPr>
          <p:cNvPr id="309" name="Google Shape;309;p30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125200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Constructors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 err="1">
                <a:latin typeface="Source Code Pro" panose="020B0509030403020204" pitchFamily="49" charset="77"/>
                <a:sym typeface="Courier"/>
              </a:rPr>
              <a:t>dict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 &lt;list of 2-tuples&gt; )</a:t>
            </a:r>
            <a:endParaRPr lang="en-US" dirty="0">
              <a:latin typeface="Source Code Pro" panose="020B0509030403020204" pitchFamily="49" charset="77"/>
            </a:endParaRPr>
          </a:p>
          <a:p>
            <a:pPr lvl="2"/>
            <a:r>
              <a:rPr lang="en-US" dirty="0" err="1">
                <a:latin typeface="Source Code Pro" panose="020B0509030403020204" pitchFamily="49" charset="77"/>
                <a:sym typeface="Courier"/>
              </a:rPr>
              <a:t>dict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 &lt;key&gt;=&lt;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val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&gt;, ...) # like 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kwargs</a:t>
            </a:r>
            <a:endParaRPr lang="en-US" dirty="0">
              <a:latin typeface="Source Code Pro" panose="020B0509030403020204" pitchFamily="49" charset="77"/>
              <a:sym typeface="Courier"/>
            </a:endParaRPr>
          </a:p>
          <a:p>
            <a:pPr lvl="2"/>
            <a:r>
              <a:rPr lang="en-US" dirty="0">
                <a:latin typeface="Source Code Pro" panose="020B0509030403020204" pitchFamily="49" charset="77"/>
                <a:sym typeface="Courier"/>
              </a:rPr>
              <a:t>{ &lt;key exp&gt;:&lt;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val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 exp&gt;, …  } </a:t>
            </a:r>
            <a:endParaRPr lang="en-US" dirty="0">
              <a:latin typeface="Source Code Pro" panose="020B0509030403020204" pitchFamily="49" charset="77"/>
            </a:endParaRPr>
          </a:p>
          <a:p>
            <a:pPr lvl="2"/>
            <a:r>
              <a:rPr lang="en-US" dirty="0">
                <a:latin typeface="Source Code Pro" panose="020B0509030403020204" pitchFamily="49" charset="77"/>
                <a:sym typeface="Courier"/>
              </a:rPr>
              <a:t>{ &lt;key&gt;:&lt;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val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&gt; for &lt;iteration expression&gt; }</a:t>
            </a:r>
            <a:endParaRPr lang="en-US" dirty="0">
              <a:latin typeface="Source Code Pro" panose="020B0509030403020204" pitchFamily="49" charset="77"/>
            </a:endParaRPr>
          </a:p>
          <a:p>
            <a:pPr lvl="3"/>
            <a:r>
              <a:rPr lang="en-US" dirty="0">
                <a:latin typeface="Source Code Pro" panose="020B0509030403020204" pitchFamily="49" charset="77"/>
                <a:sym typeface="Courier"/>
              </a:rPr>
              <a:t>&gt;&gt;&gt; {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x:y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 for 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x,y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 in zip(["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a","b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"],[1,2])}</a:t>
            </a:r>
            <a:endParaRPr lang="en-US" dirty="0">
              <a:latin typeface="Source Code Pro" panose="020B0509030403020204" pitchFamily="49" charset="77"/>
            </a:endParaRPr>
          </a:p>
          <a:p>
            <a:pPr lvl="3"/>
            <a:r>
              <a:rPr lang="en-US" dirty="0">
                <a:latin typeface="Source Code Pro" panose="020B0509030403020204" pitchFamily="49" charset="77"/>
                <a:sym typeface="Courier"/>
              </a:rPr>
              <a:t>{'a': 1, 'b': 2}</a:t>
            </a:r>
          </a:p>
          <a:p>
            <a:r>
              <a:rPr lang="en-US" dirty="0">
                <a:sym typeface="Arial"/>
              </a:rPr>
              <a:t>Selectors</a:t>
            </a:r>
            <a:r>
              <a:rPr lang="en-US" dirty="0">
                <a:sym typeface="Courier"/>
              </a:rPr>
              <a:t>: 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&lt;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dict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&gt; [ &lt;key&gt; ]</a:t>
            </a:r>
            <a:endParaRPr lang="en-US" dirty="0">
              <a:latin typeface="Source Code Pro" panose="020B0509030403020204" pitchFamily="49" charset="77"/>
            </a:endParaRPr>
          </a:p>
          <a:p>
            <a:pPr lvl="2"/>
            <a:r>
              <a:rPr lang="en-US" dirty="0">
                <a:sym typeface="Courier"/>
              </a:rPr>
              <a:t>&lt;</a:t>
            </a:r>
            <a:r>
              <a:rPr lang="en-US" dirty="0" err="1">
                <a:sym typeface="Courier"/>
              </a:rPr>
              <a:t>dict</a:t>
            </a:r>
            <a:r>
              <a:rPr lang="en-US" dirty="0">
                <a:sym typeface="Courier"/>
              </a:rPr>
              <a:t>&gt;.keys(), .items(), .values()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&lt;</a:t>
            </a:r>
            <a:r>
              <a:rPr lang="en-US" dirty="0" err="1">
                <a:sym typeface="Courier"/>
              </a:rPr>
              <a:t>dict</a:t>
            </a:r>
            <a:r>
              <a:rPr lang="en-US" dirty="0">
                <a:sym typeface="Courier"/>
              </a:rPr>
              <a:t>&gt;.get(key [, default] )</a:t>
            </a:r>
            <a:endParaRPr lang="en-US" dirty="0"/>
          </a:p>
          <a:p>
            <a:r>
              <a:rPr lang="en-US" dirty="0">
                <a:sym typeface="Arial"/>
              </a:rPr>
              <a:t>Operations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 Key in, not in, </a:t>
            </a:r>
            <a:r>
              <a:rPr lang="en-US" dirty="0" err="1">
                <a:sym typeface="Courier"/>
              </a:rPr>
              <a:t>len</a:t>
            </a:r>
            <a:r>
              <a:rPr lang="en-US" dirty="0">
                <a:sym typeface="Courier"/>
              </a:rPr>
              <a:t>, min, max</a:t>
            </a:r>
            <a:endParaRPr lang="en-US" dirty="0"/>
          </a:p>
          <a:p>
            <a:pPr lvl="2"/>
            <a:r>
              <a:rPr lang="en-US" dirty="0">
                <a:sym typeface="Arial"/>
              </a:rPr>
              <a:t> &lt;</a:t>
            </a:r>
            <a:r>
              <a:rPr lang="en-US" dirty="0" err="1">
                <a:sym typeface="Arial"/>
              </a:rPr>
              <a:t>dict</a:t>
            </a:r>
            <a:r>
              <a:rPr lang="en-US" dirty="0">
                <a:sym typeface="Arial"/>
              </a:rPr>
              <a:t>&gt;[ &lt;key&gt; ] = &lt;</a:t>
            </a:r>
            <a:r>
              <a:rPr lang="en-US" dirty="0" err="1">
                <a:sym typeface="Arial"/>
              </a:rPr>
              <a:t>val</a:t>
            </a:r>
            <a:r>
              <a:rPr lang="en-US" dirty="0">
                <a:sym typeface="Arial"/>
              </a:rPr>
              <a:t>&gt;</a:t>
            </a:r>
            <a:endParaRPr lang="en-US" dirty="0"/>
          </a:p>
          <a:p>
            <a:endParaRPr lang="en-US" dirty="0">
              <a:sym typeface="Arial"/>
            </a:endParaRPr>
          </a:p>
          <a:p>
            <a:endParaRPr lang="en-US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907917"/>
      </p:ext>
    </p:extLst>
  </p:cSld>
  <p:clrMapOvr>
    <a:masterClrMapping/>
  </p:clrMapOvr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5092</TotalTime>
  <Words>916</Words>
  <Application>Microsoft Macintosh PowerPoint</Application>
  <PresentationFormat>Widescreen</PresentationFormat>
  <Paragraphs>119</Paragraphs>
  <Slides>15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Courier</vt:lpstr>
      <vt:lpstr>Courier New</vt:lpstr>
      <vt:lpstr>FreightSans Pro Medium</vt:lpstr>
      <vt:lpstr>FreightSans Pro Semibold</vt:lpstr>
      <vt:lpstr>FreightText Pro Book</vt:lpstr>
      <vt:lpstr>Helvetica Neue</vt:lpstr>
      <vt:lpstr>Source Code Pro</vt:lpstr>
      <vt:lpstr>Times New Roman</vt:lpstr>
      <vt:lpstr>1_cs162-fa14</vt:lpstr>
      <vt:lpstr>Lambda</vt:lpstr>
      <vt:lpstr>Learning Objectives</vt:lpstr>
      <vt:lpstr>lambda</vt:lpstr>
      <vt:lpstr>Lambdas</vt:lpstr>
      <vt:lpstr>Lambda with HOFs</vt:lpstr>
      <vt:lpstr>Lambda Examples</vt:lpstr>
      <vt:lpstr>Dictionaries</vt:lpstr>
      <vt:lpstr>Learning Objectives</vt:lpstr>
      <vt:lpstr>Dictionaries</vt:lpstr>
      <vt:lpstr>Dictionary Example</vt:lpstr>
      <vt:lpstr>Dictionary Example</vt:lpstr>
      <vt:lpstr>Bonus / Review</vt:lpstr>
      <vt:lpstr>Three super important HOFS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Microsoft Office User</cp:lastModifiedBy>
  <cp:revision>56</cp:revision>
  <cp:lastPrinted>2020-09-21T23:03:43Z</cp:lastPrinted>
  <dcterms:modified xsi:type="dcterms:W3CDTF">2022-02-15T00:51:30Z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