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90" r:id="rId2"/>
    <p:sldId id="420" r:id="rId3"/>
    <p:sldId id="261" r:id="rId4"/>
    <p:sldId id="418" r:id="rId5"/>
    <p:sldId id="414" r:id="rId6"/>
    <p:sldId id="410" r:id="rId7"/>
    <p:sldId id="264" r:id="rId8"/>
    <p:sldId id="280" r:id="rId9"/>
    <p:sldId id="265" r:id="rId10"/>
    <p:sldId id="412" r:id="rId11"/>
    <p:sldId id="281" r:id="rId12"/>
    <p:sldId id="413" r:id="rId13"/>
    <p:sldId id="267" r:id="rId14"/>
    <p:sldId id="268" r:id="rId15"/>
    <p:sldId id="270" r:id="rId16"/>
    <p:sldId id="271" r:id="rId17"/>
    <p:sldId id="417" r:id="rId18"/>
  </p:sldIdLst>
  <p:sldSz cx="12192000" cy="6858000"/>
  <p:notesSz cx="6997700" cy="9194800"/>
  <p:embeddedFontLst>
    <p:embeddedFont>
      <p:font typeface="FreightSans Pro Medium" panose="02000606030000020004" pitchFamily="2" charset="0"/>
      <p:regular r:id="rId20"/>
      <p:italic r:id="rId21"/>
    </p:embeddedFont>
    <p:embeddedFont>
      <p:font typeface="FreightSans Pro Semibold" panose="02000606030000020004" pitchFamily="2" charset="0"/>
      <p:regular r:id="rId22"/>
      <p:bold r:id="rId23"/>
      <p:italic r:id="rId24"/>
      <p:boldItalic r:id="rId25"/>
    </p:embeddedFont>
    <p:embeddedFont>
      <p:font typeface="FreightText Pro Book" panose="02000603060000020004" pitchFamily="2" charset="0"/>
      <p:regular r:id="rId26"/>
      <p:italic r:id="rId27"/>
    </p:embeddedFont>
    <p:embeddedFont>
      <p:font typeface="Source Code Pro" panose="020B0509030403020204" pitchFamily="49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0"/>
    <p:restoredTop sz="92206"/>
  </p:normalViewPr>
  <p:slideViewPr>
    <p:cSldViewPr snapToGrid="0">
      <p:cViewPr varScale="1">
        <p:scale>
          <a:sx n="83" d="100"/>
          <a:sy n="83" d="100"/>
        </p:scale>
        <p:origin x="200" y="1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0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43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2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0"/>
            <a:ext cx="8458200" cy="1470025"/>
          </a:xfrm>
        </p:spPr>
        <p:txBody>
          <a:bodyPr/>
          <a:lstStyle>
            <a:lvl1pPr algn="ctr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55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3"/>
            <a:ext cx="1941557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3" y="152404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7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4" y="258417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15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241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2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3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9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5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2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4"/>
            <a:ext cx="9855200" cy="358457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55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2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23270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2571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6pPr>
      <a:lvl7pPr marL="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7pPr>
      <a:lvl8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8pPr>
      <a:lvl9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9pPr>
    </p:titleStyle>
    <p:bodyStyle>
      <a:lvl1pPr marL="160735" indent="-16073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2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385763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64293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157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86796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35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12514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12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38231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6pPr>
      <a:lvl7pPr marL="163949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7pPr>
      <a:lvl8pPr marL="189666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8pPr>
      <a:lvl9pPr marL="215384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8550" y="2130426"/>
            <a:ext cx="6343650" cy="1470025"/>
          </a:xfrm>
        </p:spPr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dirty="0"/>
              <a:t>&amp; Dictionaries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F9C2CA8-7385-BD4F-AB5B-86A03CFD6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1715387" y="1073289"/>
            <a:ext cx="8761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point(x, y): # constructor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[x, y]</a:t>
            </a:r>
            <a:br>
              <a:rPr lang="en-US" sz="2200" dirty="0">
                <a:latin typeface="Source Code Pro" panose="020B0509030403020204" pitchFamily="49" charset="77"/>
              </a:rPr>
            </a:b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x = lambda point: point[0] # selector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y = lambda point: point[1]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def distance(p1, p2): # Operator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((x(p2) - x(p1)**2 + (y(p2) - y(p1))**2) ** 0.5</a:t>
            </a:r>
          </a:p>
          <a:p>
            <a:endParaRPr lang="en-US" sz="2200" dirty="0">
              <a:latin typeface="Source Code Pro" panose="020B0509030403020204" pitchFamily="49" charset="77"/>
            </a:endParaRPr>
          </a:p>
          <a:p>
            <a:r>
              <a:rPr lang="en-US" sz="2200" dirty="0">
                <a:latin typeface="Source Code Pro" panose="020B0509030403020204" pitchFamily="49" charset="77"/>
              </a:rPr>
              <a:t>origin = point(0, 0)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 = point(5, 5)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campus = point(25, 25)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distance_to_campus</a:t>
            </a:r>
            <a:r>
              <a:rPr lang="en-US" sz="2200" dirty="0">
                <a:latin typeface="Source Code Pro" panose="020B0509030403020204" pitchFamily="49" charset="77"/>
              </a:rPr>
              <a:t> = distance(</a:t>
            </a:r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, campus)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Creating an Abtract Data Type</a:t>
            </a:r>
            <a:endParaRPr lang="en-US"/>
          </a:p>
        </p:txBody>
      </p:sp>
      <p:sp>
        <p:nvSpPr>
          <p:cNvPr id="389" name="Google Shape;389;p3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Constructors &amp; Selectors</a:t>
            </a:r>
            <a:endParaRPr lang="en-US" sz="2400" dirty="0"/>
          </a:p>
          <a:p>
            <a:r>
              <a:rPr lang="en-US" sz="2400" dirty="0">
                <a:sym typeface="Arial"/>
              </a:rPr>
              <a:t>Operations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Express the behavior of objects, invariants, </a:t>
            </a:r>
            <a:r>
              <a:rPr lang="en-US" sz="2000" dirty="0" err="1">
                <a:sym typeface="Arial"/>
              </a:rPr>
              <a:t>etc</a:t>
            </a:r>
            <a:endParaRPr lang="en-US" sz="2000" dirty="0">
              <a:sym typeface="Arial"/>
            </a:endParaRPr>
          </a:p>
          <a:p>
            <a:pPr lvl="1"/>
            <a:r>
              <a:rPr lang="en-US" sz="2000" dirty="0">
                <a:sym typeface="Arial"/>
              </a:rPr>
              <a:t>Implemented (abstractly) in terms of Constructors and Selectors for the object</a:t>
            </a:r>
            <a:endParaRPr lang="en-US" sz="2000" dirty="0"/>
          </a:p>
          <a:p>
            <a:r>
              <a:rPr lang="en-US" sz="2400" dirty="0">
                <a:sym typeface="Arial"/>
              </a:rPr>
              <a:t>Representation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Implement the structure of the object </a:t>
            </a:r>
            <a:endParaRPr lang="en-US" sz="2000" dirty="0"/>
          </a:p>
          <a:p>
            <a:pPr lvl="1"/>
            <a:endParaRPr lang="en-US" sz="2000" dirty="0">
              <a:sym typeface="Arial"/>
            </a:endParaRPr>
          </a:p>
          <a:p>
            <a:r>
              <a:rPr lang="en-US" sz="2400" dirty="0">
                <a:sym typeface="Arial"/>
              </a:rPr>
              <a:t>An abstraction barrier violation occurs when a part of the program that can use the higher level functions uses lower level ones instead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At either layer of abstraction</a:t>
            </a:r>
            <a:endParaRPr lang="en-US" sz="2000" dirty="0"/>
          </a:p>
          <a:p>
            <a:r>
              <a:rPr lang="en-US" sz="2400" dirty="0">
                <a:sym typeface="Arial"/>
              </a:rPr>
              <a:t>Abstraction barriers make programs easier to get right, maintain, and modify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Few changes when representation changes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Changing Representations?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Question 2.1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Assuming we update our selectors, what are valid representations for our </a:t>
            </a:r>
            <a:r>
              <a:rPr lang="en-US" dirty="0">
                <a:latin typeface="Source Code Pro" panose="020B0509030403020204" pitchFamily="49" charset="77"/>
              </a:rPr>
              <a:t>point(x, y) </a:t>
            </a:r>
            <a:r>
              <a:rPr lang="en-US" dirty="0"/>
              <a:t>ADT?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Currently </a:t>
            </a:r>
            <a:r>
              <a:rPr lang="en-US" dirty="0">
                <a:latin typeface="Source Code Pro" panose="020B0509030403020204" pitchFamily="49" charset="77"/>
              </a:rPr>
              <a:t>point(1, 2) </a:t>
            </a:r>
            <a:r>
              <a:rPr lang="en-US" dirty="0"/>
              <a:t>is represented as </a:t>
            </a:r>
            <a:r>
              <a:rPr lang="en-US" dirty="0">
                <a:latin typeface="Source Code Pro" panose="020B0509030403020204" pitchFamily="49" charset="77"/>
              </a:rPr>
              <a:t>[1, 2]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0" dirty="0"/>
              <a:t>A)</a:t>
            </a:r>
            <a:r>
              <a:rPr lang="en-US" b="0" dirty="0">
                <a:latin typeface="Source Code Pro" panose="020B0509030403020204" pitchFamily="49" charset="77"/>
              </a:rPr>
              <a:t> [y, x] # [2, 1]</a:t>
            </a:r>
          </a:p>
          <a:p>
            <a:r>
              <a:rPr lang="en-US" b="0" dirty="0"/>
              <a:t>B) </a:t>
            </a:r>
            <a:r>
              <a:rPr lang="en-US" b="0" dirty="0">
                <a:latin typeface="Source Code Pro" panose="020B0509030403020204" pitchFamily="49" charset="77"/>
              </a:rPr>
              <a:t>“X: ” + str(x) + “ Y: ” + str(y)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b="0" dirty="0">
                <a:latin typeface="Source Code Pro" panose="020B0509030403020204" pitchFamily="49" charset="77"/>
              </a:rPr>
              <a:t>	# “X: 1 Y: 2”</a:t>
            </a:r>
          </a:p>
          <a:p>
            <a:r>
              <a:rPr lang="en-US" b="0" dirty="0"/>
              <a:t>C) </a:t>
            </a:r>
            <a:r>
              <a:rPr lang="en-US" b="0" dirty="0">
                <a:latin typeface="Source Code Pro" panose="020B0509030403020204" pitchFamily="49" charset="77"/>
              </a:rPr>
              <a:t>str(x) + ' ' + str(y) # '1 2'</a:t>
            </a:r>
          </a:p>
          <a:p>
            <a:r>
              <a:rPr lang="en-US" b="0" dirty="0"/>
              <a:t>D) All of the above</a:t>
            </a:r>
          </a:p>
          <a:p>
            <a:r>
              <a:rPr lang="en-US" b="0" dirty="0"/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238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An Abstract Data Type: Key-Value Pair</a:t>
            </a:r>
            <a:endParaRPr dirty="0"/>
          </a:p>
        </p:txBody>
      </p:sp>
      <p:sp>
        <p:nvSpPr>
          <p:cNvPr id="244" name="Google Shape;244;p23"/>
          <p:cNvSpPr txBox="1">
            <a:spLocks noGrp="1"/>
          </p:cNvSpPr>
          <p:nvPr>
            <p:ph idx="1"/>
          </p:nvPr>
        </p:nvSpPr>
        <p:spPr>
          <a:xfrm>
            <a:off x="2209800" y="1320800"/>
            <a:ext cx="762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key-Value bindings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: Value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real-world examples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Dictionary, Directory, Phone book, Course Schedule, Facebook Friends, Movie listings, …</a:t>
            </a:r>
            <a:endParaRPr dirty="0"/>
          </a:p>
        </p:txBody>
      </p:sp>
      <p:sp>
        <p:nvSpPr>
          <p:cNvPr id="245" name="Google Shape;245;p23"/>
          <p:cNvSpPr txBox="1">
            <a:spLocks noGrp="1"/>
          </p:cNvSpPr>
          <p:nvPr>
            <p:ph type="dt" idx="4294967295"/>
          </p:nvPr>
        </p:nvSpPr>
        <p:spPr>
          <a:xfrm>
            <a:off x="152400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ftr" idx="4294967295"/>
          </p:nvPr>
        </p:nvSpPr>
        <p:spPr>
          <a:xfrm>
            <a:off x="1524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13</a:t>
            </a:fld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2129656" y="3293380"/>
            <a:ext cx="77555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i="1">
                <a:solidFill>
                  <a:srgbClr val="0A51FB"/>
                </a:solidFill>
              </a:rPr>
              <a:t>Given some Key, What is the value associated with it?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81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Key-Value ADT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kv_empty: create an empty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kv_add: add a key:value binding to a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kv_create: create a KV from a list of key,value tuples</a:t>
            </a:r>
            <a:endParaRPr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kv_items: list of (key,value) tuple in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kv_keys: list of keys in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kv_values: list of values in KV</a:t>
            </a:r>
            <a:endParaRPr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kv_len: number of bindings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kv_in: presence of a binding with a key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kv_display: external representation of KV</a:t>
            </a:r>
            <a:endParaRPr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dt" idx="4294967295"/>
          </p:nvPr>
        </p:nvSpPr>
        <p:spPr>
          <a:xfrm>
            <a:off x="152400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56" name="Google Shape;256;p24"/>
          <p:cNvSpPr txBox="1">
            <a:spLocks noGrp="1"/>
          </p:cNvSpPr>
          <p:nvPr>
            <p:ph type="ftr" idx="4294967295"/>
          </p:nvPr>
        </p:nvSpPr>
        <p:spPr>
          <a:xfrm>
            <a:off x="1524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14</a:t>
            </a:fld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01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A Layered Design Process</a:t>
            </a:r>
            <a:endParaRPr dirty="0"/>
          </a:p>
        </p:txBody>
      </p:sp>
      <p:sp>
        <p:nvSpPr>
          <p:cNvPr id="272" name="Google Shape;27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application based entirely on the ADT interface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Operations, Constructors and Selectors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operations in ADT on Constructors and Selectors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implementation representation</a:t>
            </a:r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This is the end of the abstraction barrier.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constructors and selectors on some concrete 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Example: Tic Tac Toe and Phone Book</a:t>
            </a:r>
            <a:endParaRPr lang="en-US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See the companion notebook.</a:t>
            </a:r>
          </a:p>
          <a:p>
            <a:r>
              <a:rPr lang="en-US" dirty="0"/>
              <a:t>Download the file "</a:t>
            </a:r>
            <a:r>
              <a:rPr lang="en-US" dirty="0" err="1"/>
              <a:t>ipynb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datahub.berkeley.edu</a:t>
            </a:r>
            <a:endParaRPr lang="en-US" dirty="0"/>
          </a:p>
          <a:p>
            <a:pPr lvl="1"/>
            <a:r>
              <a:rPr lang="en-US" dirty="0"/>
              <a:t>Log in, then select "Upload"</a:t>
            </a: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The Abstraction Barrier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Which of these </a:t>
            </a:r>
            <a:r>
              <a:rPr lang="en-US" i="1" dirty="0"/>
              <a:t>violates</a:t>
            </a:r>
            <a:r>
              <a:rPr lang="en-US" dirty="0"/>
              <a:t> a board ADT? </a:t>
            </a: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Source Code Pro" panose="020B0509030403020204" pitchFamily="49" charset="77"/>
              </a:rPr>
              <a:t>A) </a:t>
            </a:r>
            <a:r>
              <a:rPr lang="en-US" dirty="0" err="1">
                <a:latin typeface="Source Code Pro" panose="020B0509030403020204" pitchFamily="49" charset="77"/>
              </a:rPr>
              <a:t>diag_left</a:t>
            </a:r>
            <a:r>
              <a:rPr lang="en-US" dirty="0">
                <a:latin typeface="Source Code Pro" panose="020B0509030403020204" pitchFamily="49" charset="77"/>
              </a:rPr>
              <a:t> = diagonal(board, 0)</a:t>
            </a:r>
          </a:p>
          <a:p>
            <a:r>
              <a:rPr lang="en-US" dirty="0">
                <a:latin typeface="Source Code Pro" panose="020B0509030403020204" pitchFamily="49" charset="77"/>
              </a:rPr>
              <a:t>B) board[0][2] = 'x'</a:t>
            </a:r>
          </a:p>
          <a:p>
            <a:r>
              <a:rPr lang="en-US" dirty="0">
                <a:latin typeface="Source Code Pro" panose="020B0509030403020204" pitchFamily="49" charset="77"/>
              </a:rPr>
              <a:t>C) </a:t>
            </a:r>
            <a:r>
              <a:rPr lang="en-US" dirty="0" err="1">
                <a:latin typeface="Source Code Pro" panose="020B0509030403020204" pitchFamily="49" charset="77"/>
              </a:rPr>
              <a:t>all_rows</a:t>
            </a:r>
            <a:r>
              <a:rPr lang="en-US" dirty="0">
                <a:latin typeface="Source Code Pro" panose="020B0509030403020204" pitchFamily="49" charset="77"/>
              </a:rPr>
              <a:t> = rows(board)</a:t>
            </a:r>
          </a:p>
          <a:p>
            <a:r>
              <a:rPr lang="en-US" dirty="0">
                <a:latin typeface="Source Code Pro" panose="020B0509030403020204" pitchFamily="49" charset="77"/>
              </a:rPr>
              <a:t>D) board = </a:t>
            </a:r>
            <a:r>
              <a:rPr lang="en-US" dirty="0" err="1">
                <a:latin typeface="Source Code Pro" panose="020B0509030403020204" pitchFamily="49" charset="77"/>
              </a:rPr>
              <a:t>empty_board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Source Code Pro" panose="020B0509030403020204" pitchFamily="49" charset="77"/>
              </a:rPr>
              <a:t>E)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028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707D-36BB-5F4C-BA23-2727C7C6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9835-8F86-7549-B737-56E3BB46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3/16, 7-9pm</a:t>
            </a:r>
          </a:p>
          <a:p>
            <a:pPr lvl="1"/>
            <a:r>
              <a:rPr lang="en-US" dirty="0"/>
              <a:t> Will have </a:t>
            </a:r>
            <a:r>
              <a:rPr lang="en-US" b="1" dirty="0"/>
              <a:t>5 (double-sided) cheat sheets</a:t>
            </a:r>
          </a:p>
          <a:p>
            <a:pPr lvl="1"/>
            <a:r>
              <a:rPr lang="en-US" b="1" dirty="0"/>
              <a:t>Can be taken remotely, but with Zoom proctoring</a:t>
            </a:r>
          </a:p>
          <a:p>
            <a:pPr lvl="1"/>
            <a:r>
              <a:rPr lang="en-US" b="1" dirty="0"/>
              <a:t> Will announce rooms closer to the date of the exam</a:t>
            </a:r>
          </a:p>
          <a:p>
            <a:pPr lvl="1"/>
            <a:r>
              <a:rPr lang="en-US" b="1" dirty="0"/>
              <a:t> Watch out for forms and info.</a:t>
            </a:r>
          </a:p>
          <a:p>
            <a:r>
              <a:rPr lang="en-US" b="1" dirty="0"/>
              <a:t>Project 1: Maps</a:t>
            </a:r>
          </a:p>
          <a:p>
            <a:pPr lvl="1"/>
            <a:r>
              <a:rPr lang="en-US" b="1" dirty="0"/>
              <a:t> out soon</a:t>
            </a:r>
          </a:p>
          <a:p>
            <a:pPr lvl="1"/>
            <a:r>
              <a:rPr lang="en-US" b="1" dirty="0"/>
              <a:t> Partner project!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ym typeface="Arial"/>
              </a:rPr>
              <a:t>Today’s Lecture</a:t>
            </a:r>
            <a:endParaRPr lang="en-US" sz="3600" dirty="0"/>
          </a:p>
        </p:txBody>
      </p:sp>
      <p:sp>
        <p:nvSpPr>
          <p:cNvPr id="171" name="Google Shape;171;p1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Abstract Data Types</a:t>
            </a:r>
          </a:p>
          <a:p>
            <a:pPr lvl="1"/>
            <a:r>
              <a:rPr lang="en-US" sz="2400" dirty="0"/>
              <a:t>More use of functions!</a:t>
            </a:r>
          </a:p>
          <a:p>
            <a:pPr lvl="1"/>
            <a:r>
              <a:rPr lang="en-US" sz="2400" dirty="0"/>
              <a:t>Value in documentation and clarity</a:t>
            </a:r>
          </a:p>
        </p:txBody>
      </p:sp>
    </p:spTree>
    <p:extLst>
      <p:ext uri="{BB962C8B-B14F-4D97-AF65-F5344CB8AC3E}">
        <p14:creationId xmlns:p14="http://schemas.microsoft.com/office/powerpoint/2010/main" val="23218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Uses pure functions to encapsulate some logic as part of a program.</a:t>
            </a:r>
          </a:p>
          <a:p>
            <a:r>
              <a:rPr lang="en-US" sz="2600" dirty="0"/>
              <a:t>We rely of built-in types (int, str, list, </a:t>
            </a:r>
            <a:r>
              <a:rPr lang="en-US" sz="2600" dirty="0" err="1"/>
              <a:t>etc</a:t>
            </a:r>
            <a:r>
              <a:rPr lang="en-US" sz="2600" dirty="0"/>
              <a:t>) to build ADTs</a:t>
            </a:r>
          </a:p>
          <a:p>
            <a:r>
              <a:rPr lang="en-US" sz="2600" dirty="0"/>
              <a:t>This is a contrast to object-oriented programming</a:t>
            </a:r>
          </a:p>
          <a:p>
            <a:pPr lvl="1"/>
            <a:r>
              <a:rPr lang="en-US" sz="2600" dirty="0"/>
              <a:t>Which is coming soon!</a:t>
            </a:r>
          </a:p>
        </p:txBody>
      </p:sp>
    </p:spTree>
    <p:extLst>
      <p:ext uri="{BB962C8B-B14F-4D97-AF65-F5344CB8AC3E}">
        <p14:creationId xmlns:p14="http://schemas.microsoft.com/office/powerpoint/2010/main" val="329041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values combine other values together</a:t>
            </a:r>
          </a:p>
          <a:p>
            <a:pPr lvl="1"/>
            <a:r>
              <a:rPr lang="en-US" dirty="0"/>
              <a:t>date: a year, a month, and a day</a:t>
            </a:r>
          </a:p>
          <a:p>
            <a:pPr lvl="1"/>
            <a:r>
              <a:rPr lang="en-US" dirty="0"/>
              <a:t>geographic position: latitude and longitude</a:t>
            </a:r>
          </a:p>
          <a:p>
            <a:pPr lvl="1"/>
            <a:r>
              <a:rPr lang="en-US" dirty="0"/>
              <a:t>a game board</a:t>
            </a:r>
          </a:p>
          <a:p>
            <a:endParaRPr lang="en-US" dirty="0"/>
          </a:p>
          <a:p>
            <a:r>
              <a:rPr lang="en-US" dirty="0"/>
              <a:t>Data abstraction lets us manipulate compound values as units</a:t>
            </a:r>
          </a:p>
          <a:p>
            <a:r>
              <a:rPr lang="en-US" dirty="0"/>
              <a:t>Isolate two parts of any program that uses data: </a:t>
            </a:r>
          </a:p>
          <a:p>
            <a:pPr lvl="1"/>
            <a:r>
              <a:rPr lang="en-US" dirty="0"/>
              <a:t>How data are represented (as parts) </a:t>
            </a:r>
          </a:p>
          <a:p>
            <a:pPr lvl="1"/>
            <a:r>
              <a:rPr lang="en-US" dirty="0"/>
              <a:t>How data are manipulated (as units) </a:t>
            </a:r>
          </a:p>
          <a:p>
            <a:r>
              <a:rPr lang="en-US" dirty="0"/>
              <a:t>Data abstraction: A methodology by which functions enforce an abstraction barrier between </a:t>
            </a:r>
            <a:r>
              <a:rPr lang="en-US" i="1" dirty="0"/>
              <a:t>representation </a:t>
            </a:r>
            <a:r>
              <a:rPr lang="en-US" dirty="0"/>
              <a:t>and </a:t>
            </a:r>
            <a:r>
              <a:rPr lang="en-US" i="1" dirty="0"/>
              <a:t>use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9749-0C88-F74C-9292-4AF2DE3A97E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“Self-Documenting”</a:t>
            </a:r>
          </a:p>
          <a:p>
            <a:pPr lvl="1"/>
            <a:r>
              <a:rPr lang="en-US" sz="2400" dirty="0" err="1"/>
              <a:t>contact_name</a:t>
            </a:r>
            <a:r>
              <a:rPr lang="en-US" sz="2400" dirty="0"/>
              <a:t>(contact)</a:t>
            </a:r>
          </a:p>
          <a:p>
            <a:pPr lvl="2"/>
            <a:r>
              <a:rPr lang="en-US" sz="2400" dirty="0"/>
              <a:t> vs contact[0]</a:t>
            </a:r>
          </a:p>
          <a:p>
            <a:pPr lvl="1"/>
            <a:r>
              <a:rPr lang="en-US" sz="2400" dirty="0"/>
              <a:t>“0” may seem clear now, but what about in a week? 3 months? </a:t>
            </a:r>
          </a:p>
          <a:p>
            <a:r>
              <a:rPr lang="en-US" sz="2400" dirty="0"/>
              <a:t>Change your implementation</a:t>
            </a:r>
          </a:p>
          <a:p>
            <a:pPr lvl="1"/>
            <a:r>
              <a:rPr lang="en-US" sz="2400" dirty="0"/>
              <a:t>Maybe today it’s just a Python List</a:t>
            </a:r>
          </a:p>
          <a:p>
            <a:pPr lvl="1"/>
            <a:r>
              <a:rPr lang="en-US" sz="2400" dirty="0"/>
              <a:t>Tomorrow: It could be a file on your computer; a database in web</a:t>
            </a:r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Abstract Data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88E-EB16-CF45-B746-AB108120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6" name="Google Shape;206;p20"/>
          <p:cNvSpPr/>
          <p:nvPr/>
        </p:nvSpPr>
        <p:spPr>
          <a:xfrm>
            <a:off x="4572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466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A new Data Type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5715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Internal Representation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1828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External Representation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2995786" y="25457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239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Selectors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175322" y="3887473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Operations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2470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chemeClr val="dk1"/>
                </a:solidFill>
              </a:rPr>
              <a:t>Operations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4488503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chemeClr val="dk1"/>
                </a:solidFill>
              </a:rPr>
              <a:t>Object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715000" y="3891687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Implementation on that</a:t>
            </a:r>
            <a:endParaRPr/>
          </a:p>
          <a:p>
            <a:r>
              <a:rPr lang="en-US" sz="1800">
                <a:solidFill>
                  <a:schemeClr val="dk1"/>
                </a:solidFill>
              </a:rPr>
              <a:t>Internal representation 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419600" y="2545724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19600" y="3178356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19600" y="3810001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419600" y="444263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63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</a:rPr>
              <a:t>Interface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</a:rPr>
              <a:t>Abstraction Barrier!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C.O.R.E concepts</a:t>
            </a:r>
            <a:endParaRPr lang="en-US"/>
          </a:p>
        </p:txBody>
      </p:sp>
      <p:sp>
        <p:nvSpPr>
          <p:cNvPr id="369" name="Google Shape;369;p36"/>
          <p:cNvSpPr txBox="1"/>
          <p:nvPr/>
        </p:nvSpPr>
        <p:spPr>
          <a:xfrm>
            <a:off x="3124201" y="1524000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C</a:t>
            </a:r>
            <a:r>
              <a:rPr lang="en-US" sz="3200">
                <a:solidFill>
                  <a:schemeClr val="dk1"/>
                </a:solidFill>
              </a:rPr>
              <a:t>ompute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3124200" y="2514600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O</a:t>
            </a:r>
            <a:r>
              <a:rPr lang="en-US" sz="3200">
                <a:solidFill>
                  <a:schemeClr val="dk1"/>
                </a:solidFill>
              </a:rPr>
              <a:t>perations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3124200" y="3682424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R</a:t>
            </a:r>
            <a:r>
              <a:rPr lang="en-US" sz="3200">
                <a:solidFill>
                  <a:schemeClr val="dk1"/>
                </a:solidFill>
              </a:rPr>
              <a:t>epresentation</a:t>
            </a:r>
            <a:endParaRPr/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E</a:t>
            </a:r>
            <a:r>
              <a:rPr lang="en-US" sz="3200">
                <a:solidFill>
                  <a:schemeClr val="dk1"/>
                </a:solidFill>
              </a:rPr>
              <a:t>valuation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6477000" y="1161872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6477000" y="2457272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6477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6477000" y="47638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Execution on a computing machine</a:t>
            </a:r>
            <a:endParaRPr/>
          </a:p>
        </p:txBody>
      </p:sp>
      <p:cxnSp>
        <p:nvCxnSpPr>
          <p:cNvPr id="377" name="Google Shape;377;p36"/>
          <p:cNvCxnSpPr/>
          <p:nvPr/>
        </p:nvCxnSpPr>
        <p:spPr>
          <a:xfrm>
            <a:off x="3200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3276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3276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2590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807417" y="3383585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Abstract Data Type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6658401" y="5735627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Abstraction Barrier</a:t>
            </a:r>
            <a:endParaRPr dirty="0"/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5906592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Reminder: Lists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Lists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Constructors</a:t>
            </a:r>
            <a:r>
              <a:rPr lang="en-US" sz="2400" dirty="0">
                <a:sym typeface="Courier"/>
              </a:rPr>
              <a:t>: 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list( … )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[ &lt;</a:t>
            </a:r>
            <a:r>
              <a:rPr lang="en-US" sz="2400" dirty="0" err="1">
                <a:sym typeface="Courier"/>
              </a:rPr>
              <a:t>exps</a:t>
            </a:r>
            <a:r>
              <a:rPr lang="en-US" sz="2400" dirty="0">
                <a:sym typeface="Courier"/>
              </a:rPr>
              <a:t>&gt;,…  ] 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[&lt;exp&gt; for &lt;var&gt; in &lt;list&gt; [ if &lt;exp&gt; ] ]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Selectors</a:t>
            </a:r>
            <a:r>
              <a:rPr lang="en-US" sz="2400" dirty="0">
                <a:sym typeface="Courier"/>
              </a:rPr>
              <a:t>: &lt;list&gt; [ &lt;index or slice&gt; ]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Operations</a:t>
            </a:r>
            <a:r>
              <a:rPr lang="en-US" sz="2400" dirty="0">
                <a:sym typeface="Courier"/>
              </a:rPr>
              <a:t>: in, not in, +, *, </a:t>
            </a:r>
            <a:r>
              <a:rPr lang="en-US" sz="2400" dirty="0" err="1">
                <a:sym typeface="Courier"/>
              </a:rPr>
              <a:t>len</a:t>
            </a:r>
            <a:r>
              <a:rPr lang="en-US" sz="2400" dirty="0">
                <a:sym typeface="Courier"/>
              </a:rPr>
              <a:t>, min, max</a:t>
            </a:r>
            <a:endParaRPr lang="en-US" sz="2400" dirty="0"/>
          </a:p>
          <a:p>
            <a:pPr lvl="2"/>
            <a:r>
              <a:rPr lang="en-US" sz="2400" dirty="0">
                <a:sym typeface="Arial"/>
              </a:rPr>
              <a:t>Mutable ones too (but not yet</a:t>
            </a:r>
            <a:endParaRPr lang="en-US" sz="2400" dirty="0"/>
          </a:p>
          <a:p>
            <a:r>
              <a:rPr lang="en-US" sz="2400" dirty="0"/>
              <a:t> Tuples</a:t>
            </a:r>
          </a:p>
          <a:p>
            <a:pPr lvl="1"/>
            <a:r>
              <a:rPr lang="en-US" sz="2400" dirty="0"/>
              <a:t>A lot like lists, but you cannot edit them. We'll revisit on Monday.</a:t>
            </a:r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8405</TotalTime>
  <Words>1059</Words>
  <Application>Microsoft Macintosh PowerPoint</Application>
  <PresentationFormat>Widescreen</PresentationFormat>
  <Paragraphs>160</Paragraphs>
  <Slides>17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Source Code Pro</vt:lpstr>
      <vt:lpstr>Helvetica Neue</vt:lpstr>
      <vt:lpstr>FreightSans Pro Medium</vt:lpstr>
      <vt:lpstr>FreightSans Pro Semibold</vt:lpstr>
      <vt:lpstr>Times New Roman</vt:lpstr>
      <vt:lpstr>FreightText Pro Book</vt:lpstr>
      <vt:lpstr>Arial</vt:lpstr>
      <vt:lpstr>1_cs162-fa14</vt:lpstr>
      <vt:lpstr>Abstract Data Types &amp; Dictionaries</vt:lpstr>
      <vt:lpstr>Announcements</vt:lpstr>
      <vt:lpstr>Today’s Lecture</vt:lpstr>
      <vt:lpstr>Abstract Data Type</vt:lpstr>
      <vt:lpstr>Creating Abstractions</vt:lpstr>
      <vt:lpstr>Why Abstract Data Types?</vt:lpstr>
      <vt:lpstr>Abstract Data Type</vt:lpstr>
      <vt:lpstr>C.O.R.E concepts</vt:lpstr>
      <vt:lpstr>Reminder: Lists</vt:lpstr>
      <vt:lpstr>A Small ADT</vt:lpstr>
      <vt:lpstr>Creating an Abtract Data Type</vt:lpstr>
      <vt:lpstr>Question: Changing Representations?</vt:lpstr>
      <vt:lpstr>An Abstract Data Type: Key-Value Pair</vt:lpstr>
      <vt:lpstr>Key-Value ADT</vt:lpstr>
      <vt:lpstr>A Layered Design Process</vt:lpstr>
      <vt:lpstr>Example: Tic Tac Toe and Phone Book</vt:lpstr>
      <vt:lpstr>Question: The Abstraction Barrier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79</cp:revision>
  <cp:lastPrinted>2021-09-27T20:59:34Z</cp:lastPrinted>
  <dcterms:modified xsi:type="dcterms:W3CDTF">2022-02-17T04:20:07Z</dcterms:modified>
</cp:coreProperties>
</file>