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90" r:id="rId2"/>
    <p:sldId id="259" r:id="rId3"/>
    <p:sldId id="402" r:id="rId4"/>
    <p:sldId id="400" r:id="rId5"/>
    <p:sldId id="380" r:id="rId6"/>
    <p:sldId id="381" r:id="rId7"/>
    <p:sldId id="382" r:id="rId8"/>
    <p:sldId id="404" r:id="rId9"/>
    <p:sldId id="266" r:id="rId10"/>
    <p:sldId id="263" r:id="rId11"/>
    <p:sldId id="265" r:id="rId12"/>
    <p:sldId id="405" r:id="rId13"/>
    <p:sldId id="267" r:id="rId14"/>
    <p:sldId id="269" r:id="rId15"/>
    <p:sldId id="270" r:id="rId16"/>
    <p:sldId id="40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407" r:id="rId26"/>
    <p:sldId id="279" r:id="rId27"/>
    <p:sldId id="409" r:id="rId28"/>
    <p:sldId id="408" r:id="rId29"/>
    <p:sldId id="387" r:id="rId30"/>
  </p:sldIdLst>
  <p:sldSz cx="12192000" cy="6858000"/>
  <p:notesSz cx="6997700" cy="9194800"/>
  <p:embeddedFontLst>
    <p:embeddedFont>
      <p:font typeface="FreightSans Pro Book" panose="02000606030000020004" pitchFamily="2" charset="0"/>
      <p:regular r:id="rId32"/>
      <p:italic r:id="rId33"/>
    </p:embeddedFont>
    <p:embeddedFont>
      <p:font typeface="FreightSans Pro Light" panose="02000606030000020004" pitchFamily="2" charset="0"/>
      <p:regular r:id="rId34"/>
      <p:italic r:id="rId35"/>
    </p:embeddedFont>
    <p:embeddedFont>
      <p:font typeface="FreightSans Pro Medium" panose="02000606030000020004" pitchFamily="2" charset="0"/>
      <p:regular r:id="rId36"/>
      <p:italic r:id="rId37"/>
    </p:embeddedFont>
    <p:embeddedFont>
      <p:font typeface="FreightSans Pro Semibold" panose="02000606030000020004" pitchFamily="2" charset="0"/>
      <p:regular r:id="rId38"/>
      <p:bold r:id="rId39"/>
      <p:italic r:id="rId40"/>
      <p:boldItalic r:id="rId41"/>
    </p:embeddedFont>
    <p:embeddedFont>
      <p:font typeface="FreightText Pro Book" panose="02000603060000020004" pitchFamily="2" charset="0"/>
      <p:regular r:id="rId42"/>
      <p:italic r:id="rId43"/>
    </p:embeddedFont>
    <p:embeddedFont>
      <p:font typeface="Source Code Pro" panose="020B0509030403020204" pitchFamily="49" charset="77"/>
      <p:regular r:id="rId44"/>
      <p:bold r:id="rId45"/>
      <p:italic r:id="rId46"/>
      <p:boldItalic r:id="rId47"/>
    </p:embeddedFont>
    <p:embeddedFont>
      <p:font typeface="SourceCodePro-Light" panose="020B0509030403020204" pitchFamily="49" charset="77"/>
      <p:regular r:id="rId48"/>
    </p:embeddedFont>
    <p:embeddedFont>
      <p:font typeface="Wingdings 2" pitchFamily="2" charset="2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3"/>
    <p:restoredTop sz="94140"/>
  </p:normalViewPr>
  <p:slideViewPr>
    <p:cSldViewPr snapToGrid="0">
      <p:cViewPr varScale="1">
        <p:scale>
          <a:sx n="117" d="100"/>
          <a:sy n="117" d="100"/>
        </p:scale>
        <p:origin x="200" y="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250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360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306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99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688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930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609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005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58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78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784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25" name="Google Shape;2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70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37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6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9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0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5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4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72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93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540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9240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70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99059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iFaUJ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+sum_of_squares(n):%0D%0A++++n_squared+=+n**2%0D%0A++++if+n+%3C+1:%0D%0A++++++++return+0%0D%0A++++else:%0D%0A++++++++return+n_squared+++sum_of_squares(n-1)%0D%0Asum_of_squares(3)&amp;mode=display&amp;origin=opt-frontend.js&amp;cumulative=false&amp;heapPrimitives=false&amp;textReferences=false&amp;py=2&amp;rawInputLstJSON=%5B%5D&amp;curInstr=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+sum_of_squares(n):%0A++++n_squared+=+n**2%0A++++if+n+==+1:%0A++++++++return+1%0A++++else:%0A++++++++return+n_squared+++sum_of_squares(n-1)%0A++++++++%0Asum_of_squares(3)%0A&amp;mode=display&amp;origin=composingprograms.js&amp;cumulative=true&amp;py=3&amp;rawInputLstJSON=%5B%5D&amp;curInstr=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cursionvisualizer.com/?function_definition=def%20sum_of_squares(n)%3A%0A%20%20%20%20n_squared%20%3D%20n**2%0A%20%20%20%20if%20n%20%3C%201%3A%0A%20%20%20%20%20%20%20%20return%200%0A%20%20%20%20else%3A%0A%20%20%20%20%20%20%20%20return%20n_squared%20%2B%20sum_of_squares(n-1)%0A&amp;function_call=sum_of_squares(10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def%20min_r%28s%29%3A%0A%20%20%20%20%22%22%22Return%20minimum%20value%20in%20a%20sequence.%22%22%22%0A%20%20%20%20if%20len%28s%29%20%3D%3D%201%3A%0A%20%20%20%20%20%20%20%20return%20s%5B0%5D%0A%20%20%20%20else%3A%0A%20%20%20%20%20%20%20%20return%20min%28s%5B0%5D,%20min_r%28s%5B1%3A%5D%29%29%0A%0Amin_r%28%5B100,%2025,%2010,%2040,%202,%20200%5D%29&amp;cumulative=true&amp;curInstr=26&amp;mode=display&amp;origin=composingprograms.js&amp;py=3&amp;rawInputLstJSON=%5B%5D" TargetMode="External"/><Relationship Id="rId2" Type="http://schemas.openxmlformats.org/officeDocument/2006/relationships/hyperlink" Target="https://pythontutor.com/composingprograms.html#code=def%20first%28s%29%3A%0A%20%20%20%20%22%22%22Return%20the%20first%20element%20in%20a%20sequence.%22%22%22%0A%20%20%20%20return%20s%5B0%5D%0A%0A%0Adef%20rest%28s%29%3A%0A%20%20%20%20%22%22%22Return%20all%20elements%20in%20a%20sequence%20after%20the%20first%22%22%22%0A%20%20%20%20return%20s%5B1%3A%5D%0A%0Adef%20min_r%28s%29%3A%0A%20%20%20%20%22%22%22Return%20minimum%20value%20in%20a%20sequence.%22%22%22%0A%20%20%20%20if%20len%28s%29%20%3D%3D%201%3A%0A%20%20%20%20%20%20%20%20return%20first%28s%29%0A%20%20%20%20else%3A%0A%20%20%20%20%20%20%20%20return%20min%28first%28s%29,%20min_r%28rest%28s%29%29%29%0A%0Amin_r%28%5B100,%2025,%2010,%2040,%202,%20200%5D%29&amp;cumulative=true&amp;mode=edit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91;p20">
            <a:extLst>
              <a:ext uri="{FF2B5EF4-FFF2-40B4-BE49-F238E27FC236}">
                <a16:creationId xmlns:a16="http://schemas.microsoft.com/office/drawing/2014/main" id="{310CCEEC-311D-B24A-B5C9-403D83905B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800" y="2521326"/>
            <a:ext cx="34544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9C4645F-8F8D-454B-AEFF-CA82AA9B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3457" y="1510319"/>
            <a:ext cx="2945086" cy="833487"/>
          </a:xfrm>
        </p:spPr>
        <p:txBody>
          <a:bodyPr/>
          <a:lstStyle/>
          <a:p>
            <a:r>
              <a:rPr lang="en-US" dirty="0"/>
              <a:t>Recursion II</a:t>
            </a:r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532508" y="178881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Recall: Iteration</a:t>
            </a:r>
            <a:endParaRPr dirty="0"/>
          </a:p>
        </p:txBody>
      </p:sp>
      <p:sp>
        <p:nvSpPr>
          <p:cNvPr id="169" name="Google Shape;169;p19"/>
          <p:cNvSpPr/>
          <p:nvPr/>
        </p:nvSpPr>
        <p:spPr>
          <a:xfrm>
            <a:off x="2514600" y="2064316"/>
            <a:ext cx="6705600" cy="224676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for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in range(1,n+1):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*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endParaRPr sz="2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endParaRPr sz="2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grpSp>
        <p:nvGrpSpPr>
          <p:cNvPr id="170" name="Google Shape;170;p19"/>
          <p:cNvGrpSpPr/>
          <p:nvPr/>
        </p:nvGrpSpPr>
        <p:grpSpPr>
          <a:xfrm>
            <a:off x="4953000" y="1149915"/>
            <a:ext cx="4506362" cy="533400"/>
            <a:chOff x="762000" y="1143000"/>
            <a:chExt cx="4506362" cy="533400"/>
          </a:xfrm>
        </p:grpSpPr>
        <p:sp>
          <p:nvSpPr>
            <p:cNvPr id="171" name="Google Shape;171;p19"/>
            <p:cNvSpPr/>
            <p:nvPr/>
          </p:nvSpPr>
          <p:spPr>
            <a:xfrm>
              <a:off x="762000" y="1143000"/>
              <a:ext cx="4506362" cy="533400"/>
            </a:xfrm>
            <a:prstGeom prst="wedgeRectCallout">
              <a:avLst>
                <a:gd name="adj1" fmla="val -39275"/>
                <a:gd name="adj2" fmla="val 23791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762000" y="1219200"/>
              <a:ext cx="45063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1. Initialize the “base” case of no iterations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7607573" y="1965213"/>
            <a:ext cx="1851789" cy="533400"/>
            <a:chOff x="762000" y="1143000"/>
            <a:chExt cx="1851789" cy="533400"/>
          </a:xfrm>
        </p:grpSpPr>
        <p:sp>
          <p:nvSpPr>
            <p:cNvPr id="174" name="Google Shape;174;p19"/>
            <p:cNvSpPr/>
            <p:nvPr/>
          </p:nvSpPr>
          <p:spPr>
            <a:xfrm>
              <a:off x="762000" y="1143000"/>
              <a:ext cx="1851789" cy="533400"/>
            </a:xfrm>
            <a:prstGeom prst="wedgeRectCallout">
              <a:avLst>
                <a:gd name="adj1" fmla="val -87103"/>
                <a:gd name="adj2" fmla="val 154962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762000" y="1219200"/>
              <a:ext cx="18517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2. Starting value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9208705" y="2624758"/>
            <a:ext cx="1851789" cy="533400"/>
            <a:chOff x="762000" y="1143000"/>
            <a:chExt cx="1851789" cy="533400"/>
          </a:xfrm>
        </p:grpSpPr>
        <p:sp>
          <p:nvSpPr>
            <p:cNvPr id="177" name="Google Shape;177;p19"/>
            <p:cNvSpPr/>
            <p:nvPr/>
          </p:nvSpPr>
          <p:spPr>
            <a:xfrm>
              <a:off x="762000" y="1143000"/>
              <a:ext cx="1851789" cy="533400"/>
            </a:xfrm>
            <a:prstGeom prst="wedgeRectCallout">
              <a:avLst>
                <a:gd name="adj1" fmla="val -88696"/>
                <a:gd name="adj2" fmla="val 55423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178" name="Google Shape;178;p19"/>
            <p:cNvSpPr txBox="1"/>
            <p:nvPr/>
          </p:nvSpPr>
          <p:spPr>
            <a:xfrm>
              <a:off x="762000" y="1219200"/>
              <a:ext cx="1774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3. Ending value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179" name="Google Shape;179;p19"/>
          <p:cNvGrpSpPr/>
          <p:nvPr/>
        </p:nvGrpSpPr>
        <p:grpSpPr>
          <a:xfrm>
            <a:off x="6654655" y="4539684"/>
            <a:ext cx="3148107" cy="533400"/>
            <a:chOff x="-611262" y="1040368"/>
            <a:chExt cx="3148107" cy="533400"/>
          </a:xfrm>
        </p:grpSpPr>
        <p:sp>
          <p:nvSpPr>
            <p:cNvPr id="180" name="Google Shape;180;p19"/>
            <p:cNvSpPr/>
            <p:nvPr/>
          </p:nvSpPr>
          <p:spPr>
            <a:xfrm>
              <a:off x="-611262" y="1040368"/>
              <a:ext cx="3148107" cy="533400"/>
            </a:xfrm>
            <a:prstGeom prst="wedgeRectCallout">
              <a:avLst>
                <a:gd name="adj1" fmla="val -75813"/>
                <a:gd name="adj2" fmla="val -20172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-510594" y="1128236"/>
              <a:ext cx="28905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4. New loop variable value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566531" y="2159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Recursion Key concepts – by example</a:t>
            </a:r>
            <a:endParaRPr dirty="0"/>
          </a:p>
        </p:txBody>
      </p:sp>
      <p:sp>
        <p:nvSpPr>
          <p:cNvPr id="200" name="Google Shape;200;p21"/>
          <p:cNvSpPr/>
          <p:nvPr/>
        </p:nvSpPr>
        <p:spPr>
          <a:xfrm>
            <a:off x="2057400" y="2209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 + n**2</a:t>
            </a:r>
            <a:endParaRPr dirty="0">
              <a:latin typeface="FreightSans Pro Light" panose="02000606030000020004" pitchFamily="2" charset="0"/>
            </a:endParaRPr>
          </a:p>
        </p:txBody>
      </p:sp>
      <p:grpSp>
        <p:nvGrpSpPr>
          <p:cNvPr id="201" name="Google Shape;201;p21"/>
          <p:cNvGrpSpPr/>
          <p:nvPr/>
        </p:nvGrpSpPr>
        <p:grpSpPr>
          <a:xfrm>
            <a:off x="2286000" y="1143000"/>
            <a:ext cx="3200400" cy="533400"/>
            <a:chOff x="762000" y="1143000"/>
            <a:chExt cx="3200400" cy="533400"/>
          </a:xfrm>
        </p:grpSpPr>
        <p:sp>
          <p:nvSpPr>
            <p:cNvPr id="202" name="Google Shape;202;p21"/>
            <p:cNvSpPr/>
            <p:nvPr/>
          </p:nvSpPr>
          <p:spPr>
            <a:xfrm>
              <a:off x="762000" y="1143000"/>
              <a:ext cx="3200400" cy="533400"/>
            </a:xfrm>
            <a:prstGeom prst="wedgeRectCallout">
              <a:avLst>
                <a:gd name="adj1" fmla="val -6777"/>
                <a:gd name="adj2" fmla="val 251736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762000" y="1219200"/>
              <a:ext cx="31952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1. Test for simple “base” case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204" name="Google Shape;204;p21"/>
          <p:cNvGrpSpPr/>
          <p:nvPr/>
        </p:nvGrpSpPr>
        <p:grpSpPr>
          <a:xfrm>
            <a:off x="6433931" y="1143000"/>
            <a:ext cx="3657600" cy="533400"/>
            <a:chOff x="4267200" y="1143000"/>
            <a:chExt cx="3657600" cy="533400"/>
          </a:xfrm>
        </p:grpSpPr>
        <p:sp>
          <p:nvSpPr>
            <p:cNvPr id="205" name="Google Shape;205;p21"/>
            <p:cNvSpPr/>
            <p:nvPr/>
          </p:nvSpPr>
          <p:spPr>
            <a:xfrm>
              <a:off x="4267200" y="1143000"/>
              <a:ext cx="3657600" cy="533400"/>
            </a:xfrm>
            <a:prstGeom prst="wedgeRectCallout">
              <a:avLst>
                <a:gd name="adj1" fmla="val -68657"/>
                <a:gd name="adj2" fmla="val 32366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4267200" y="1219200"/>
              <a:ext cx="3520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2. Solution in simple “base” case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3048000" y="4749612"/>
            <a:ext cx="3352800" cy="914400"/>
            <a:chOff x="4953000" y="4572000"/>
            <a:chExt cx="3352800" cy="914400"/>
          </a:xfrm>
        </p:grpSpPr>
        <p:sp>
          <p:nvSpPr>
            <p:cNvPr id="208" name="Google Shape;208;p21"/>
            <p:cNvSpPr/>
            <p:nvPr/>
          </p:nvSpPr>
          <p:spPr>
            <a:xfrm>
              <a:off x="4953000" y="4572000"/>
              <a:ext cx="3352800" cy="914400"/>
            </a:xfrm>
            <a:prstGeom prst="wedgeRectCallout">
              <a:avLst>
                <a:gd name="adj1" fmla="val 12772"/>
                <a:gd name="adj2" fmla="val -123152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5105400" y="4724400"/>
              <a:ext cx="304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3. Assume </a:t>
              </a:r>
              <a:r>
                <a:rPr lang="en-US" sz="1800" dirty="0" err="1">
                  <a:solidFill>
                    <a:schemeClr val="dk1"/>
                  </a:solidFill>
                  <a:latin typeface="FreightSans Pro Light" panose="02000606030000020004" pitchFamily="2" charset="0"/>
                </a:rPr>
                <a:t>recusive</a:t>
              </a:r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 solution to simpler problem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6821129" y="4893795"/>
            <a:ext cx="3740854" cy="1308222"/>
            <a:chOff x="609600" y="4648200"/>
            <a:chExt cx="3352800" cy="914400"/>
          </a:xfrm>
        </p:grpSpPr>
        <p:sp>
          <p:nvSpPr>
            <p:cNvPr id="211" name="Google Shape;211;p21"/>
            <p:cNvSpPr/>
            <p:nvPr/>
          </p:nvSpPr>
          <p:spPr>
            <a:xfrm>
              <a:off x="609600" y="4648200"/>
              <a:ext cx="3352800" cy="914400"/>
            </a:xfrm>
            <a:prstGeom prst="wedgeRectCallout">
              <a:avLst>
                <a:gd name="adj1" fmla="val 1562"/>
                <a:gd name="adj2" fmla="val -10841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762000" y="4800600"/>
              <a:ext cx="3048000" cy="594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4. ”Combine” the simpler part of the solution, with the recursive case</a:t>
              </a: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In words</a:t>
            </a: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54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/>
              <a:t>The sum of no numbers is zero</a:t>
            </a:r>
            <a:endParaRPr/>
          </a:p>
          <a:p>
            <a:pPr marL="285750" indent="-285750"/>
            <a:r>
              <a:rPr lang="en-US"/>
              <a:t>The sum of 1</a:t>
            </a:r>
            <a:r>
              <a:rPr lang="en-US" baseline="30000"/>
              <a:t>2</a:t>
            </a:r>
            <a:r>
              <a:rPr lang="en-US"/>
              <a:t> through n</a:t>
            </a:r>
            <a:r>
              <a:rPr lang="en-US" baseline="30000"/>
              <a:t>2 </a:t>
            </a:r>
            <a:r>
              <a:rPr lang="en-US"/>
              <a:t>is the </a:t>
            </a:r>
            <a:endParaRPr/>
          </a:p>
          <a:p>
            <a:pPr marL="685800" lvl="1" indent="-228600"/>
            <a:r>
              <a:rPr lang="en-US"/>
              <a:t>sum of 1</a:t>
            </a:r>
            <a:r>
              <a:rPr lang="en-US" baseline="30000"/>
              <a:t>2</a:t>
            </a:r>
            <a:r>
              <a:rPr lang="en-US"/>
              <a:t> through (n-1)</a:t>
            </a:r>
            <a:r>
              <a:rPr lang="en-US" baseline="30000"/>
              <a:t>2 </a:t>
            </a:r>
            <a:endParaRPr/>
          </a:p>
          <a:p>
            <a:pPr marL="685800" lvl="1" indent="-228600"/>
            <a:r>
              <a:rPr lang="en-US"/>
              <a:t>plus n</a:t>
            </a:r>
            <a:r>
              <a:rPr lang="en-US" baseline="30000"/>
              <a:t>2</a:t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2019300" y="2971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 + n**2 </a:t>
            </a:r>
            <a:endParaRPr dirty="0">
              <a:latin typeface="FreightSans Pro Light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4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Why does it work</a:t>
            </a:r>
            <a:endParaRPr dirty="0"/>
          </a:p>
        </p:txBody>
      </p:sp>
      <p:sp>
        <p:nvSpPr>
          <p:cNvPr id="231" name="Google Shape;231;p23"/>
          <p:cNvSpPr/>
          <p:nvPr/>
        </p:nvSpPr>
        <p:spPr>
          <a:xfrm>
            <a:off x="1676400" y="2057400"/>
            <a:ext cx="88392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(3)</a:t>
            </a:r>
            <a:endParaRPr sz="20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endParaRPr sz="20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#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(3) =&gt;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(2) + 3**2 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#              =&gt;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(1) + 2**2 + 3**2 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#              =&gt;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(0) + 1**2 + 2**2 + 3**2  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#              =&gt; 0 + 1**2 + 2**2 + 3**2 = 14</a:t>
            </a: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A1BED-BE8E-D343-9014-6E76528924F0}"/>
              </a:ext>
            </a:extLst>
          </p:cNvPr>
          <p:cNvSpPr txBox="1"/>
          <p:nvPr/>
        </p:nvSpPr>
        <p:spPr>
          <a:xfrm>
            <a:off x="-504497" y="59488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Questions</a:t>
            </a:r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/>
              <a:t>In what order do we sum the squares ?</a:t>
            </a:r>
            <a:endParaRPr/>
          </a:p>
          <a:p>
            <a:pPr marL="285750" indent="-285750"/>
            <a:r>
              <a:rPr lang="en-US"/>
              <a:t>How does this compare to iterative approach ?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3467100" y="2228070"/>
            <a:ext cx="5257800" cy="14773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for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in range(1,n+1):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*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204477" y="3910187"/>
            <a:ext cx="5867400" cy="1477328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 + n**2 </a:t>
            </a: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6053134" y="3910187"/>
            <a:ext cx="5867400" cy="1477328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n**2 +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</a:t>
            </a:r>
            <a:endParaRPr dirty="0">
              <a:latin typeface="FreightSans Pro Light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6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Local variables</a:t>
            </a:r>
            <a:endParaRPr lang="en-US" dirty="0"/>
          </a:p>
        </p:txBody>
      </p:sp>
      <p:sp>
        <p:nvSpPr>
          <p:cNvPr id="258" name="Google Shape;258;p26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Each call has its own “frame” of local variables</a:t>
            </a:r>
            <a:endParaRPr lang="en-US" dirty="0"/>
          </a:p>
          <a:p>
            <a:r>
              <a:rPr lang="en-US" dirty="0">
                <a:sym typeface="Arial"/>
              </a:rPr>
              <a:t>Let’s see the environment diagrams</a:t>
            </a:r>
            <a:endParaRPr lang="en-US" dirty="0"/>
          </a:p>
        </p:txBody>
      </p:sp>
      <p:sp>
        <p:nvSpPr>
          <p:cNvPr id="262" name="Google Shape;262;p26"/>
          <p:cNvSpPr/>
          <p:nvPr/>
        </p:nvSpPr>
        <p:spPr>
          <a:xfrm>
            <a:off x="1104900" y="2880559"/>
            <a:ext cx="8763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n_squared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n**2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n_squared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6" name="Google Shape;266;p26">
            <a:hlinkClick r:id="rId3"/>
          </p:cNvPr>
          <p:cNvSpPr/>
          <p:nvPr/>
        </p:nvSpPr>
        <p:spPr>
          <a:xfrm>
            <a:off x="7340340" y="5818078"/>
            <a:ext cx="25779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n-US" sz="2000" dirty="0" err="1">
                <a:solidFill>
                  <a:schemeClr val="dk1"/>
                </a:solidFill>
                <a:hlinkClick r:id="rId3"/>
              </a:rPr>
              <a:t>goo.gl</a:t>
            </a:r>
            <a:r>
              <a:rPr lang="en-US" sz="2000" dirty="0">
                <a:solidFill>
                  <a:schemeClr val="dk1"/>
                </a:solidFill>
                <a:hlinkClick r:id="rId3"/>
              </a:rPr>
              <a:t>/</a:t>
            </a:r>
            <a:r>
              <a:rPr lang="en-US" sz="2000" dirty="0" err="1">
                <a:solidFill>
                  <a:schemeClr val="dk1"/>
                </a:solidFill>
                <a:hlinkClick r:id="rId3"/>
              </a:rPr>
              <a:t>CiFaUJ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6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How does it work?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idx="1"/>
          </p:nvPr>
        </p:nvSpPr>
        <p:spPr>
          <a:xfrm>
            <a:off x="2209799" y="1066800"/>
            <a:ext cx="9001539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Each recursive call gets its own local variables</a:t>
            </a:r>
            <a:endParaRPr dirty="0"/>
          </a:p>
          <a:p>
            <a:pPr marL="685800" lvl="1" indent="-228600"/>
            <a:r>
              <a:rPr lang="en-US" dirty="0"/>
              <a:t>Just like any other function call</a:t>
            </a:r>
            <a:endParaRPr dirty="0"/>
          </a:p>
          <a:p>
            <a:pPr marL="285750" indent="-285750"/>
            <a:r>
              <a:rPr lang="en-US" dirty="0"/>
              <a:t>Computes its result (possibly using additional calls)</a:t>
            </a:r>
            <a:endParaRPr dirty="0"/>
          </a:p>
          <a:p>
            <a:pPr marL="685800" lvl="1" indent="-228600"/>
            <a:r>
              <a:rPr lang="en-US" dirty="0"/>
              <a:t>Just like any other function call</a:t>
            </a:r>
            <a:endParaRPr dirty="0"/>
          </a:p>
          <a:p>
            <a:pPr marL="285750" indent="-285750"/>
            <a:r>
              <a:rPr lang="en-US" dirty="0"/>
              <a:t>Returns its result and returns control to its caller</a:t>
            </a:r>
            <a:endParaRPr dirty="0"/>
          </a:p>
          <a:p>
            <a:pPr marL="685800" lvl="1" indent="-228600"/>
            <a:r>
              <a:rPr lang="en-US" dirty="0"/>
              <a:t>Just like any other function call</a:t>
            </a:r>
            <a:endParaRPr dirty="0"/>
          </a:p>
          <a:p>
            <a:pPr marL="285750" indent="-285750"/>
            <a:r>
              <a:rPr lang="en-US" dirty="0"/>
              <a:t>The function that is called happens to be itself</a:t>
            </a:r>
            <a:endParaRPr dirty="0"/>
          </a:p>
          <a:p>
            <a:pPr marL="685800" lvl="1" indent="-228600"/>
            <a:r>
              <a:rPr lang="en-US" dirty="0"/>
              <a:t>Called on a simpler problem</a:t>
            </a:r>
            <a:endParaRPr dirty="0"/>
          </a:p>
          <a:p>
            <a:pPr marL="685800" lvl="1" indent="-228600"/>
            <a:r>
              <a:rPr lang="en-US" dirty="0"/>
              <a:t>Eventually stops on the simple base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5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274" name="Google Shape;274;p27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17</a:t>
            </a:fld>
            <a:endParaRPr lang="en-US">
              <a:sym typeface="Times New Roman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2286000" y="6096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u="sng" dirty="0">
                <a:solidFill>
                  <a:schemeClr val="hlink"/>
                </a:solidFill>
                <a:hlinkClick r:id="rId3"/>
              </a:rPr>
              <a:t>pythontutor.com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76" name="Google Shape;276;p27" descr="Screen Shot 2016-02-17 at 7.16.55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1066800"/>
            <a:ext cx="9144000" cy="23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 descr="Screen Shot 2016-02-17 at 7.17.25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4013676"/>
            <a:ext cx="9144000" cy="216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60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285" name="Google Shape;285;p28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18</a:t>
            </a:fld>
            <a:endParaRPr lang="en-US">
              <a:sym typeface="Times New Roman"/>
            </a:endParaRPr>
          </a:p>
        </p:txBody>
      </p:sp>
      <p:pic>
        <p:nvPicPr>
          <p:cNvPr id="286" name="Google Shape;286;p28" descr="Screen Shot 2016-02-17 at 7.17.4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780" y="1066801"/>
            <a:ext cx="9144000" cy="210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 descr="Screen Shot 2016-02-17 at 7.22.0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3460156"/>
            <a:ext cx="9144000" cy="1569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9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295" name="Google Shape;295;p29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19</a:t>
            </a:fld>
            <a:endParaRPr lang="en-US">
              <a:sym typeface="Times New Roman"/>
            </a:endParaRPr>
          </a:p>
        </p:txBody>
      </p:sp>
      <p:pic>
        <p:nvPicPr>
          <p:cNvPr id="296" name="Google Shape;296;p29" descr="Screen Shot 2016-02-17 at 7.22.37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963072"/>
            <a:ext cx="9144000" cy="199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 descr="Screen Shot 2016-02-17 at 7.22.5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3222889"/>
            <a:ext cx="9144000" cy="2197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7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540026" y="193676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Announcements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idx="1"/>
          </p:nvPr>
        </p:nvSpPr>
        <p:spPr>
          <a:xfrm>
            <a:off x="540026" y="1066800"/>
            <a:ext cx="9289774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Maps due Friday 3/4</a:t>
            </a:r>
          </a:p>
          <a:p>
            <a:pPr marL="285750" indent="-285750">
              <a:spcBef>
                <a:spcPts val="0"/>
              </a:spcBef>
            </a:pPr>
            <a:endParaRPr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sz="quarter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1295D-2522-A946-AD7A-FEBE09FD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5" name="Google Shape;305;p30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20</a:t>
            </a:fld>
            <a:endParaRPr lang="en-US">
              <a:sym typeface="Times New Roman"/>
            </a:endParaRPr>
          </a:p>
        </p:txBody>
      </p:sp>
      <p:pic>
        <p:nvPicPr>
          <p:cNvPr id="306" name="Google Shape;306;p30" descr="Screen Shot 2016-02-17 at 7.23.10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066800"/>
            <a:ext cx="9144000" cy="2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 descr="Screen Shot 2016-02-17 at 7.23.2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3452734"/>
            <a:ext cx="9144000" cy="2795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8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4EB31-8F88-4E49-A4DD-10A2ACD4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5" name="Google Shape;315;p31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21</a:t>
            </a:fld>
            <a:endParaRPr lang="en-US">
              <a:sym typeface="Times New Roman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2286000" y="6096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u="sng">
                <a:solidFill>
                  <a:schemeClr val="hlink"/>
                </a:solidFill>
                <a:hlinkClick r:id="rId3"/>
              </a:rPr>
              <a:t>permlink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7" name="Google Shape;317;p31" descr="Screen Shot 2016-02-17 at 7.23.4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982387"/>
            <a:ext cx="9144000" cy="2950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 descr="Screen Shot 2016-02-17 at 7.23.57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3946850"/>
            <a:ext cx="9144000" cy="291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8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F7B49-EA48-6244-A70B-71E7CA9B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6" name="Google Shape;326;p32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22</a:t>
            </a:fld>
            <a:endParaRPr lang="en-US">
              <a:sym typeface="Times New Roman"/>
            </a:endParaRPr>
          </a:p>
        </p:txBody>
      </p:sp>
      <p:pic>
        <p:nvPicPr>
          <p:cNvPr id="327" name="Google Shape;327;p32" descr="Screen Shot 2016-02-17 at 7.24.09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997528"/>
            <a:ext cx="9144000" cy="3117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99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ABBB-6CF4-A54C-8103-511D402E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5" name="Google Shape;335;p33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23</a:t>
            </a:fld>
            <a:endParaRPr lang="en-US">
              <a:sym typeface="Times New Roman"/>
            </a:endParaRPr>
          </a:p>
        </p:txBody>
      </p:sp>
      <p:pic>
        <p:nvPicPr>
          <p:cNvPr id="336" name="Google Shape;336;p33" descr="Screen Shot 2016-02-17 at 7.24.2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219200"/>
            <a:ext cx="9144000" cy="3478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25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364C2-8FD5-E041-8A38-EFA09EE4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4" name="Google Shape;344;p34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24</a:t>
            </a:fld>
            <a:endParaRPr lang="en-US">
              <a:sym typeface="Times New Roman"/>
            </a:endParaRPr>
          </a:p>
        </p:txBody>
      </p:sp>
      <p:pic>
        <p:nvPicPr>
          <p:cNvPr id="345" name="Google Shape;345;p34" descr="Screen Shot 2016-02-17 at 7.24.33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219201"/>
            <a:ext cx="9144000" cy="3755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90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ADA-0B71-284D-AC3E-B3C38A53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ABF7-0829-C74E-B306-BA632D84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tool, similar to </a:t>
            </a:r>
            <a:r>
              <a:rPr lang="en-US" dirty="0" err="1"/>
              <a:t>PythonTutor</a:t>
            </a:r>
            <a:r>
              <a:rPr lang="en-US" dirty="0"/>
              <a:t> which shows just the recursive calls. </a:t>
            </a:r>
          </a:p>
          <a:p>
            <a:r>
              <a:rPr lang="en-US" dirty="0">
                <a:hlinkClick r:id="rId2"/>
              </a:rPr>
              <a:t>View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8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title"/>
          </p:nvPr>
        </p:nvSpPr>
        <p:spPr>
          <a:xfrm>
            <a:off x="528145" y="177801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Recursion With Lists</a:t>
            </a:r>
            <a:endParaRPr dirty="0"/>
          </a:p>
        </p:txBody>
      </p:sp>
      <p:sp>
        <p:nvSpPr>
          <p:cNvPr id="351" name="Google Shape;351;p35"/>
          <p:cNvSpPr txBox="1">
            <a:spLocks noGrp="1"/>
          </p:cNvSpPr>
          <p:nvPr>
            <p:ph idx="1"/>
          </p:nvPr>
        </p:nvSpPr>
        <p:spPr>
          <a:xfrm>
            <a:off x="685799" y="1036983"/>
            <a:ext cx="1096286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Goal: Find the smallest item in a list, recursively.</a:t>
            </a:r>
          </a:p>
          <a:p>
            <a:pPr marL="285750" indent="-285750">
              <a:spcBef>
                <a:spcPts val="0"/>
              </a:spcBef>
            </a:pPr>
            <a:r>
              <a:rPr lang="en-US" dirty="0"/>
              <a:t>Consider: How do we break this task into smaller parts? What is the "smallest list"?</a:t>
            </a:r>
          </a:p>
          <a:p>
            <a:pPr marL="585787" lvl="1" indent="-285750">
              <a:spcBef>
                <a:spcPts val="0"/>
              </a:spcBef>
            </a:pPr>
            <a:r>
              <a:rPr lang="en-US" dirty="0"/>
              <a:t>We care about the size of the list itself, not the values.</a:t>
            </a:r>
            <a:endParaRPr dirty="0"/>
          </a:p>
        </p:txBody>
      </p:sp>
      <p:sp>
        <p:nvSpPr>
          <p:cNvPr id="355" name="Google Shape;355;p35"/>
          <p:cNvSpPr/>
          <p:nvPr/>
        </p:nvSpPr>
        <p:spPr>
          <a:xfrm>
            <a:off x="1752600" y="2478161"/>
            <a:ext cx="86106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first(s):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"""Return the first element in a sequence."""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s[0]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rest(s):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"""Return all elements in a sequence after the first"""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s[1:]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sz="1800" b="1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min_r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(s):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'''Return minimum value in a sequence.'''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len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(s) == 1: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first(s)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min(first(s),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min_r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(rest(s)))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2819400" y="4979508"/>
            <a:ext cx="33528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  <a:latin typeface="FreightSans Pro Book" panose="02000606030000020004" pitchFamily="2" charset="0"/>
              </a:rPr>
              <a:t>Base Case</a:t>
            </a:r>
            <a:endParaRPr>
              <a:latin typeface="FreightSans Pro Book" panose="02000606030000020004" pitchFamily="2" charset="0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2895600" y="5817708"/>
            <a:ext cx="54102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  <a:latin typeface="FreightSans Pro Book" panose="02000606030000020004" pitchFamily="2" charset="0"/>
              </a:rPr>
              <a:t>Recursive Case</a:t>
            </a:r>
            <a:endParaRPr>
              <a:latin typeface="FreightSans Pro Book" panose="02000606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A5206-5248-EC47-9177-08EF75820AFF}"/>
              </a:ext>
            </a:extLst>
          </p:cNvPr>
          <p:cNvSpPr txBox="1"/>
          <p:nvPr/>
        </p:nvSpPr>
        <p:spPr>
          <a:xfrm>
            <a:off x="10522226" y="6042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7C21-9DDB-B64A-9EE2-10FB5610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ource Code Pro" panose="020B0509030403020204" pitchFamily="49" charset="77"/>
              </a:rPr>
              <a:t>min_r</a:t>
            </a:r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C314-B079-4346-9C86-E848EB15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because we can eventually call min() with just two numbers</a:t>
            </a:r>
          </a:p>
          <a:p>
            <a:r>
              <a:rPr lang="en-US" dirty="0"/>
              <a:t>Each recursive call shrinks the list by 1 element.</a:t>
            </a:r>
          </a:p>
          <a:p>
            <a:r>
              <a:rPr lang="en-US" dirty="0">
                <a:hlinkClick r:id="rId2"/>
              </a:rPr>
              <a:t>Python Tutor Link (with first and rest functions)</a:t>
            </a:r>
            <a:endParaRPr lang="en-US" dirty="0"/>
          </a:p>
          <a:p>
            <a:r>
              <a:rPr lang="en-US" dirty="0">
                <a:hlinkClick r:id="rId3"/>
              </a:rPr>
              <a:t>Python Tutor (no first/rest defined)</a:t>
            </a:r>
            <a:endParaRPr lang="en-US" dirty="0"/>
          </a:p>
          <a:p>
            <a:pPr lvl="1"/>
            <a:r>
              <a:rPr lang="en-US" dirty="0"/>
              <a:t> This is just shorter and reduces the number of frames, but the same recursive calls</a:t>
            </a:r>
          </a:p>
          <a:p>
            <a:r>
              <a:rPr lang="en-US" dirty="0"/>
              <a:t>Sadly </a:t>
            </a:r>
            <a:r>
              <a:rPr lang="en-US" dirty="0" err="1"/>
              <a:t>recursionvisualizer.com</a:t>
            </a:r>
            <a:r>
              <a:rPr lang="en-US" dirty="0"/>
              <a:t> doesn't work on </a:t>
            </a:r>
            <a:r>
              <a:rPr lang="en-US"/>
              <a:t>this example </a:t>
            </a:r>
            <a:r>
              <a:rPr lang="en-US">
                <a:sym typeface="Wingdings" pitchFamily="2" charset="2"/>
              </a:rPr>
              <a:t>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45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9916-D4F0-5D48-A8B4-6241E374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With Strings, and Other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9B3E-C037-C647-AA2F-28F2187EB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125200" cy="581247"/>
          </a:xfrm>
        </p:spPr>
        <p:txBody>
          <a:bodyPr/>
          <a:lstStyle/>
          <a:p>
            <a:r>
              <a:rPr lang="en-US" dirty="0"/>
              <a:t>Consider the lists example. It's basically the same thing.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Recursive case: Split up the item into a small "first" item, and the "rest"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BE0CC-D6D1-1C45-9B4A-4651412C875C}"/>
              </a:ext>
            </a:extLst>
          </p:cNvPr>
          <p:cNvSpPr txBox="1"/>
          <p:nvPr/>
        </p:nvSpPr>
        <p:spPr>
          <a:xfrm>
            <a:off x="776177" y="2305616"/>
            <a:ext cx="1079204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reverse(s):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"""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&gt;&gt;&gt; reverse('hello')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'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olleh</a:t>
            </a:r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'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&gt;&gt;&gt; reverse(reverse('hello'))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'hello'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"""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if not s: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return ''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reverse(rest(s)) + first(s)</a:t>
            </a:r>
            <a:b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</a:br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# return reverse(s[1:]) + s[0]</a:t>
            </a:r>
          </a:p>
        </p:txBody>
      </p:sp>
    </p:spTree>
    <p:extLst>
      <p:ext uri="{BB962C8B-B14F-4D97-AF65-F5344CB8AC3E}">
        <p14:creationId xmlns:p14="http://schemas.microsoft.com/office/powerpoint/2010/main" val="4077712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Recursion?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0" y="1295400"/>
            <a:ext cx="8001000" cy="3657600"/>
          </a:xfrm>
        </p:spPr>
        <p:txBody>
          <a:bodyPr/>
          <a:lstStyle/>
          <a:p>
            <a:r>
              <a:rPr lang="en-US" sz="2400" dirty="0"/>
              <a:t>“After Abstraction, Recursion is probably the 2</a:t>
            </a:r>
            <a:r>
              <a:rPr lang="en-US" sz="2400" baseline="30000" dirty="0"/>
              <a:t>nd</a:t>
            </a:r>
            <a:r>
              <a:rPr lang="en-US" sz="2400" dirty="0"/>
              <a:t> biggest idea in this course”</a:t>
            </a:r>
          </a:p>
          <a:p>
            <a:r>
              <a:rPr lang="en-US" sz="2400" dirty="0"/>
              <a:t>“It’s tremendously useful when the problem is self-similar”</a:t>
            </a:r>
          </a:p>
          <a:p>
            <a:r>
              <a:rPr lang="en-US" sz="2400" dirty="0">
                <a:solidFill>
                  <a:srgbClr val="000000"/>
                </a:solidFill>
              </a:rPr>
              <a:t>“It’s no more powerful than iteration, but often leads to more concise &amp; better code”</a:t>
            </a:r>
          </a:p>
          <a:p>
            <a:r>
              <a:rPr lang="en-US" sz="2400" dirty="0">
                <a:solidFill>
                  <a:srgbClr val="000000"/>
                </a:solidFill>
              </a:rPr>
              <a:t>“It’s more ‘mathematical’”</a:t>
            </a:r>
          </a:p>
          <a:p>
            <a:r>
              <a:rPr lang="en-US" sz="2400" dirty="0">
                <a:solidFill>
                  <a:srgbClr val="000000"/>
                </a:solidFill>
              </a:rPr>
              <a:t>“It embodies the beauty and joy of computing”</a:t>
            </a:r>
          </a:p>
        </p:txBody>
      </p:sp>
    </p:spTree>
    <p:extLst>
      <p:ext uri="{BB962C8B-B14F-4D97-AF65-F5344CB8AC3E}">
        <p14:creationId xmlns:p14="http://schemas.microsoft.com/office/powerpoint/2010/main" val="24338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26C1-9DBA-AA46-A7E3-7AC273A8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66E5-0DAE-3C4E-A582-322CFD0F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function</a:t>
            </a:r>
          </a:p>
          <a:p>
            <a:r>
              <a:rPr lang="en-US" dirty="0"/>
              <a:t>Understand the base case and a recursive case</a:t>
            </a:r>
          </a:p>
          <a:p>
            <a:r>
              <a:rPr lang="en-US" dirty="0"/>
              <a:t>Apply Recursive Functions to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4902B-CA8B-324E-9E47-E421999D8E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1052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3823-DABC-634F-A56C-D9978D47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Recursive 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E8EB-31E1-9D46-BFD5-92B91518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370" lvl="0" indent="-411460">
              <a:lnSpc>
                <a:spcPct val="100000"/>
              </a:lnSpc>
              <a:spcBef>
                <a:spcPts val="840"/>
              </a:spcBef>
              <a:buClr>
                <a:schemeClr val="tx2"/>
              </a:buClr>
              <a:buSzPct val="95000"/>
              <a:buFont typeface="Wingdings" pitchFamily="-65" charset="2"/>
              <a:buChar char=""/>
              <a:defRPr/>
            </a:pPr>
            <a:endParaRPr lang="en-US" sz="3600" kern="1200" dirty="0">
              <a:latin typeface="FreightSans Pro Book" panose="02000606030000020004" pitchFamily="2" charset="0"/>
              <a:cs typeface="ＭＳ Ｐゴシック" charset="-128"/>
            </a:endParaRPr>
          </a:p>
          <a:p>
            <a:pPr marL="493370" lvl="0" indent="-411460">
              <a:lnSpc>
                <a:spcPct val="100000"/>
              </a:lnSpc>
              <a:spcBef>
                <a:spcPts val="840"/>
              </a:spcBef>
              <a:buClr>
                <a:schemeClr val="tx2"/>
              </a:buClr>
              <a:buSzPct val="95000"/>
              <a:buFont typeface="Wingdings" pitchFamily="-65" charset="2"/>
              <a:buChar char=""/>
              <a:defRPr/>
            </a:pPr>
            <a:r>
              <a:rPr lang="en-US" sz="3600" kern="1200" dirty="0">
                <a:latin typeface="FreightSans Pro Book" panose="02000606030000020004" pitchFamily="2" charset="0"/>
                <a:cs typeface="ＭＳ Ｐゴシック" charset="-128"/>
              </a:rPr>
              <a:t>Recursive solutions involve two major parts:</a:t>
            </a:r>
          </a:p>
          <a:p>
            <a:pPr marL="887686" lvl="1" indent="-342883">
              <a:lnSpc>
                <a:spcPct val="100000"/>
              </a:lnSpc>
              <a:spcBef>
                <a:spcPct val="20000"/>
              </a:spcBef>
              <a:buFont typeface="Wingdings" pitchFamily="-65" charset="2"/>
              <a:buChar char=""/>
              <a:defRPr/>
            </a:pPr>
            <a:r>
              <a:rPr lang="en-US" sz="3200" kern="1200" dirty="0">
                <a:solidFill>
                  <a:schemeClr val="accent2">
                    <a:lumMod val="75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Base case(s)</a:t>
            </a:r>
            <a:r>
              <a:rPr lang="en-US" sz="3200" kern="1200" dirty="0">
                <a:latin typeface="FreightSans Pro Book" panose="02000606030000020004" pitchFamily="2" charset="0"/>
                <a:ea typeface="ＭＳ Ｐゴシック" charset="0"/>
              </a:rPr>
              <a:t>, the problem is simple enough to be solved directly</a:t>
            </a:r>
          </a:p>
          <a:p>
            <a:pPr marL="887686" lvl="1" indent="-342883">
              <a:lnSpc>
                <a:spcPct val="100000"/>
              </a:lnSpc>
              <a:spcBef>
                <a:spcPct val="20000"/>
              </a:spcBef>
              <a:buFont typeface="Wingdings" pitchFamily="-65" charset="2"/>
              <a:buChar char=""/>
              <a:defRPr/>
            </a:pPr>
            <a:r>
              <a:rPr lang="en-US" sz="3200" kern="1200" dirty="0">
                <a:solidFill>
                  <a:schemeClr val="accent2">
                    <a:lumMod val="75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Recursive case(s)</a:t>
            </a:r>
            <a:r>
              <a:rPr lang="en-US" sz="3200" kern="1200" dirty="0">
                <a:latin typeface="FreightSans Pro Book" panose="02000606030000020004" pitchFamily="2" charset="0"/>
                <a:ea typeface="ＭＳ Ｐゴシック" charset="0"/>
              </a:rPr>
              <a:t>. A recursive case has three components:</a:t>
            </a:r>
          </a:p>
          <a:p>
            <a:pPr marL="1194376" lvl="2" indent="-274307">
              <a:lnSpc>
                <a:spcPct val="100000"/>
              </a:lnSpc>
              <a:spcBef>
                <a:spcPct val="20000"/>
              </a:spcBef>
              <a:buSzTx/>
              <a:buFont typeface="Wingdings 2" pitchFamily="-65" charset="2"/>
              <a:buChar char=""/>
              <a:defRPr/>
            </a:pPr>
            <a:r>
              <a:rPr lang="en-US" sz="2800" kern="1200" dirty="0">
                <a:solidFill>
                  <a:schemeClr val="accent2">
                    <a:lumMod val="75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Divide</a:t>
            </a:r>
            <a:r>
              <a:rPr lang="en-US" sz="2800" kern="1200" dirty="0">
                <a:solidFill>
                  <a:schemeClr val="tx2">
                    <a:lumMod val="90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 </a:t>
            </a:r>
            <a:r>
              <a:rPr lang="en-US" sz="2800" kern="1200" dirty="0">
                <a:latin typeface="FreightSans Pro Book" panose="02000606030000020004" pitchFamily="2" charset="0"/>
                <a:ea typeface="ＭＳ Ｐゴシック" charset="0"/>
              </a:rPr>
              <a:t>the problem into one or more simpler or smaller parts</a:t>
            </a:r>
            <a:endParaRPr lang="en-US" sz="2800" kern="1200" dirty="0">
              <a:solidFill>
                <a:schemeClr val="tx2">
                  <a:lumMod val="90000"/>
                </a:schemeClr>
              </a:solidFill>
              <a:latin typeface="FreightSans Pro Book" panose="02000606030000020004" pitchFamily="2" charset="0"/>
              <a:ea typeface="ＭＳ Ｐゴシック" charset="0"/>
            </a:endParaRPr>
          </a:p>
          <a:p>
            <a:pPr marL="1194376" lvl="2" indent="-274307">
              <a:lnSpc>
                <a:spcPct val="100000"/>
              </a:lnSpc>
              <a:spcBef>
                <a:spcPct val="20000"/>
              </a:spcBef>
              <a:buSzTx/>
              <a:buFont typeface="Wingdings 2" pitchFamily="-65" charset="2"/>
              <a:buChar char=""/>
              <a:defRPr/>
            </a:pPr>
            <a:r>
              <a:rPr lang="en-US" sz="2800" kern="1200" dirty="0">
                <a:solidFill>
                  <a:schemeClr val="accent2">
                    <a:lumMod val="75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Invoke</a:t>
            </a:r>
            <a:r>
              <a:rPr lang="en-US" sz="2800" kern="1200" dirty="0">
                <a:solidFill>
                  <a:schemeClr val="tx2">
                    <a:lumMod val="90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 </a:t>
            </a:r>
            <a:r>
              <a:rPr lang="en-US" sz="2800" kern="1200" dirty="0">
                <a:latin typeface="FreightSans Pro Book" panose="02000606030000020004" pitchFamily="2" charset="0"/>
                <a:ea typeface="ＭＳ Ｐゴシック" charset="0"/>
              </a:rPr>
              <a:t>the function (recursively) on each part, and</a:t>
            </a:r>
            <a:endParaRPr lang="en-US" sz="2800" kern="1200" dirty="0">
              <a:solidFill>
                <a:schemeClr val="tx2">
                  <a:lumMod val="90000"/>
                </a:schemeClr>
              </a:solidFill>
              <a:latin typeface="FreightSans Pro Book" panose="02000606030000020004" pitchFamily="2" charset="0"/>
              <a:ea typeface="ＭＳ Ｐゴシック" charset="0"/>
            </a:endParaRPr>
          </a:p>
          <a:p>
            <a:pPr marL="1194376" lvl="2" indent="-274307">
              <a:lnSpc>
                <a:spcPct val="100000"/>
              </a:lnSpc>
              <a:spcBef>
                <a:spcPct val="20000"/>
              </a:spcBef>
              <a:buSzTx/>
              <a:buFont typeface="Wingdings 2" pitchFamily="-65" charset="2"/>
              <a:buChar char=""/>
              <a:defRPr/>
            </a:pPr>
            <a:r>
              <a:rPr lang="en-US" sz="2800" kern="1200" dirty="0">
                <a:solidFill>
                  <a:schemeClr val="accent2">
                    <a:lumMod val="75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Combine</a:t>
            </a:r>
            <a:r>
              <a:rPr lang="en-US" sz="2800" kern="1200" dirty="0">
                <a:solidFill>
                  <a:schemeClr val="tx2">
                    <a:lumMod val="90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 </a:t>
            </a:r>
            <a:r>
              <a:rPr lang="en-US" sz="2800" kern="1200" dirty="0">
                <a:latin typeface="FreightSans Pro Book" panose="02000606030000020004" pitchFamily="2" charset="0"/>
                <a:ea typeface="ＭＳ Ｐゴシック" charset="0"/>
              </a:rPr>
              <a:t>the solutions of the parts into a solution for the problem.</a:t>
            </a:r>
          </a:p>
          <a:p>
            <a:endParaRPr lang="en-US" sz="320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1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vs Recursion: Sum Numbers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09800" y="2060944"/>
            <a:ext cx="17526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For loop: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47338" y="2635816"/>
            <a:ext cx="64539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 sum(n):</a:t>
            </a:r>
          </a:p>
          <a:p>
            <a:r>
              <a:rPr lang="en-US" sz="2800" dirty="0">
                <a:latin typeface="Source Code Pro" panose="020B0509030403020204" pitchFamily="49" charset="0"/>
                <a:cs typeface="Courier New"/>
              </a:rPr>
              <a:t>	s=0</a:t>
            </a:r>
          </a:p>
          <a:p>
            <a:r>
              <a:rPr lang="en-US" sz="2800" dirty="0">
                <a:latin typeface="Source Code Pro" panose="020B0509030403020204" pitchFamily="49" charset="0"/>
                <a:cs typeface="Courier New"/>
              </a:rPr>
              <a:t>	for 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i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 in range(0,n+1):</a:t>
            </a:r>
          </a:p>
          <a:p>
            <a:r>
              <a:rPr lang="en-US" sz="2800" dirty="0">
                <a:latin typeface="Source Code Pro" panose="020B0509030403020204" pitchFamily="49" charset="0"/>
                <a:cs typeface="Courier New"/>
              </a:rPr>
              <a:t>		s=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s+i</a:t>
            </a:r>
            <a:endParaRPr lang="en-US" sz="2800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sz="2800" dirty="0">
                <a:latin typeface="Source Code Pro" panose="020B0509030403020204" pitchFamily="49" charset="0"/>
                <a:cs typeface="Courier New"/>
              </a:rPr>
              <a:t>	return s </a:t>
            </a:r>
          </a:p>
        </p:txBody>
      </p:sp>
    </p:spTree>
    <p:extLst>
      <p:ext uri="{BB962C8B-B14F-4D97-AF65-F5344CB8AC3E}">
        <p14:creationId xmlns:p14="http://schemas.microsoft.com/office/powerpoint/2010/main" val="243825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vs Recursion: Sum Numbers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2651343"/>
            <a:ext cx="64008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 sum(n):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s=0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i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=0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while 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i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&lt;n: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	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i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=i+1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	s=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s+i</a:t>
            </a:r>
            <a:endParaRPr lang="en-US" sz="2800" dirty="0">
              <a:latin typeface="Source Code Pro" panose="020B0509030403020204" pitchFamily="49" charset="0"/>
              <a:cs typeface="Courier New"/>
            </a:endParaRP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return s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09800" y="219414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800" b="0" dirty="0">
                <a:latin typeface="FreightSans Pro Light" panose="02000606030000020004" pitchFamily="2" charset="0"/>
              </a:rPr>
              <a:t>While loop:</a:t>
            </a:r>
          </a:p>
        </p:txBody>
      </p:sp>
    </p:spTree>
    <p:extLst>
      <p:ext uri="{BB962C8B-B14F-4D97-AF65-F5344CB8AC3E}">
        <p14:creationId xmlns:p14="http://schemas.microsoft.com/office/powerpoint/2010/main" val="407432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vs Recursion: Sum Numbers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2438400"/>
            <a:ext cx="624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sz="3600" dirty="0">
                <a:latin typeface="Source Code Pro" panose="020B0509030403020204" pitchFamily="49" charset="0"/>
                <a:cs typeface="Courier New"/>
              </a:rPr>
              <a:t> sum(n):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if n == 0: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	 return 0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return </a:t>
            </a:r>
            <a:r>
              <a:rPr lang="en-US" sz="3600" dirty="0" err="1">
                <a:latin typeface="Source Code Pro" panose="020B0509030403020204" pitchFamily="49" charset="0"/>
                <a:cs typeface="Courier New"/>
              </a:rPr>
              <a:t>n+sum</a:t>
            </a:r>
            <a:r>
              <a:rPr lang="en-US" sz="3600" dirty="0">
                <a:latin typeface="Source Code Pro" panose="020B0509030403020204" pitchFamily="49" charset="0"/>
                <a:cs typeface="Courier New"/>
              </a:rPr>
              <a:t>(n-1)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657600" y="2057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800" b="0" dirty="0">
                <a:latin typeface="FreightSans Pro Light" panose="02000606030000020004" pitchFamily="2" charset="0"/>
              </a:rPr>
              <a:t>Recursion:</a:t>
            </a:r>
          </a:p>
        </p:txBody>
      </p:sp>
    </p:spTree>
    <p:extLst>
      <p:ext uri="{BB962C8B-B14F-4D97-AF65-F5344CB8AC3E}">
        <p14:creationId xmlns:p14="http://schemas.microsoft.com/office/powerpoint/2010/main" val="284751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5B5-176C-6E48-8543-6C124C8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vs Recursion: Cheating!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C6EEC-AA7C-4643-A9C2-346FD67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FreightSans Pro Light" panose="02000606030000020004" pitchFamily="2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4AA0D-4B2D-5547-99E9-0DDC789BBD59}"/>
              </a:ext>
            </a:extLst>
          </p:cNvPr>
          <p:cNvSpPr/>
          <p:nvPr/>
        </p:nvSpPr>
        <p:spPr>
          <a:xfrm>
            <a:off x="1788319" y="2551837"/>
            <a:ext cx="7698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def sum(n):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return (n * (n + 1)) / 2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77871-9AB9-454B-9448-A4DAEAEC97B3}"/>
              </a:ext>
            </a:extLst>
          </p:cNvPr>
          <p:cNvSpPr txBox="1"/>
          <p:nvPr/>
        </p:nvSpPr>
        <p:spPr>
          <a:xfrm>
            <a:off x="926612" y="1527686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eightSans Pro Book" panose="02000606030000020004" pitchFamily="2" charset="0"/>
              </a:rPr>
              <a:t>Sometimes it’s best to just use a formula! But that’s not always the point. </a:t>
            </a:r>
            <a:r>
              <a:rPr lang="en-US" sz="2400" dirty="0">
                <a:latin typeface="FreightSans Pro Book" panose="02000606030000020004" pitchFamily="2" charset="0"/>
                <a:sym typeface="Wingdings" pitchFamily="2" charset="2"/>
              </a:rPr>
              <a:t> </a:t>
            </a:r>
            <a:endParaRPr lang="en-US" sz="240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In words</a:t>
            </a: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54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/>
              <a:t>The sum of no numbers is zero</a:t>
            </a:r>
            <a:endParaRPr/>
          </a:p>
          <a:p>
            <a:pPr marL="285750" indent="-285750"/>
            <a:r>
              <a:rPr lang="en-US"/>
              <a:t>The sum of 1</a:t>
            </a:r>
            <a:r>
              <a:rPr lang="en-US" baseline="30000"/>
              <a:t>2</a:t>
            </a:r>
            <a:r>
              <a:rPr lang="en-US"/>
              <a:t> through n</a:t>
            </a:r>
            <a:r>
              <a:rPr lang="en-US" baseline="30000"/>
              <a:t>2 </a:t>
            </a:r>
            <a:r>
              <a:rPr lang="en-US"/>
              <a:t>is the </a:t>
            </a:r>
            <a:endParaRPr/>
          </a:p>
          <a:p>
            <a:pPr marL="685800" lvl="1" indent="-228600"/>
            <a:r>
              <a:rPr lang="en-US"/>
              <a:t>sum of 1</a:t>
            </a:r>
            <a:r>
              <a:rPr lang="en-US" baseline="30000"/>
              <a:t>2</a:t>
            </a:r>
            <a:r>
              <a:rPr lang="en-US"/>
              <a:t> through (n-1)</a:t>
            </a:r>
            <a:r>
              <a:rPr lang="en-US" baseline="30000"/>
              <a:t>2 </a:t>
            </a:r>
            <a:endParaRPr/>
          </a:p>
          <a:p>
            <a:pPr marL="685800" lvl="1" indent="-228600"/>
            <a:r>
              <a:rPr lang="en-US"/>
              <a:t>plus n</a:t>
            </a:r>
            <a:r>
              <a:rPr lang="en-US" baseline="30000"/>
              <a:t>2</a:t>
            </a:r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ldNum" sz="quarter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 b="0"/>
          </a:p>
        </p:txBody>
      </p:sp>
      <p:sp>
        <p:nvSpPr>
          <p:cNvPr id="222" name="Google Shape;222;p22"/>
          <p:cNvSpPr/>
          <p:nvPr/>
        </p:nvSpPr>
        <p:spPr>
          <a:xfrm>
            <a:off x="2019300" y="2971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24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</a:t>
            </a:r>
            <a:r>
              <a:rPr lang="en-US" sz="24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 + n**2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75951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20425</TotalTime>
  <Words>1311</Words>
  <Application>Microsoft Macintosh PowerPoint</Application>
  <PresentationFormat>Widescreen</PresentationFormat>
  <Paragraphs>199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FreightText Pro Book</vt:lpstr>
      <vt:lpstr>SourceCodePro-Light</vt:lpstr>
      <vt:lpstr>FreightSans Pro Medium</vt:lpstr>
      <vt:lpstr>Wingdings</vt:lpstr>
      <vt:lpstr>Wingdings 2</vt:lpstr>
      <vt:lpstr>Times New Roman</vt:lpstr>
      <vt:lpstr>Arial</vt:lpstr>
      <vt:lpstr>FreightSans Pro Light</vt:lpstr>
      <vt:lpstr>FreightSans Pro Semibold</vt:lpstr>
      <vt:lpstr>FreightSans Pro Book</vt:lpstr>
      <vt:lpstr>Source Code Pro</vt:lpstr>
      <vt:lpstr>1_cs162-fa14</vt:lpstr>
      <vt:lpstr>Recursion II</vt:lpstr>
      <vt:lpstr>Announcements</vt:lpstr>
      <vt:lpstr>Learning Objectives</vt:lpstr>
      <vt:lpstr>The Recursive Process </vt:lpstr>
      <vt:lpstr>Iteration vs Recursion: Sum Numbers</vt:lpstr>
      <vt:lpstr>Iteration vs Recursion: Sum Numbers</vt:lpstr>
      <vt:lpstr>Iteration vs Recursion: Sum Numbers</vt:lpstr>
      <vt:lpstr>Iteration vs Recursion: Cheating!</vt:lpstr>
      <vt:lpstr>In words</vt:lpstr>
      <vt:lpstr>Recall: Iteration</vt:lpstr>
      <vt:lpstr>Recursion Key concepts – by example</vt:lpstr>
      <vt:lpstr>In words</vt:lpstr>
      <vt:lpstr>Why does it work</vt:lpstr>
      <vt:lpstr>Questions</vt:lpstr>
      <vt:lpstr>Local variables</vt:lpstr>
      <vt:lpstr>How does it work?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Recursion Visualizer</vt:lpstr>
      <vt:lpstr>Recursion With Lists</vt:lpstr>
      <vt:lpstr>min_r</vt:lpstr>
      <vt:lpstr>Recursion With Strings, and Other Iterables</vt:lpstr>
      <vt:lpstr>Why Recursion?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Microsoft Office User</cp:lastModifiedBy>
  <cp:revision>47</cp:revision>
  <cp:lastPrinted>2022-02-28T20:11:54Z</cp:lastPrinted>
  <dcterms:modified xsi:type="dcterms:W3CDTF">2022-02-28T22:07:45Z</dcterms:modified>
</cp:coreProperties>
</file>