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374" r:id="rId2"/>
    <p:sldId id="376" r:id="rId3"/>
    <p:sldId id="381" r:id="rId4"/>
    <p:sldId id="382" r:id="rId5"/>
    <p:sldId id="366" r:id="rId6"/>
    <p:sldId id="404" r:id="rId7"/>
    <p:sldId id="367" r:id="rId8"/>
    <p:sldId id="407" r:id="rId9"/>
    <p:sldId id="403" r:id="rId10"/>
    <p:sldId id="405" r:id="rId11"/>
    <p:sldId id="406" r:id="rId12"/>
    <p:sldId id="256" r:id="rId13"/>
    <p:sldId id="377" r:id="rId14"/>
    <p:sldId id="378" r:id="rId15"/>
    <p:sldId id="380" r:id="rId16"/>
    <p:sldId id="379" r:id="rId17"/>
    <p:sldId id="390" r:id="rId18"/>
    <p:sldId id="391" r:id="rId19"/>
    <p:sldId id="388" r:id="rId20"/>
    <p:sldId id="386" r:id="rId21"/>
    <p:sldId id="387" r:id="rId22"/>
    <p:sldId id="389" r:id="rId23"/>
    <p:sldId id="385" r:id="rId24"/>
    <p:sldId id="392" r:id="rId25"/>
    <p:sldId id="393" r:id="rId26"/>
    <p:sldId id="383" r:id="rId27"/>
    <p:sldId id="384" r:id="rId28"/>
    <p:sldId id="365" r:id="rId29"/>
    <p:sldId id="261" r:id="rId30"/>
    <p:sldId id="370" r:id="rId31"/>
    <p:sldId id="373" r:id="rId32"/>
    <p:sldId id="262" r:id="rId33"/>
    <p:sldId id="368" r:id="rId34"/>
    <p:sldId id="369" r:id="rId35"/>
    <p:sldId id="269" r:id="rId36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91"/>
    <p:restoredTop sz="94626"/>
  </p:normalViewPr>
  <p:slideViewPr>
    <p:cSldViewPr snapToGrid="0" snapToObjects="1">
      <p:cViewPr varScale="1">
        <p:scale>
          <a:sx n="93" d="100"/>
          <a:sy n="93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428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864643-90E1-A044-A16F-5E9713695D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68283-4183-D44B-9BE8-043F9B1A4A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D6CA2-BF27-7E43-9B60-EE86E8E0F5EF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6CAE9-4F4B-1F49-8B62-2E89E1A21C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34425"/>
            <a:ext cx="3032125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6B6A8-2641-DE43-9BA6-384195F70C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63988" y="8734425"/>
            <a:ext cx="3032125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B64D-1715-BE42-89E2-B97AE0ACC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8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364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3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1449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80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882650"/>
            <a:ext cx="5441950" cy="3062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61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12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20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6453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26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419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38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2" y="1144588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69601" y="228600"/>
            <a:ext cx="83343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28"/>
            <a:ext cx="8458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69600" y="6381750"/>
            <a:ext cx="14224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Computational Structures in Data Science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35400" y="6400800"/>
            <a:ext cx="64262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dirty="0"/>
              <a:t>UC Berkeley | Computer Science 88 | Michael Ball | 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5832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2466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4658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59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24173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08479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631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64397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68289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38867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72129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2"/>
            <a:ext cx="9855200" cy="3584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0712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0800" y="6553200"/>
            <a:ext cx="71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5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67150" y="6487788"/>
            <a:ext cx="4457700" cy="27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UC Berkeley | Computer Science 88 | Michael Ball |  http://cs88.org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79502E3-6DCD-E544-AA4F-56B837DB2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72133" y="216568"/>
            <a:ext cx="6429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29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1" i="0">
          <a:solidFill>
            <a:srgbClr val="0332B7"/>
          </a:solidFill>
          <a:latin typeface="FreightText Pro Book" panose="02000603060000020004" pitchFamily="2" charset="0"/>
          <a:ea typeface="ＭＳ Ｐゴシック" charset="-128"/>
          <a:cs typeface="FreightText Pro Book" panose="0200060306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9pPr>
    </p:titleStyle>
    <p:bodyStyle>
      <a:lvl1pPr marL="457200" indent="-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800100" indent="-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2pPr>
      <a:lvl3pPr marL="1143000" indent="-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3pPr>
      <a:lvl4pPr marL="1485900" indent="-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4pPr>
      <a:lvl5pPr marL="1828800" indent="-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5pPr>
      <a:lvl6pPr marL="18430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6pPr>
      <a:lvl7pPr marL="21859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7pPr>
      <a:lvl8pPr marL="25288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8pPr>
      <a:lvl9pPr marL="28717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tutorial/datastructure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library/stdtypes.html?highlight=range#rang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/>
              <a:t>Lecture 4: Lists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07067-6DF5-9841-B084-92296690866B}"/>
              </a:ext>
            </a:extLst>
          </p:cNvPr>
          <p:cNvSpPr txBox="1"/>
          <p:nvPr/>
        </p:nvSpPr>
        <p:spPr>
          <a:xfrm>
            <a:off x="205116" y="2476001"/>
            <a:ext cx="1941557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UC Berkeley EECS</a:t>
            </a:r>
            <a:b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</a:b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Lecturer</a:t>
            </a:r>
          </a:p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Michael Ball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29FAB18-3FB7-4A44-9BD3-C4AEEF7F1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2" y="152403"/>
            <a:ext cx="1437391" cy="21576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5E1911-849D-51A2-BB34-B93D306E4D2F}"/>
              </a:ext>
            </a:extLst>
          </p:cNvPr>
          <p:cNvSpPr txBox="1"/>
          <p:nvPr/>
        </p:nvSpPr>
        <p:spPr>
          <a:xfrm>
            <a:off x="5276193" y="7147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438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7DC2-DFE8-B746-A76C-DCE71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urier New"/>
                <a:cs typeface="Courier New"/>
              </a:rPr>
              <a:t>&lt;sequence expression&gt; </a:t>
            </a:r>
            <a:r>
              <a:rPr lang="en-US" sz="3600" dirty="0">
                <a:latin typeface="FreightMicro Pro Book" panose="02000603020000020004" pitchFamily="2" charset="0"/>
                <a:cs typeface="Courier New"/>
              </a:rPr>
              <a:t>— What's that?</a:t>
            </a:r>
            <a:endParaRPr lang="en-US" dirty="0">
              <a:latin typeface="FreightMicro Pro Book" panose="0200060302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86BB-F63F-A14E-923E-F51FACBE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Sequences are a </a:t>
            </a:r>
            <a:r>
              <a:rPr lang="en-US" i="1" dirty="0"/>
              <a:t>type</a:t>
            </a:r>
            <a:r>
              <a:rPr lang="en-US" dirty="0"/>
              <a:t> of data that can broken down into smaller parts.</a:t>
            </a:r>
          </a:p>
          <a:p>
            <a:r>
              <a:rPr lang="en-US" dirty="0"/>
              <a:t>Common sequences:</a:t>
            </a:r>
          </a:p>
          <a:p>
            <a:pPr lvl="1"/>
            <a:r>
              <a:rPr lang="en-US" dirty="0"/>
              <a:t>range() – </a:t>
            </a:r>
            <a:r>
              <a:rPr lang="en-US" dirty="0" err="1"/>
              <a:t>gimme</a:t>
            </a:r>
            <a:r>
              <a:rPr lang="en-US" dirty="0"/>
              <a:t> all the numbers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lists (next!)</a:t>
            </a:r>
          </a:p>
          <a:p>
            <a:r>
              <a:rPr lang="en-US" dirty="0"/>
              <a:t>We'll start with two basic facts:</a:t>
            </a:r>
          </a:p>
          <a:p>
            <a:pPr lvl="1"/>
            <a:r>
              <a:rPr lang="en-US" dirty="0"/>
              <a:t>range(10) is the numbers 0 to 9, or range(0, 10)</a:t>
            </a: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[]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means "indexing" an item in a sequence.</a:t>
            </a:r>
          </a:p>
          <a:p>
            <a:pPr lvl="1"/>
            <a:r>
              <a:rPr lang="en-US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"Hello"[0] == "H"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D38FF-3FE3-5345-899C-5DC81A75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45987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5C7C-59B9-5CF3-2B26-4B4968E6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Live Coding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ED87-213C-0A85-D628-33EA1ED0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1C5AF-6064-2C58-D81C-33349626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36024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B82A-955C-BC4B-AAB9-ECCA8BA8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F002-423D-2448-827F-83F58B1B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a new data type in Python.</a:t>
            </a:r>
          </a:p>
          <a:p>
            <a:r>
              <a:rPr lang="en-US" dirty="0"/>
              <a:t>Lists can store any kind of data and be any length.</a:t>
            </a:r>
          </a:p>
          <a:p>
            <a:r>
              <a:rPr lang="en-US" dirty="0"/>
              <a:t>We start counting items of lists at 0.</a:t>
            </a:r>
          </a:p>
          <a:p>
            <a:r>
              <a:rPr lang="en-US" dirty="0"/>
              <a:t>Lists are </a:t>
            </a:r>
            <a:r>
              <a:rPr lang="en-US" i="1" dirty="0"/>
              <a:t>mutable.</a:t>
            </a:r>
            <a:r>
              <a:rPr lang="en-US" dirty="0"/>
              <a:t> We can change their data!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40027-6CFB-224A-934A-0DFFF326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0569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38F0-80F2-9D47-831E-0DE645D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5497-879A-7349-AA7E-5DAA1F94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structure in Python that can hold many elements</a:t>
            </a:r>
          </a:p>
          <a:p>
            <a:pPr lvl="1"/>
            <a:r>
              <a:rPr lang="en-US" sz="2500" dirty="0"/>
              <a:t>Also referred to an an “array” in other programming languages.</a:t>
            </a:r>
          </a:p>
          <a:p>
            <a:r>
              <a:rPr lang="en-US" sz="2800" dirty="0"/>
              <a:t>Lists are used to group similar items together.</a:t>
            </a:r>
          </a:p>
          <a:p>
            <a:pPr lvl="1"/>
            <a:r>
              <a:rPr lang="en-US" sz="2500" dirty="0"/>
              <a:t>A “contact list”, a “list of courses”, a “to do list”</a:t>
            </a:r>
          </a:p>
          <a:p>
            <a:r>
              <a:rPr lang="en-US" sz="2800" dirty="0"/>
              <a:t>Python lists are </a:t>
            </a:r>
            <a:r>
              <a:rPr lang="en-US" sz="2800" i="1" dirty="0"/>
              <a:t>really </a:t>
            </a:r>
            <a:r>
              <a:rPr lang="en-US" sz="2800" dirty="0"/>
              <a:t>flexible!</a:t>
            </a:r>
          </a:p>
          <a:p>
            <a:pPr lvl="1"/>
            <a:r>
              <a:rPr lang="en-US" sz="2500" dirty="0"/>
              <a:t>Can contain any type of data</a:t>
            </a:r>
          </a:p>
          <a:p>
            <a:pPr lvl="1"/>
            <a:r>
              <a:rPr lang="en-US" sz="2500" dirty="0"/>
              <a:t>Can mix and match types!</a:t>
            </a:r>
          </a:p>
          <a:p>
            <a:pPr lvl="1"/>
            <a:r>
              <a:rPr lang="en-US" sz="2500" dirty="0"/>
              <a:t>Can add and delete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01B31-DC98-2E4F-BB64-7584CADF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231062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B8CE-2AFB-214B-8D55-F95E54CF8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77310"/>
            <a:ext cx="11125200" cy="5257800"/>
          </a:xfrm>
        </p:spPr>
        <p:txBody>
          <a:bodyPr/>
          <a:lstStyle/>
          <a:p>
            <a:r>
              <a:rPr lang="en-US" sz="2800" dirty="0"/>
              <a:t>Each </a:t>
            </a:r>
            <a:r>
              <a:rPr lang="en-US" sz="2800" i="1" dirty="0"/>
              <a:t>type</a:t>
            </a:r>
            <a:r>
              <a:rPr lang="en-US" sz="2800" dirty="0"/>
              <a:t> of data has a specific set of functions (methods) you can apply to them, and certain properties you can access.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int</a:t>
            </a:r>
            <a:r>
              <a:rPr lang="en-US" sz="2400" dirty="0"/>
              <a:t> / Integers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ource Code Pro" panose="020B0509030403020204" pitchFamily="49" charset="77"/>
              </a:rPr>
              <a:t>1, -1, 0</a:t>
            </a:r>
            <a:r>
              <a:rPr lang="en-US" sz="2400" dirty="0"/>
              <a:t>, …</a:t>
            </a:r>
          </a:p>
          <a:p>
            <a:pPr marL="457200" indent="-457200"/>
            <a:r>
              <a:rPr lang="en-US" sz="2400" dirty="0">
                <a:latin typeface="Source Code Pro" panose="020B0509030403020204" pitchFamily="49" charset="77"/>
              </a:rPr>
              <a:t>float</a:t>
            </a:r>
            <a:r>
              <a:rPr lang="en-US" sz="2400" dirty="0"/>
              <a:t> (“decimal numbers”)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ource Code Pro" panose="020B0509030403020204" pitchFamily="49" charset="77"/>
              </a:rPr>
              <a:t>1.0, 3.14159, 20.0</a:t>
            </a:r>
          </a:p>
          <a:p>
            <a:pPr marL="457200" indent="-457200"/>
            <a:r>
              <a:rPr lang="en-US" sz="2400" dirty="0">
                <a:latin typeface="Source Code Pro" panose="020B0509030403020204" pitchFamily="49" charset="77"/>
              </a:rPr>
              <a:t>string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ource Code Pro" panose="020B0509030403020204" pitchFamily="49" charset="77"/>
              </a:rPr>
              <a:t>"Hello, CS88"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function</a:t>
            </a:r>
            <a:endParaRPr lang="en-US" sz="2400" dirty="0"/>
          </a:p>
          <a:p>
            <a:pPr marL="914400" lvl="1"/>
            <a:r>
              <a:rPr lang="en-US" sz="2400" dirty="0">
                <a:latin typeface="Source Code Pro" panose="020B0509030403020204" pitchFamily="49" charset="77"/>
              </a:rPr>
              <a:t>max(), min(), print(), your own functions!</a:t>
            </a:r>
          </a:p>
          <a:p>
            <a:pPr marL="457200" indent="-457200"/>
            <a:r>
              <a:rPr lang="en-US" sz="2400" b="1" dirty="0">
                <a:latin typeface="Source Code Pro" panose="020B0509030403020204" pitchFamily="49" charset="77"/>
              </a:rPr>
              <a:t>list</a:t>
            </a:r>
            <a:r>
              <a:rPr lang="en-US" sz="2400" b="1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Source Code Pro" panose="020B0509030403020204" pitchFamily="49" charset="77"/>
              </a:rPr>
              <a:t> ['CS88', 'DATA8', 'POLSCI2', 'PHILR1B</a:t>
            </a:r>
            <a:r>
              <a:rPr lang="en-US" sz="2400" b="1" dirty="0"/>
              <a:t>’]</a:t>
            </a:r>
          </a:p>
          <a:p>
            <a:pPr marL="457200" indent="-457200"/>
            <a:endParaRPr lang="en-US" sz="2400" dirty="0">
              <a:latin typeface="Source Code Pro" panose="020B0509030403020204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22514-08BC-E342-B38C-8D63788D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We’ve Learned So Far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2E396-89DF-2E4C-8AC8-E2D650D5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163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AFEA-028B-D946-B312-8B477D66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337F-4A81-5841-AEA5-9E19ACC3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Source Code Pro" panose="020B0509030403020204" pitchFamily="49" charset="77"/>
              </a:rPr>
              <a:t>[]</a:t>
            </a:r>
            <a:r>
              <a:rPr lang="en-US" sz="2600" dirty="0"/>
              <a:t> ”square brackets”: Used to access items in a list. We start at 0!</a:t>
            </a:r>
          </a:p>
          <a:p>
            <a:r>
              <a:rPr lang="en-US" sz="2600" dirty="0" err="1"/>
              <a:t>len</a:t>
            </a:r>
            <a:r>
              <a:rPr lang="en-US" sz="2600" dirty="0"/>
              <a:t>(): The number of items in a list</a:t>
            </a:r>
          </a:p>
          <a:p>
            <a:r>
              <a:rPr lang="en-US" sz="2600" dirty="0"/>
              <a:t>+: We can add lists together</a:t>
            </a:r>
          </a:p>
          <a:p>
            <a:r>
              <a:rPr lang="en-US" sz="2600" dirty="0"/>
              <a:t>min(), max(): Functions that take in a list and return some info.</a:t>
            </a:r>
          </a:p>
          <a:p>
            <a:r>
              <a:rPr lang="en-US" sz="2600" dirty="0"/>
              <a:t>Converting between types: Strings and Lists:</a:t>
            </a:r>
          </a:p>
          <a:p>
            <a:pPr lvl="1"/>
            <a:r>
              <a:rPr lang="en-US" sz="2600" dirty="0">
                <a:latin typeface="Source Code Pro" panose="020B0509030403020204" pitchFamily="49" charset="77"/>
              </a:rPr>
              <a:t>&lt;string&gt;.split(&lt;separator&gt;) </a:t>
            </a:r>
            <a:r>
              <a:rPr lang="en-US" sz="2600" dirty="0"/>
              <a:t>→  List of strings</a:t>
            </a:r>
          </a:p>
          <a:p>
            <a:pPr lvl="2"/>
            <a:r>
              <a:rPr lang="en-US" sz="2600" dirty="0">
                <a:latin typeface="Source Code Pro" panose="020B0509030403020204" pitchFamily="49" charset="77"/>
              </a:rPr>
              <a:t>'I am taking CS88.'.split(' ')</a:t>
            </a:r>
          </a:p>
          <a:p>
            <a:pPr lvl="1"/>
            <a:r>
              <a:rPr lang="en-US" sz="2600" dirty="0">
                <a:latin typeface="Source Code Pro" panose="020B0509030403020204" pitchFamily="49" charset="77"/>
              </a:rPr>
              <a:t>&lt;string&gt;.join(&lt;list&gt;) </a:t>
            </a:r>
            <a:r>
              <a:rPr lang="en-US" sz="2600" dirty="0"/>
              <a:t>→ String, with the items of a list joined together.</a:t>
            </a:r>
          </a:p>
          <a:p>
            <a:pPr lvl="2"/>
            <a:r>
              <a:rPr lang="en-US" sz="2600" dirty="0">
                <a:latin typeface="Source Code Pro" panose="020B0509030403020204" pitchFamily="49" charset="77"/>
              </a:rPr>
              <a:t>' '.join(['I', 'am', 'taking', 'C88C.'])</a:t>
            </a:r>
          </a:p>
          <a:p>
            <a:r>
              <a:rPr lang="en-US" sz="2600" dirty="0"/>
              <a:t>Lots more interesting tools!</a:t>
            </a:r>
          </a:p>
          <a:p>
            <a:pPr lvl="1"/>
            <a:r>
              <a:rPr lang="en-US" sz="2600" dirty="0">
                <a:hlinkClick r:id="rId2"/>
              </a:rPr>
              <a:t>https://docs.python.org/3.7/tutorial/datastructures.html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A5AB0-B7A1-D648-BDD0-49F423B0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23511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AEAF-7F12-2F42-A8AF-6700E89D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Elements From a List (A Reference, Don't Memorize Yet!)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9104-F946-7E47-8625-F75453A1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• </a:t>
            </a:r>
            <a:r>
              <a:rPr lang="en-US" sz="2600" dirty="0">
                <a:solidFill>
                  <a:schemeClr val="accent2"/>
                </a:solidFill>
              </a:rPr>
              <a:t>Selection</a:t>
            </a:r>
            <a:r>
              <a:rPr lang="en-US" sz="2600" dirty="0"/>
              <a:t> refers to extracting elements by their index.</a:t>
            </a:r>
          </a:p>
          <a:p>
            <a:pPr marL="0" indent="0">
              <a:buNone/>
            </a:pPr>
            <a:r>
              <a:rPr lang="en-US" sz="2600" dirty="0"/>
              <a:t>• </a:t>
            </a:r>
            <a:r>
              <a:rPr lang="en-US" sz="2600" dirty="0">
                <a:solidFill>
                  <a:schemeClr val="accent2"/>
                </a:solidFill>
              </a:rPr>
              <a:t>Slicing</a:t>
            </a:r>
            <a:r>
              <a:rPr lang="en-US" sz="2600" dirty="0"/>
              <a:t> refers to extracting subsequences.</a:t>
            </a:r>
          </a:p>
          <a:p>
            <a:pPr marL="0" indent="0">
              <a:buNone/>
            </a:pPr>
            <a:r>
              <a:rPr lang="en-US" sz="2600" dirty="0"/>
              <a:t>• These work uniformly across sequence types.</a:t>
            </a:r>
          </a:p>
          <a:p>
            <a:r>
              <a:rPr lang="en-US" sz="2400" dirty="0">
                <a:effectLst/>
                <a:latin typeface="Source Code Pro" panose="020B0509030403020204" pitchFamily="49" charset="77"/>
              </a:rPr>
              <a:t>L = [2,0,9,10,11]</a:t>
            </a:r>
          </a:p>
          <a:p>
            <a:r>
              <a:rPr lang="en-US" sz="2400" dirty="0">
                <a:effectLst/>
                <a:latin typeface="Source Code Pro" panose="020B0509030403020204" pitchFamily="49" charset="77"/>
              </a:rPr>
              <a:t>S  =  "Hello, world!" 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L[2]== 9 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L[-1] == L[</a:t>
            </a:r>
            <a:r>
              <a:rPr lang="en-US" sz="2400" dirty="0" err="1">
                <a:latin typeface="Source Code Pro" panose="020B0509030403020204" pitchFamily="49" charset="77"/>
              </a:rPr>
              <a:t>len</a:t>
            </a:r>
            <a:r>
              <a:rPr lang="en-US" sz="2400" dirty="0">
                <a:latin typeface="Source Code Pro" panose="020B0509030403020204" pitchFamily="49" charset="77"/>
              </a:rPr>
              <a:t>(t)-1] == 11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S[1] == "e" # Each element of a string is a one-element string.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L[1:4] == (L[1], L[2], L[3]) == (0, 9, 10)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S[1:2] == S[1] == "e"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S[0:5] == "Hello", S[0:5:2] == "</a:t>
            </a:r>
            <a:r>
              <a:rPr lang="en-US" sz="2400" dirty="0" err="1">
                <a:latin typeface="Source Code Pro" panose="020B0509030403020204" pitchFamily="49" charset="77"/>
              </a:rPr>
              <a:t>Hlo</a:t>
            </a:r>
            <a:r>
              <a:rPr lang="en-US" sz="2400" dirty="0">
                <a:latin typeface="Source Code Pro" panose="020B0509030403020204" pitchFamily="49" charset="77"/>
              </a:rPr>
              <a:t>", S[4::-1] == "</a:t>
            </a:r>
            <a:r>
              <a:rPr lang="en-US" sz="2400" dirty="0" err="1">
                <a:latin typeface="Source Code Pro" panose="020B0509030403020204" pitchFamily="49" charset="77"/>
              </a:rPr>
              <a:t>olleH</a:t>
            </a:r>
            <a:r>
              <a:rPr lang="en-US" sz="2400" dirty="0">
                <a:latin typeface="Source Code Pro" panose="020B0509030403020204" pitchFamily="49" charset="77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47C91-3A5E-0342-B27E-ECBE94BD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19430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880A-E0AB-5447-91B9-0974DA9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Indexing &amp;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7191-4074-0947-95A9-C07E5A18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 counting from 0.</a:t>
            </a:r>
          </a:p>
          <a:p>
            <a:pPr lvl="1"/>
            <a:r>
              <a:rPr lang="en-US" dirty="0"/>
              <a:t>You </a:t>
            </a:r>
            <a:r>
              <a:rPr lang="en-US" i="1" dirty="0"/>
              <a:t>will </a:t>
            </a:r>
            <a:r>
              <a:rPr lang="en-US" dirty="0"/>
              <a:t>mess this up. We all do. It's ok.</a:t>
            </a:r>
          </a:p>
          <a:p>
            <a:pPr lvl="1"/>
            <a:r>
              <a:rPr lang="en-US" dirty="0"/>
              <a:t>There's lots of bad dad jokes about this.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Python provides flexibility, but can be confusing.</a:t>
            </a:r>
          </a:p>
          <a:p>
            <a:pPr lvl="1"/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[0] </a:t>
            </a:r>
            <a:r>
              <a:rPr lang="en-US" dirty="0">
                <a:sym typeface="Wingdings" pitchFamily="2" charset="2"/>
              </a:rPr>
              <a:t>means the first item</a:t>
            </a:r>
          </a:p>
          <a:p>
            <a:pPr lvl="1"/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[-1] </a:t>
            </a:r>
            <a:r>
              <a:rPr lang="en-US" dirty="0">
                <a:sym typeface="Wingdings" pitchFamily="2" charset="2"/>
              </a:rPr>
              <a:t>means the last item, [-2] 2</a:t>
            </a:r>
            <a:r>
              <a:rPr lang="en-US" baseline="30000" dirty="0">
                <a:sym typeface="Wingdings" pitchFamily="2" charset="2"/>
              </a:rPr>
              <a:t>nd</a:t>
            </a:r>
            <a:r>
              <a:rPr lang="en-US" dirty="0">
                <a:sym typeface="Wingdings" pitchFamily="2" charset="2"/>
              </a:rPr>
              <a:t> to last, and so on</a:t>
            </a:r>
          </a:p>
          <a:p>
            <a:r>
              <a:rPr lang="en-US" dirty="0">
                <a:sym typeface="Wingdings" pitchFamily="2" charset="2"/>
              </a:rPr>
              <a:t>Slicing: The last value is </a:t>
            </a:r>
            <a:r>
              <a:rPr lang="en-US" i="1" dirty="0">
                <a:sym typeface="Wingdings" pitchFamily="2" charset="2"/>
              </a:rPr>
              <a:t>exclusive!</a:t>
            </a:r>
          </a:p>
          <a:p>
            <a:pPr lvl="1"/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[:stop], e.g. </a:t>
            </a:r>
            <a:r>
              <a:rPr lang="en-US" dirty="0" err="1">
                <a:latin typeface="Source Code Pro" panose="020B0509030403020204" pitchFamily="49" charset="77"/>
                <a:sym typeface="Wingdings" pitchFamily="2" charset="2"/>
              </a:rPr>
              <a:t>my_list</a:t>
            </a:r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[:5] # items 0-4</a:t>
            </a:r>
          </a:p>
          <a:p>
            <a:pPr lvl="1"/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</a:t>
            </a:r>
            <a:r>
              <a:rPr lang="en-US" dirty="0" err="1">
                <a:latin typeface="Source Code Pro" panose="020B0509030403020204" pitchFamily="49" charset="77"/>
                <a:sym typeface="Wingdings" pitchFamily="2" charset="2"/>
              </a:rPr>
              <a:t>start:stop</a:t>
            </a:r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], e.g. </a:t>
            </a:r>
            <a:r>
              <a:rPr lang="en-US" dirty="0" err="1">
                <a:latin typeface="Source Code Pro" panose="020B0509030403020204" pitchFamily="49" charset="77"/>
                <a:sym typeface="Wingdings" pitchFamily="2" charset="2"/>
              </a:rPr>
              <a:t>my_list</a:t>
            </a:r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[2:5] # items 2,3,4</a:t>
            </a:r>
          </a:p>
          <a:p>
            <a:pPr lvl="1"/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</a:t>
            </a:r>
            <a:r>
              <a:rPr lang="en-US" dirty="0" err="1">
                <a:latin typeface="Source Code Pro" panose="020B0509030403020204" pitchFamily="49" charset="77"/>
                <a:sym typeface="Wingdings" pitchFamily="2" charset="2"/>
              </a:rPr>
              <a:t>start:stop:step</a:t>
            </a:r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] e.g. </a:t>
            </a:r>
            <a:r>
              <a:rPr lang="en-US" dirty="0" err="1">
                <a:latin typeface="Source Code Pro" panose="020B0509030403020204" pitchFamily="49" charset="77"/>
                <a:sym typeface="Wingdings" pitchFamily="2" charset="2"/>
              </a:rPr>
              <a:t>my_list</a:t>
            </a:r>
            <a:r>
              <a:rPr lang="en-US" dirty="0">
                <a:latin typeface="Source Code Pro" panose="020B0509030403020204" pitchFamily="49" charset="77"/>
                <a:sym typeface="Wingdings" pitchFamily="2" charset="2"/>
              </a:rPr>
              <a:t>[0:8:2] # items 0,2,4,6</a:t>
            </a:r>
            <a:endParaRPr lang="en-US" dirty="0">
              <a:latin typeface="Source Code Pro" panose="020B05090304030202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E1733-7630-D942-8258-6921B116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33552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EC303E-BA7F-2442-80A3-59BC5814A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F9D0894-CC32-854A-BBE9-D410C5EB3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F32E3-F607-9D4C-857A-953F09E4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1461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F312-ABCD-8B4B-A190-C7A5FABE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A6B4-5D93-444D-98DD-446A9595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Working on the waitlist still.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Enrollment &amp; HR systems are complex. </a:t>
            </a:r>
            <a:r>
              <a:rPr lang="en-US" b="1" dirty="0">
                <a:sym typeface="Wingdings" pitchFamily="2" charset="2"/>
              </a:rPr>
              <a:t>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6F69B-69A6-1848-A7A0-93A49031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28691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latin typeface="FreightMicro Pro Book" panose="02000603020000020004" pitchFamily="2" charset="0"/>
              </a:rPr>
              <a:t>Sequences</a:t>
            </a:r>
          </a:p>
        </p:txBody>
      </p:sp>
    </p:spTree>
    <p:extLst>
      <p:ext uri="{BB962C8B-B14F-4D97-AF65-F5344CB8AC3E}">
        <p14:creationId xmlns:p14="http://schemas.microsoft.com/office/powerpoint/2010/main" val="28055687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0136-EF33-4740-9C42-A929325D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25A9-B8AA-884B-A27A-C3DDC6587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a type of </a:t>
            </a:r>
            <a:r>
              <a:rPr lang="en-US" i="1" dirty="0"/>
              <a:t>sequence</a:t>
            </a:r>
          </a:p>
          <a:p>
            <a:r>
              <a:rPr lang="en-US" i="1" dirty="0"/>
              <a:t>There are many types of sequences </a:t>
            </a:r>
            <a:r>
              <a:rPr lang="en-US" dirty="0"/>
              <a:t>in Python.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tuples</a:t>
            </a:r>
          </a:p>
          <a:p>
            <a:r>
              <a:rPr lang="en-US" dirty="0"/>
              <a:t>Sequences all share some common properties.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E9849-6848-4342-94D7-37224820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8966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9837-C209-824B-843C-A7D5FDC6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81368-93D5-194A-A344-C852C50E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term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sequence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refers generally to a data structure consisting of an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indexed collection of values,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we’ll generally call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is, there is a first, second, third value (which CS types call #0, #1, #2, etc.)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sequence may be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(with a length) or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infinite.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be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mutable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(elements can change) or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immutable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be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indexable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its elements may be accessed via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selection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their indices.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be </a:t>
            </a:r>
            <a:r>
              <a:rPr lang="en-US" sz="2800" dirty="0" err="1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iterable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its values may be accessed </a:t>
            </a:r>
            <a:r>
              <a:rPr lang="en-US" sz="2800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sequentially 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first to last. </a:t>
            </a:r>
            <a:endParaRPr lang="en-US" sz="3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30575-4F37-BC41-A102-540692AF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5806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C76F-61C4-F64D-B0A1-7E0874E1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64FB9-DFA0-E74D-8F80-0DF5F313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range() is a built in Python tool that generates a sequence of numbers.</a:t>
            </a:r>
          </a:p>
          <a:p>
            <a:pPr lvl="1"/>
            <a:r>
              <a:rPr lang="en-US" sz="2500" dirty="0"/>
              <a:t>It does not return a list unless we explicitly ask for one.</a:t>
            </a:r>
          </a:p>
          <a:p>
            <a:r>
              <a:rPr lang="en-US" sz="2800" dirty="0"/>
              <a:t>It has many options: start, stop, and step.</a:t>
            </a:r>
          </a:p>
          <a:p>
            <a:r>
              <a:rPr lang="en-US" sz="2800" dirty="0"/>
              <a:t>Range is </a:t>
            </a:r>
            <a:r>
              <a:rPr lang="en-US" sz="2800" i="1" dirty="0"/>
              <a:t>lazy!</a:t>
            </a:r>
            <a:r>
              <a:rPr lang="en-US" sz="2800" dirty="0"/>
              <a:t> It can be iterated over, but doesn’t compute all its values at once.</a:t>
            </a:r>
          </a:p>
          <a:p>
            <a:pPr lvl="1"/>
            <a:r>
              <a:rPr lang="en-US" sz="2800" dirty="0"/>
              <a:t>We’ll revisit this later.</a:t>
            </a:r>
          </a:p>
          <a:p>
            <a:r>
              <a:rPr lang="en-US" sz="3100" b="1" dirty="0"/>
              <a:t>GOTCHA: </a:t>
            </a:r>
            <a:r>
              <a:rPr lang="en-US" sz="3100" dirty="0"/>
              <a:t>Range is exclusive in the last value!</a:t>
            </a:r>
          </a:p>
          <a:p>
            <a:pPr lvl="1"/>
            <a:r>
              <a:rPr lang="en-US" sz="28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range(10)</a:t>
            </a:r>
            <a:r>
              <a:rPr lang="en-US" sz="2800" b="1" dirty="0"/>
              <a:t> is a sequence on 10 numbers from 0 to 9.</a:t>
            </a:r>
          </a:p>
          <a:p>
            <a:r>
              <a:rPr lang="en-US" sz="3100" b="1" dirty="0">
                <a:hlinkClick r:id="rId2"/>
              </a:rPr>
              <a:t>https://docs.python.org/3.7/library/stdtypes.html?highlight=range#range</a:t>
            </a:r>
            <a:endParaRPr lang="en-US" sz="31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ECF76-163A-1E45-A1FE-47A9E77E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94754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BC99-25F0-1046-A642-BE8C9D12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15D61-C8AC-8243-BB0F-F3FFB48A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are represented by </a:t>
            </a:r>
            <a:r>
              <a:rPr lang="en-US" dirty="0">
                <a:latin typeface="Source Code Pro" panose="020B0509030403020204" pitchFamily="49" charset="77"/>
              </a:rPr>
              <a:t>()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show up everywhere in Python, often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implicitiy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</a:t>
            </a:r>
            <a:r>
              <a:rPr lang="en-US" dirty="0" err="1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a,b</a:t>
            </a:r>
            <a:r>
              <a:rPr lang="en-US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= 1, 2 #</a:t>
            </a:r>
            <a:r>
              <a:rPr lang="en-US" b="1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 1,2 is really (1,2)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Tuples are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immutable.</a:t>
            </a:r>
          </a:p>
          <a:p>
            <a:pPr lvl="1"/>
            <a:r>
              <a:rPr lang="en-US" b="1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t[2] = 4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an Error.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3C3A3-600E-6346-8D4A-A90735F4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595429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CDBB-2186-644E-BE5A-FD21F24C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72666-8D70-8B45-8912-B8434D8E5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C8914-F696-CC46-9F07-84489747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159415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93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583-4935-884D-A666-3E3336A1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F622-39BD-DF46-82BA-6690499A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List comprehensions let us build lists "inline".</a:t>
            </a:r>
          </a:p>
          <a:p>
            <a:r>
              <a:rPr lang="en-US" dirty="0"/>
              <a:t>List comprehensions are an </a:t>
            </a:r>
            <a:r>
              <a:rPr lang="en-US" i="1" dirty="0"/>
              <a:t>expression that returns a list.</a:t>
            </a:r>
            <a:r>
              <a:rPr lang="en-US" sz="2800" dirty="0"/>
              <a:t> </a:t>
            </a:r>
          </a:p>
          <a:p>
            <a:r>
              <a:rPr lang="en-US" sz="2800" dirty="0"/>
              <a:t>We can easily “filter” the list using a conditional expression, i.e.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D508B-3D98-3140-9B20-72253082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64566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an expression to perform on each item in a sequence</a:t>
            </a:r>
          </a:p>
          <a:p>
            <a:r>
              <a:rPr lang="en-US" dirty="0"/>
              <a:t>let the data dictate the control</a:t>
            </a:r>
          </a:p>
          <a:p>
            <a:r>
              <a:rPr lang="en-US" dirty="0"/>
              <a:t>In some ways, nothing more than a concise for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2873726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&lt;expr with loop var&gt;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var&gt;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expr 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&lt;expr with loop var&gt;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var&gt;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expr &gt; </a:t>
            </a:r>
            <a:r>
              <a:rPr lang="en-US" b="1" dirty="0">
                <a:latin typeface="Courier New"/>
                <a:cs typeface="Courier New"/>
              </a:rPr>
              <a:t>if</a:t>
            </a:r>
            <a:r>
              <a:rPr lang="en-US" dirty="0">
                <a:latin typeface="Courier New"/>
                <a:cs typeface="Courier New"/>
              </a:rPr>
              <a:t> &lt;conditional expression with loop var&gt;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72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24"/>
    </mc:Choice>
    <mc:Fallback xmlns="">
      <p:transition spd="slow" advTm="61424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 Structures Review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2126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result of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list(range(0,10))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is…
A)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[0, 1, 2, 3, 4, 5, 6, 7, 8, 9]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B)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[0, 1, 2, 3, 4, 5, 6, 7, 8, 9, 10]</a:t>
            </a: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 2, 3, 4, 5, 6, 7, 8, 9, 10]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D)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 2, 3, 4, 5, 6, 7, 8, 9]</a:t>
            </a: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E) an error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1862040" y="5128200"/>
            <a:ext cx="78843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
A)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list(range(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m,n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))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creates a list with elements from m to n-1.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latin typeface="Source Code Pro" panose="020B0509030403020204" pitchFamily="49" charset="77"/>
              </a:rPr>
              <a:t>for</a:t>
            </a:r>
            <a:r>
              <a:rPr lang="en-US" sz="3600" dirty="0"/>
              <a:t> Loops</a:t>
            </a:r>
          </a:p>
        </p:txBody>
      </p:sp>
    </p:spTree>
    <p:extLst>
      <p:ext uri="{BB962C8B-B14F-4D97-AF65-F5344CB8AC3E}">
        <p14:creationId xmlns:p14="http://schemas.microsoft.com/office/powerpoint/2010/main" val="491740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4F77-0F1F-C34C-8B1F-7C77C710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iClicker</a:t>
            </a:r>
            <a:r>
              <a:rPr lang="en-US" dirty="0"/>
              <a:t>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14B1D-38D0-9C4F-A5DA-657BEC52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value of thing after running:</a:t>
            </a:r>
          </a:p>
          <a:p>
            <a:pPr lvl="1"/>
            <a:r>
              <a:rPr lang="en-US" dirty="0"/>
              <a:t>thing = [ print('I like '+ course) for course in courses ]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Nothing</a:t>
            </a:r>
          </a:p>
          <a:p>
            <a:pPr lvl="1"/>
            <a:r>
              <a:rPr lang="en-US" dirty="0"/>
              <a:t>[ “I like CS88”, “I like DATA8”, … ]</a:t>
            </a:r>
          </a:p>
          <a:p>
            <a:pPr lvl="1"/>
            <a:r>
              <a:rPr lang="en-US" dirty="0"/>
              <a:t>[]</a:t>
            </a:r>
          </a:p>
          <a:p>
            <a:pPr lvl="1"/>
            <a:r>
              <a:rPr lang="en-US" dirty="0"/>
              <a:t>[ None, None, None, None ]</a:t>
            </a:r>
          </a:p>
          <a:p>
            <a:pPr lvl="1"/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310049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 err="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iClicker</a:t>
            </a: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Question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126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&gt;&gt;&gt;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‘The University of California at Berkeley’</a:t>
            </a: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&gt;&gt;&gt; words =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uni.split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(‘ ‘)</a:t>
            </a: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&gt;&gt;&gt; thing = [ w[0] for w in words ]
A) []
B) [‘The’, ’University’, ‘of’, ‘California’, ‘at’, ‘Berkeley’ ]
C) ‘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TUoCaB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’
D) [ ‘T’, ‘U’, ‘o’, ‘C’, ‘a’, ‘B’ ]
E) Error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
D)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7841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 Structures Review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2126640" y="1187280"/>
            <a:ext cx="7619760" cy="35632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result of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for 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 range(3,9) if 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% 2 == 1]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is…</a:t>
            </a:r>
          </a:p>
          <a:p>
            <a:pPr marL="360">
              <a:buClr>
                <a:srgbClr val="000000"/>
              </a:buClr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4, 5, 6, 7, 8, 9]
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4, 5, 6, 7, 8]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C)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[1, 3, 5, 7, 9]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D)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5, 7, 9]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E)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5, 7]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748640" y="516600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Solution:
E) </a:t>
            </a:r>
            <a:r>
              <a:rPr lang="en-US" sz="24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[3, 5, 7]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2B8EFCEE-847B-3942-8DED-AAE17C61E209}"/>
              </a:ext>
            </a:extLst>
          </p:cNvPr>
          <p:cNvSpPr txBox="1"/>
          <p:nvPr/>
        </p:nvSpPr>
        <p:spPr>
          <a:xfrm>
            <a:off x="2272992" y="180282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Additional Types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BB1A4-8CEA-4E48-AA7C-D2E148E01397}"/>
              </a:ext>
            </a:extLst>
          </p:cNvPr>
          <p:cNvSpPr txBox="1"/>
          <p:nvPr/>
        </p:nvSpPr>
        <p:spPr>
          <a:xfrm>
            <a:off x="1880840" y="1059736"/>
            <a:ext cx="84191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range</a:t>
            </a:r>
            <a:r>
              <a:rPr lang="en-US" sz="2800" dirty="0"/>
              <a:t>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function, but is also its own type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range(0, 10)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“sequence”.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tuple</a:t>
            </a:r>
            <a:r>
              <a:rPr lang="en-US" sz="2800" dirty="0"/>
              <a:t> / A list you cannot change.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ource Code Pro" panose="020B0509030403020204" pitchFamily="49" charset="77"/>
              </a:rPr>
              <a:t>('CS88', 'DATA8', 'POLSCI2', 'PHILR1B</a:t>
            </a:r>
            <a:r>
              <a:rPr lang="en-US" sz="2800" dirty="0"/>
              <a:t>’)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sequence types: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filter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7001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09FC-8823-4B4A-AF02-C77487D8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“Acronym”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72428-20FF-D44A-8B50-7F683412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University of California at Berkeley” →  “UCB"</a:t>
            </a:r>
          </a:p>
        </p:txBody>
      </p:sp>
    </p:spTree>
    <p:extLst>
      <p:ext uri="{BB962C8B-B14F-4D97-AF65-F5344CB8AC3E}">
        <p14:creationId xmlns:p14="http://schemas.microsoft.com/office/powerpoint/2010/main" val="3981864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030440" y="189000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Three super important HOFS (Wait for lab)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1668600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list(map(function_to_apply, list_of_inputs))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209800" y="3200400"/>
            <a:ext cx="729504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list(filter(condition, list_of_inputs))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2057400"/>
            <a:ext cx="691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Applies function to each element of the list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209800" y="3733920"/>
            <a:ext cx="637128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a list of elements for which the condition is true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209800" y="5029200"/>
            <a:ext cx="7238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reduce(function, list_of_inputs)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209800" y="5410080"/>
            <a:ext cx="7429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Reduces the list to a result, given the function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35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09/23/19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Fa19 L3</a:t>
            </a:r>
            <a:endParaRPr lang="en-US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For the builtin filter/map, you need to then call list on it to get a list. If we define our own, we do not need to call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583-4935-884D-A666-3E3336A1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Objectives: Using Lists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F622-39BD-DF46-82BA-6690499A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800" dirty="0"/>
              <a:t> Loops are a ”generic” way to iterate over data.</a:t>
            </a:r>
            <a:endParaRPr lang="en-US" dirty="0"/>
          </a:p>
          <a:p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Use range</a:t>
            </a:r>
            <a:r>
              <a:rPr lang="en-US" sz="2800" dirty="0"/>
              <a:t> in a for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D508B-3D98-3140-9B20-72253082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93725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for a structured sequence of variable bindings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5648" y="1981201"/>
            <a:ext cx="6864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for</a:t>
            </a:r>
            <a:r>
              <a:rPr lang="en-US" sz="2000" dirty="0">
                <a:latin typeface="Courier New"/>
                <a:cs typeface="Courier New"/>
              </a:rPr>
              <a:t> &lt;variables&gt; </a:t>
            </a:r>
            <a:r>
              <a:rPr lang="en-US" sz="2800" b="1" dirty="0">
                <a:latin typeface="Courier New"/>
                <a:cs typeface="Courier New"/>
              </a:rPr>
              <a:t>in</a:t>
            </a:r>
            <a:r>
              <a:rPr lang="en-US" sz="2000" dirty="0">
                <a:latin typeface="Courier New"/>
                <a:cs typeface="Courier New"/>
              </a:rPr>
              <a:t> &lt;sequence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0871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96"/>
    </mc:Choice>
    <mc:Fallback xmlns="">
      <p:transition xmlns:p14="http://schemas.microsoft.com/office/powerpoint/2010/main" spd="slow" advTm="10179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for</a:t>
            </a:r>
            <a:r>
              <a:rPr lang="en-US" dirty="0"/>
              <a:t>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for a structured sequence of variable bindings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3748" y="1775292"/>
            <a:ext cx="6864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for</a:t>
            </a:r>
            <a:r>
              <a:rPr lang="en-US" sz="2000" dirty="0">
                <a:latin typeface="Courier New"/>
                <a:cs typeface="Courier New"/>
              </a:rPr>
              <a:t> &lt;variables&gt; </a:t>
            </a:r>
            <a:r>
              <a:rPr lang="en-US" sz="2800" b="1" dirty="0">
                <a:latin typeface="Courier New"/>
                <a:cs typeface="Courier New"/>
              </a:rPr>
              <a:t>in</a:t>
            </a:r>
            <a:r>
              <a:rPr lang="en-US" sz="2000" dirty="0">
                <a:latin typeface="Courier New"/>
                <a:cs typeface="Courier New"/>
              </a:rPr>
              <a:t> &lt;sequence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3980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96"/>
    </mc:Choice>
    <mc:Fallback xmlns="">
      <p:transition spd="slow" advTm="10179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while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until a predicate expression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8400" y="1574661"/>
            <a:ext cx="6400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while</a:t>
            </a:r>
            <a:r>
              <a:rPr lang="en-US" sz="2000" dirty="0">
                <a:latin typeface="Courier New"/>
                <a:cs typeface="Courier New"/>
              </a:rPr>
              <a:t> &lt;predicate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# Equivalent to a for loop:</a:t>
            </a:r>
          </a:p>
          <a:p>
            <a:r>
              <a:rPr lang="en-US" sz="2000" dirty="0">
                <a:latin typeface="Courier New"/>
                <a:cs typeface="Courier New"/>
              </a:rPr>
              <a:t>index = 0</a:t>
            </a:r>
          </a:p>
          <a:p>
            <a:r>
              <a:rPr lang="en-US" sz="2000" dirty="0">
                <a:latin typeface="Courier New"/>
                <a:cs typeface="Courier New"/>
              </a:rPr>
              <a:t>while index &lt; </a:t>
            </a:r>
            <a:r>
              <a:rPr lang="en-US" sz="2000" dirty="0" err="1">
                <a:latin typeface="Courier New"/>
                <a:cs typeface="Courier New"/>
              </a:rPr>
              <a:t>len</a:t>
            </a:r>
            <a:r>
              <a:rPr lang="en-US" sz="2000" dirty="0">
                <a:latin typeface="Courier New"/>
                <a:cs typeface="Courier New"/>
              </a:rPr>
              <a:t>("My Text")</a:t>
            </a:r>
          </a:p>
          <a:p>
            <a:r>
              <a:rPr lang="en-US" sz="2000" dirty="0">
                <a:latin typeface="Courier New"/>
                <a:cs typeface="Courier New"/>
              </a:rPr>
              <a:t>    letter = "My Text"[index]</a:t>
            </a:r>
          </a:p>
          <a:p>
            <a:r>
              <a:rPr lang="en-US" sz="2000" dirty="0">
                <a:latin typeface="Courier New"/>
                <a:cs typeface="Courier New"/>
              </a:rPr>
              <a:t>    …</a:t>
            </a:r>
          </a:p>
          <a:p>
            <a:r>
              <a:rPr lang="en-US" sz="2000" dirty="0">
                <a:latin typeface="Courier New"/>
                <a:cs typeface="Courier New"/>
              </a:rPr>
              <a:t>    index += 1</a:t>
            </a:r>
          </a:p>
        </p:txBody>
      </p:sp>
    </p:spTree>
    <p:extLst>
      <p:ext uri="{BB962C8B-B14F-4D97-AF65-F5344CB8AC3E}">
        <p14:creationId xmlns:p14="http://schemas.microsoft.com/office/powerpoint/2010/main" val="414961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15"/>
    </mc:Choice>
    <mc:Fallback xmlns="">
      <p:transition spd="slow" advTm="5131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5903-9C66-EDA1-FFEE-15C6A82E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Comparing a for loop and a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E6420-930D-20F9-DCBD-DBE97D8C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2CB50-5C99-2A75-3040-4506E1C8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97168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D6C8-D98C-0A48-AA6D-667D5252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7440-F20E-0042-9F08-7623E15E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Compare a </a:t>
            </a:r>
            <a:r>
              <a:rPr lang="en-US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loop and a </a:t>
            </a:r>
            <a:r>
              <a:rPr lang="en-US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loop.</a:t>
            </a:r>
          </a:p>
          <a:p>
            <a:r>
              <a:rPr lang="en-US" dirty="0"/>
              <a:t>Learn to use </a:t>
            </a:r>
            <a:r>
              <a:rPr lang="en-US" dirty="0">
                <a:latin typeface="Source Code Pro" panose="020B0509030403020204" pitchFamily="49" charset="77"/>
              </a:rPr>
              <a:t>range()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 string as a sequence of letters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AE243-B15A-004D-99CA-2D3DEFF8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589853940"/>
      </p:ext>
    </p:extLst>
  </p:cSld>
  <p:clrMapOvr>
    <a:masterClrMapping/>
  </p:clrMapOvr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11296</TotalTime>
  <Words>1943</Words>
  <Application>Microsoft Macintosh PowerPoint</Application>
  <PresentationFormat>Widescreen</PresentationFormat>
  <Paragraphs>235</Paragraphs>
  <Slides>35</Slides>
  <Notes>8</Notes>
  <HiddenSlides>7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Calibri</vt:lpstr>
      <vt:lpstr>Courier</vt:lpstr>
      <vt:lpstr>Courier New</vt:lpstr>
      <vt:lpstr>FreightMicro Pro Book</vt:lpstr>
      <vt:lpstr>FreightSans Pro Medium</vt:lpstr>
      <vt:lpstr>FreightSans Pro Semibold</vt:lpstr>
      <vt:lpstr>FreightText Pro Book</vt:lpstr>
      <vt:lpstr>Helvetica Neue</vt:lpstr>
      <vt:lpstr>Open Sans</vt:lpstr>
      <vt:lpstr>Source Code Pro</vt:lpstr>
      <vt:lpstr>Times New Roman</vt:lpstr>
      <vt:lpstr>1_cs162-fa14</vt:lpstr>
      <vt:lpstr>Lecture 4: Lists</vt:lpstr>
      <vt:lpstr>Announcements</vt:lpstr>
      <vt:lpstr>for Loops</vt:lpstr>
      <vt:lpstr>Learning Objectives: Using Lists in Practice</vt:lpstr>
      <vt:lpstr>for statement – iteration control</vt:lpstr>
      <vt:lpstr>for Statement – Iteration Control</vt:lpstr>
      <vt:lpstr>REVIEW: while statement – iteration control</vt:lpstr>
      <vt:lpstr>Demo Comparing a for loop and a while loop</vt:lpstr>
      <vt:lpstr>Learning Objectives</vt:lpstr>
      <vt:lpstr>&lt;sequence expression&gt; — What's that?</vt:lpstr>
      <vt:lpstr>Live Coding Demo</vt:lpstr>
      <vt:lpstr>Lists</vt:lpstr>
      <vt:lpstr>Learning Objectives</vt:lpstr>
      <vt:lpstr>Lists</vt:lpstr>
      <vt:lpstr>Types We’ve Learned So Far</vt:lpstr>
      <vt:lpstr>List Operations</vt:lpstr>
      <vt:lpstr>Selecting Elements From a List (A Reference, Don't Memorize Yet!)</vt:lpstr>
      <vt:lpstr>Rules of Indexing &amp; Slicing</vt:lpstr>
      <vt:lpstr>Demo</vt:lpstr>
      <vt:lpstr>Sequences</vt:lpstr>
      <vt:lpstr>Learning Objects</vt:lpstr>
      <vt:lpstr>Sequences</vt:lpstr>
      <vt:lpstr>range</vt:lpstr>
      <vt:lpstr>Tuples</vt:lpstr>
      <vt:lpstr>PowerPoint Presentation</vt:lpstr>
      <vt:lpstr>List Comprehensions</vt:lpstr>
      <vt:lpstr>Learning Objectives</vt:lpstr>
      <vt:lpstr>Data-driven iteration</vt:lpstr>
      <vt:lpstr>PowerPoint Presentation</vt:lpstr>
      <vt:lpstr>iClicker Question</vt:lpstr>
      <vt:lpstr>PowerPoint Presentation</vt:lpstr>
      <vt:lpstr>PowerPoint Presentation</vt:lpstr>
      <vt:lpstr>PowerPoint Presentation</vt:lpstr>
      <vt:lpstr>Example “Acronym”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Michael Ball</cp:lastModifiedBy>
  <cp:revision>82</cp:revision>
  <cp:lastPrinted>2021-09-08T21:43:54Z</cp:lastPrinted>
  <dcterms:modified xsi:type="dcterms:W3CDTF">2022-09-06T19:31:11Z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