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29"/>
  </p:notesMasterIdLst>
  <p:sldIdLst>
    <p:sldId id="413" r:id="rId2"/>
    <p:sldId id="418" r:id="rId3"/>
    <p:sldId id="419" r:id="rId4"/>
    <p:sldId id="417" r:id="rId5"/>
    <p:sldId id="282" r:id="rId6"/>
    <p:sldId id="291" r:id="rId7"/>
    <p:sldId id="293" r:id="rId8"/>
    <p:sldId id="268" r:id="rId9"/>
    <p:sldId id="292" r:id="rId10"/>
    <p:sldId id="287" r:id="rId11"/>
    <p:sldId id="386" r:id="rId12"/>
    <p:sldId id="289" r:id="rId13"/>
    <p:sldId id="265" r:id="rId14"/>
    <p:sldId id="388" r:id="rId15"/>
    <p:sldId id="389" r:id="rId16"/>
    <p:sldId id="390" r:id="rId17"/>
    <p:sldId id="387" r:id="rId18"/>
    <p:sldId id="288" r:id="rId19"/>
    <p:sldId id="409" r:id="rId20"/>
    <p:sldId id="415" r:id="rId21"/>
    <p:sldId id="403" r:id="rId22"/>
    <p:sldId id="404" r:id="rId23"/>
    <p:sldId id="416" r:id="rId24"/>
    <p:sldId id="284" r:id="rId25"/>
    <p:sldId id="269" r:id="rId26"/>
    <p:sldId id="279" r:id="rId27"/>
    <p:sldId id="280" r:id="rId28"/>
  </p:sldIdLst>
  <p:sldSz cx="12192000" cy="6858000"/>
  <p:notesSz cx="6997700" cy="9194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all" initials="MB" lastIdx="1" clrIdx="0">
    <p:extLst>
      <p:ext uri="{19B8F6BF-5375-455C-9EA6-DF929625EA0E}">
        <p15:presenceInfo xmlns:p15="http://schemas.microsoft.com/office/powerpoint/2012/main" userId="S::ball@berkeley.edu::193c5538-4594-411a-855b-59318feefd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1"/>
    <p:restoredTop sz="90340"/>
  </p:normalViewPr>
  <p:slideViewPr>
    <p:cSldViewPr snapToGrid="0" snapToObjects="1">
      <p:cViewPr varScale="1">
        <p:scale>
          <a:sx n="115" d="100"/>
          <a:sy n="115" d="100"/>
        </p:scale>
        <p:origin x="11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9T11:42:51.123"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5" name="PlaceHolder 2"/>
          <p:cNvSpPr>
            <a:spLocks noGrp="1"/>
          </p:cNvSpPr>
          <p:nvPr>
            <p:ph type="hdr"/>
          </p:nvPr>
        </p:nvSpPr>
        <p:spPr>
          <a:xfrm>
            <a:off x="0" y="1"/>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86" name="PlaceHolder 3"/>
          <p:cNvSpPr>
            <a:spLocks noGrp="1"/>
          </p:cNvSpPr>
          <p:nvPr>
            <p:ph type="dt"/>
          </p:nvPr>
        </p:nvSpPr>
        <p:spPr>
          <a:xfrm>
            <a:off x="4399200" y="1"/>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87"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88" name="PlaceHolder 5"/>
          <p:cNvSpPr>
            <a:spLocks noGrp="1"/>
          </p:cNvSpPr>
          <p:nvPr>
            <p:ph type="sldNum"/>
          </p:nvPr>
        </p:nvSpPr>
        <p:spPr>
          <a:xfrm>
            <a:off x="4399200" y="9555480"/>
            <a:ext cx="3372840" cy="502560"/>
          </a:xfrm>
          <a:prstGeom prst="rect">
            <a:avLst/>
          </a:prstGeom>
        </p:spPr>
        <p:txBody>
          <a:bodyPr lIns="0" tIns="0" rIns="0" bIns="0" anchor="b"/>
          <a:lstStyle/>
          <a:p>
            <a:pPr algn="r"/>
            <a:fld id="{1E6A0497-FA14-4881-862A-AC8598D64A92}"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1" y="8763121"/>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1</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01553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80083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1" y="8763121"/>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19</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20701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9: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306" name="Google Shape;306;p19: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1694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0: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316" name="Google Shape;316;p20: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8282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0: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316" name="Google Shape;316;p20: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970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1" y="8763121"/>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4</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28918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133" name="Google Shape;133;p6: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1012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155" name="Google Shape;155;p8: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467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933451"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145" name="Google Shape;145;p7: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519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10</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05064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93999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13</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53438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17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84761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57200" y="1219200"/>
            <a:ext cx="11201400" cy="0"/>
          </a:xfrm>
          <a:prstGeom prst="line">
            <a:avLst/>
          </a:pr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p>
        </p:txBody>
      </p:sp>
      <p:pic>
        <p:nvPicPr>
          <p:cNvPr id="5" name="Picture 8"/>
          <p:cNvPicPr>
            <a:picLocks noChangeAspect="1" noChangeArrowheads="1"/>
          </p:cNvPicPr>
          <p:nvPr userDrawn="1"/>
        </p:nvPicPr>
        <p:blipFill>
          <a:blip r:embed="rId2"/>
          <a:srcRect/>
          <a:stretch/>
        </p:blipFill>
        <p:spPr bwMode="auto">
          <a:xfrm>
            <a:off x="10769601" y="228600"/>
            <a:ext cx="833439" cy="833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5685" name="Rectangle 5"/>
          <p:cNvSpPr>
            <a:spLocks noGrp="1" noChangeArrowheads="1"/>
          </p:cNvSpPr>
          <p:nvPr>
            <p:ph type="ctrTitle"/>
          </p:nvPr>
        </p:nvSpPr>
        <p:spPr>
          <a:xfrm>
            <a:off x="2819400" y="2130428"/>
            <a:ext cx="8458200" cy="1470025"/>
          </a:xfrm>
        </p:spPr>
        <p:txBody>
          <a:bodyPr/>
          <a:lstStyle>
            <a:lvl1pPr algn="ctr">
              <a:defRPr sz="3600"/>
            </a:lvl1pPr>
          </a:lstStyle>
          <a:p>
            <a:r>
              <a:rPr lang="en-US" dirty="0"/>
              <a:t>Click to edit Master title style</a:t>
            </a:r>
          </a:p>
        </p:txBody>
      </p:sp>
      <p:sp>
        <p:nvSpPr>
          <p:cNvPr id="455686" name="Rectangle 6"/>
          <p:cNvSpPr>
            <a:spLocks noGrp="1" noChangeArrowheads="1"/>
          </p:cNvSpPr>
          <p:nvPr>
            <p:ph type="subTitle" idx="1"/>
          </p:nvPr>
        </p:nvSpPr>
        <p:spPr>
          <a:xfrm>
            <a:off x="3276600" y="3886200"/>
            <a:ext cx="7543800" cy="990600"/>
          </a:xfrm>
        </p:spPr>
        <p:txBody>
          <a:bodyPr/>
          <a:lstStyle>
            <a:lvl1pPr marL="0" indent="0" algn="ctr">
              <a:buFontTx/>
              <a:buNone/>
              <a:defRPr/>
            </a:lvl1pPr>
          </a:lstStyle>
          <a:p>
            <a:r>
              <a:rPr lang="en-US" dirty="0"/>
              <a:t>Click to edit Master subtitle style</a:t>
            </a:r>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2179195" y="382588"/>
            <a:ext cx="83058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9056" tIns="34529" rIns="69056" bIns="34529"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400" kern="0" dirty="0"/>
              <a:t>Computational Structures in Data Science</a:t>
            </a:r>
          </a:p>
        </p:txBody>
      </p:sp>
      <p:sp>
        <p:nvSpPr>
          <p:cNvPr id="10" name="TextBox 9">
            <a:extLst>
              <a:ext uri="{FF2B5EF4-FFF2-40B4-BE49-F238E27FC236}">
                <a16:creationId xmlns:a16="http://schemas.microsoft.com/office/drawing/2014/main" id="{6914DF4B-2D56-AB45-B234-4F37FEC419CC}"/>
              </a:ext>
            </a:extLst>
          </p:cNvPr>
          <p:cNvSpPr txBox="1"/>
          <p:nvPr userDrawn="1"/>
        </p:nvSpPr>
        <p:spPr>
          <a:xfrm>
            <a:off x="205116" y="2476001"/>
            <a:ext cx="1941557" cy="715581"/>
          </a:xfrm>
          <a:prstGeom prst="rect">
            <a:avLst/>
          </a:prstGeom>
          <a:noFill/>
        </p:spPr>
        <p:txBody>
          <a:bodyPr wrap="square">
            <a:spAutoFit/>
          </a:bodyPr>
          <a:lstStyle/>
          <a:p>
            <a:pPr algn="ctr">
              <a:defRPr/>
            </a:pPr>
            <a:r>
              <a:rPr lang="en-US" sz="1350" b="1" i="0" dirty="0">
                <a:solidFill>
                  <a:schemeClr val="bg2"/>
                </a:solidFill>
                <a:latin typeface="FreightSans Pro Semibold" panose="02000606030000020004" pitchFamily="2" charset="0"/>
              </a:rPr>
              <a:t>UC Berkeley EECS</a:t>
            </a:r>
            <a:br>
              <a:rPr lang="en-US" sz="1350" b="1" i="0" dirty="0">
                <a:solidFill>
                  <a:schemeClr val="bg2"/>
                </a:solidFill>
                <a:latin typeface="FreightSans Pro Semibold" panose="02000606030000020004" pitchFamily="2" charset="0"/>
              </a:rPr>
            </a:br>
            <a:r>
              <a:rPr lang="en-US" sz="1350" b="1" i="0" dirty="0">
                <a:solidFill>
                  <a:schemeClr val="bg2"/>
                </a:solidFill>
                <a:latin typeface="FreightSans Pro Semibold" panose="02000606030000020004" pitchFamily="2" charset="0"/>
              </a:rPr>
              <a:t>Lecturer</a:t>
            </a:r>
          </a:p>
          <a:p>
            <a:pPr algn="ctr">
              <a:defRPr/>
            </a:pPr>
            <a:r>
              <a:rPr lang="en-US" sz="1350" b="1" i="0" dirty="0">
                <a:solidFill>
                  <a:schemeClr val="bg2"/>
                </a:solidFill>
                <a:latin typeface="FreightSans Pro Semibold" panose="02000606030000020004" pitchFamily="2" charset="0"/>
              </a:rPr>
              <a:t>Michael Ball</a:t>
            </a:r>
          </a:p>
        </p:txBody>
      </p:sp>
      <p:pic>
        <p:nvPicPr>
          <p:cNvPr id="11" name="Picture 2">
            <a:extLst>
              <a:ext uri="{FF2B5EF4-FFF2-40B4-BE49-F238E27FC236}">
                <a16:creationId xmlns:a16="http://schemas.microsoft.com/office/drawing/2014/main" id="{8CD1E19B-E1FA-114F-B2A6-C6DE982CA377}"/>
              </a:ext>
            </a:extLst>
          </p:cNvPr>
          <p:cNvPicPr>
            <a:picLocks noChangeAspect="1" noChangeArrowheads="1"/>
          </p:cNvPicPr>
          <p:nvPr userDrawn="1"/>
        </p:nvPicPr>
        <p:blipFill>
          <a:blip r:embed="rId3"/>
          <a:srcRect/>
          <a:stretch/>
        </p:blipFill>
        <p:spPr bwMode="auto">
          <a:xfrm>
            <a:off x="457202" y="152402"/>
            <a:ext cx="1437391" cy="21576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5">
            <a:extLst>
              <a:ext uri="{FF2B5EF4-FFF2-40B4-BE49-F238E27FC236}">
                <a16:creationId xmlns:a16="http://schemas.microsoft.com/office/drawing/2014/main" id="{E54B2176-5634-6845-968B-F5816C0360CC}"/>
              </a:ext>
            </a:extLst>
          </p:cNvPr>
          <p:cNvSpPr txBox="1">
            <a:spLocks noChangeArrowheads="1"/>
          </p:cNvSpPr>
          <p:nvPr userDrawn="1"/>
        </p:nvSpPr>
        <p:spPr bwMode="auto">
          <a:xfrm>
            <a:off x="3246256" y="6381750"/>
            <a:ext cx="6171678"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9056" tIns="34529" rIns="69056" bIns="34529"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600" b="0" dirty="0"/>
              <a:t>UC Berkeley | Computer Science 88 | Michael Ball | https://cs88.org</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5108713" y="258417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292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3E85FE72-0B9D-1A4F-A842-F00C4E8F7C72}" type="slidenum">
              <a:rPr lang="en-US"/>
              <a:pPr>
                <a:defRPr/>
              </a:pPr>
              <a:t>‹#›</a:t>
            </a:fld>
            <a:endParaRPr lang="en-US" b="0"/>
          </a:p>
        </p:txBody>
      </p:sp>
    </p:spTree>
    <p:extLst>
      <p:ext uri="{BB962C8B-B14F-4D97-AF65-F5344CB8AC3E}">
        <p14:creationId xmlns:p14="http://schemas.microsoft.com/office/powerpoint/2010/main" val="172677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4008063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228600"/>
            <a:ext cx="10260960" cy="7362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1" name="PlaceHolder 2"/>
          <p:cNvSpPr>
            <a:spLocks noGrp="1"/>
          </p:cNvSpPr>
          <p:nvPr>
            <p:ph type="subTitle"/>
          </p:nvPr>
        </p:nvSpPr>
        <p:spPr>
          <a:xfrm>
            <a:off x="914400" y="1066680"/>
            <a:ext cx="10159680" cy="5257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13192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ACA94121-BA6C-AD43-82C2-DF1F24FE5D9C}" type="slidenum">
              <a:rPr lang="en-US"/>
              <a:pPr>
                <a:defRPr/>
              </a:pPr>
              <a:t>‹#›</a:t>
            </a:fld>
            <a:endParaRPr lang="en-US" b="0"/>
          </a:p>
        </p:txBody>
      </p:sp>
    </p:spTree>
    <p:extLst>
      <p:ext uri="{BB962C8B-B14F-4D97-AF65-F5344CB8AC3E}">
        <p14:creationId xmlns:p14="http://schemas.microsoft.com/office/powerpoint/2010/main" val="32247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33400" y="1066800"/>
            <a:ext cx="5334000" cy="5257800"/>
          </a:xfrm>
        </p:spPr>
        <p:txBody>
          <a:bodyPr/>
          <a:lstStyle>
            <a:lvl1pPr>
              <a:defRPr sz="1800"/>
            </a:lvl1pPr>
            <a:lvl2pPr>
              <a:defRPr sz="1350"/>
            </a:lvl2pPr>
            <a:lvl3pPr>
              <a:defRPr sz="135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066800"/>
            <a:ext cx="5334000" cy="5257800"/>
          </a:xfrm>
        </p:spPr>
        <p:txBody>
          <a:bodyPr/>
          <a:lstStyle>
            <a:lvl1pPr>
              <a:defRPr sz="1800"/>
            </a:lvl1pPr>
            <a:lvl2pPr>
              <a:defRPr sz="1350"/>
            </a:lvl2pPr>
            <a:lvl3pPr>
              <a:defRPr sz="135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D4713FF5-B387-3C46-9528-A4DAEFDDAA2C}" type="slidenum">
              <a:rPr lang="en-US"/>
              <a:pPr>
                <a:defRPr/>
              </a:pPr>
              <a:t>‹#›</a:t>
            </a:fld>
            <a:endParaRPr lang="en-US" b="0"/>
          </a:p>
        </p:txBody>
      </p:sp>
    </p:spTree>
    <p:extLst>
      <p:ext uri="{BB962C8B-B14F-4D97-AF65-F5344CB8AC3E}">
        <p14:creationId xmlns:p14="http://schemas.microsoft.com/office/powerpoint/2010/main" val="193553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531284"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1800"/>
            </a:lvl1pPr>
            <a:lvl2pPr>
              <a:defRPr sz="1350"/>
            </a:lvl2pPr>
            <a:lvl3pPr>
              <a:defRPr sz="135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21298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2248F822-60CA-A14C-842C-369E58A037BB}" type="slidenum">
              <a:rPr lang="en-US"/>
              <a:pPr>
                <a:defRPr/>
              </a:pPr>
              <a:t>‹#›</a:t>
            </a:fld>
            <a:endParaRPr lang="en-US" b="0"/>
          </a:p>
        </p:txBody>
      </p:sp>
    </p:spTree>
    <p:extLst>
      <p:ext uri="{BB962C8B-B14F-4D97-AF65-F5344CB8AC3E}">
        <p14:creationId xmlns:p14="http://schemas.microsoft.com/office/powerpoint/2010/main" val="155081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CDE41FA0-C480-6843-BD2D-6F0C14B57B49}" type="slidenum">
              <a:rPr lang="en-US"/>
              <a:pPr>
                <a:defRPr/>
              </a:pPr>
              <a:t>‹#›</a:t>
            </a:fld>
            <a:endParaRPr lang="en-US" b="0"/>
          </a:p>
        </p:txBody>
      </p:sp>
    </p:spTree>
    <p:extLst>
      <p:ext uri="{BB962C8B-B14F-4D97-AF65-F5344CB8AC3E}">
        <p14:creationId xmlns:p14="http://schemas.microsoft.com/office/powerpoint/2010/main" val="120487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0"/>
            <a:ext cx="2565400" cy="6096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914400" y="228600"/>
            <a:ext cx="7493000" cy="60960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EA9A5171-0207-EE4C-95BF-097AF0A57BE6}" type="slidenum">
              <a:rPr lang="en-US"/>
              <a:pPr>
                <a:defRPr/>
              </a:pPr>
              <a:t>‹#›</a:t>
            </a:fld>
            <a:endParaRPr lang="en-US" b="0"/>
          </a:p>
        </p:txBody>
      </p:sp>
    </p:spTree>
    <p:extLst>
      <p:ext uri="{BB962C8B-B14F-4D97-AF65-F5344CB8AC3E}">
        <p14:creationId xmlns:p14="http://schemas.microsoft.com/office/powerpoint/2010/main" val="168317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15900"/>
            <a:ext cx="10261600" cy="736600"/>
          </a:xfrm>
        </p:spPr>
        <p:txBody>
          <a:bodyPr/>
          <a:lstStyle/>
          <a:p>
            <a:r>
              <a:rPr lang="en-US" dirty="0"/>
              <a:t>Click to edit Master title style</a:t>
            </a:r>
          </a:p>
        </p:txBody>
      </p:sp>
      <p:sp>
        <p:nvSpPr>
          <p:cNvPr id="3" name="Text Placeholder 2"/>
          <p:cNvSpPr>
            <a:spLocks noGrp="1"/>
          </p:cNvSpPr>
          <p:nvPr>
            <p:ph type="body" sz="half" idx="1"/>
          </p:nvPr>
        </p:nvSpPr>
        <p:spPr>
          <a:xfrm>
            <a:off x="533400" y="1066800"/>
            <a:ext cx="535940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6096000" y="10668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6096000" y="37719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92732EAA-4308-6D4B-B317-3B7A4B81A0EA}" type="slidenum">
              <a:rPr lang="en-US"/>
              <a:pPr>
                <a:defRPr/>
              </a:pPr>
              <a:t>‹#›</a:t>
            </a:fld>
            <a:endParaRPr lang="en-US" b="0"/>
          </a:p>
        </p:txBody>
      </p:sp>
    </p:spTree>
    <p:extLst>
      <p:ext uri="{BB962C8B-B14F-4D97-AF65-F5344CB8AC3E}">
        <p14:creationId xmlns:p14="http://schemas.microsoft.com/office/powerpoint/2010/main" val="286374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320800" y="1143002"/>
            <a:ext cx="9855200" cy="35845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a:xfrm>
            <a:off x="11480800" y="6553200"/>
            <a:ext cx="711200" cy="304800"/>
          </a:xfrm>
          <a:prstGeom prst="rect">
            <a:avLst/>
          </a:prstGeom>
        </p:spPr>
        <p:txBody>
          <a:bodyPr/>
          <a:lstStyle>
            <a:lvl1pPr>
              <a:defRPr/>
            </a:lvl1pPr>
          </a:lstStyle>
          <a:p>
            <a:pPr>
              <a:defRPr/>
            </a:pPr>
            <a:fld id="{FE665C81-C980-EF45-BF17-2B49AE30DF4D}" type="slidenum">
              <a:rPr lang="en-US"/>
              <a:pPr>
                <a:defRPr/>
              </a:pPr>
              <a:t>‹#›</a:t>
            </a:fld>
            <a:endParaRPr lang="en-US" b="0"/>
          </a:p>
        </p:txBody>
      </p:sp>
    </p:spTree>
    <p:extLst>
      <p:ext uri="{BB962C8B-B14F-4D97-AF65-F5344CB8AC3E}">
        <p14:creationId xmlns:p14="http://schemas.microsoft.com/office/powerpoint/2010/main" val="36927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533400" y="228600"/>
            <a:ext cx="102108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ctr" anchorCtr="0" compatLnSpc="1">
            <a:prstTxWarp prst="textNoShape">
              <a:avLst/>
            </a:prstTxWarp>
          </a:bodyPr>
          <a:lstStyle/>
          <a:p>
            <a:pPr lvl="0"/>
            <a:r>
              <a:rPr lang="en-US" dirty="0"/>
              <a:t>Slide Title</a:t>
            </a:r>
          </a:p>
        </p:txBody>
      </p:sp>
      <p:sp>
        <p:nvSpPr>
          <p:cNvPr id="1030" name="Rectangle 6"/>
          <p:cNvSpPr>
            <a:spLocks noGrp="1" noChangeArrowheads="1"/>
          </p:cNvSpPr>
          <p:nvPr>
            <p:ph type="body" idx="1"/>
          </p:nvPr>
        </p:nvSpPr>
        <p:spPr bwMode="auto">
          <a:xfrm>
            <a:off x="533400" y="1066800"/>
            <a:ext cx="11125200"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Line 7"/>
          <p:cNvSpPr>
            <a:spLocks noChangeShapeType="1"/>
          </p:cNvSpPr>
          <p:nvPr/>
        </p:nvSpPr>
        <p:spPr bwMode="auto">
          <a:xfrm>
            <a:off x="533400" y="934405"/>
            <a:ext cx="11125200" cy="0"/>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10000 h 10000"/>
            </a:gdLst>
            <a:ahLst/>
            <a:cxnLst>
              <a:cxn ang="0">
                <a:pos x="connsiteX0" y="connsiteY0"/>
              </a:cxn>
              <a:cxn ang="0">
                <a:pos x="connsiteX1" y="connsiteY1"/>
              </a:cxn>
            </a:cxnLst>
            <a:rect l="l" t="t" r="r" b="b"/>
            <a:pathLst>
              <a:path w="10000" h="10000">
                <a:moveTo>
                  <a:pt x="0" y="0"/>
                </a:moveTo>
                <a:lnTo>
                  <a:pt x="10000" y="10000"/>
                </a:lnTo>
              </a:path>
            </a:pathLst>
          </a:cu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p>
        </p:txBody>
      </p:sp>
      <p:pic>
        <p:nvPicPr>
          <p:cNvPr id="1032" name="Picture 8"/>
          <p:cNvPicPr>
            <a:picLocks noChangeAspect="1" noChangeArrowheads="1"/>
          </p:cNvPicPr>
          <p:nvPr/>
        </p:nvPicPr>
        <p:blipFill>
          <a:blip r:embed="rId14"/>
          <a:srcRect/>
          <a:stretch/>
        </p:blipFill>
        <p:spPr bwMode="auto">
          <a:xfrm>
            <a:off x="11015661" y="189867"/>
            <a:ext cx="642939" cy="642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5">
            <a:extLst>
              <a:ext uri="{FF2B5EF4-FFF2-40B4-BE49-F238E27FC236}">
                <a16:creationId xmlns:a16="http://schemas.microsoft.com/office/drawing/2014/main" id="{C2835660-6E30-EA4D-9360-DAB07ED681A1}"/>
              </a:ext>
            </a:extLst>
          </p:cNvPr>
          <p:cNvSpPr txBox="1">
            <a:spLocks noChangeArrowheads="1"/>
          </p:cNvSpPr>
          <p:nvPr userDrawn="1"/>
        </p:nvSpPr>
        <p:spPr bwMode="auto">
          <a:xfrm>
            <a:off x="3898980" y="6464300"/>
            <a:ext cx="4394039"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9056" tIns="34529" rIns="69056" bIns="34529"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200" b="0" dirty="0"/>
              <a:t>UC Berkeley | Computer Science 88 | Michael Ball | http://cs88.org</a:t>
            </a:r>
          </a:p>
        </p:txBody>
      </p:sp>
    </p:spTree>
    <p:extLst>
      <p:ext uri="{BB962C8B-B14F-4D97-AF65-F5344CB8AC3E}">
        <p14:creationId xmlns:p14="http://schemas.microsoft.com/office/powerpoint/2010/main" val="49782946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rtl="0" eaLnBrk="1" fontAlgn="base" hangingPunct="1">
        <a:lnSpc>
          <a:spcPct val="90000"/>
        </a:lnSpc>
        <a:spcBef>
          <a:spcPct val="0"/>
        </a:spcBef>
        <a:spcAft>
          <a:spcPct val="0"/>
        </a:spcAft>
        <a:defRPr sz="30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2400" b="1">
          <a:solidFill>
            <a:srgbClr val="0332B7"/>
          </a:solidFill>
          <a:latin typeface="Arial" charset="0"/>
          <a:ea typeface="ＭＳ Ｐゴシック" charset="-128"/>
          <a:cs typeface="ＭＳ Ｐゴシック" charset="-128"/>
        </a:defRPr>
      </a:lvl5pPr>
      <a:lvl6pPr marL="342900" algn="l" rtl="0" eaLnBrk="1" fontAlgn="base" hangingPunct="1">
        <a:lnSpc>
          <a:spcPct val="90000"/>
        </a:lnSpc>
        <a:spcBef>
          <a:spcPct val="0"/>
        </a:spcBef>
        <a:spcAft>
          <a:spcPct val="0"/>
        </a:spcAft>
        <a:defRPr sz="2400" b="1">
          <a:solidFill>
            <a:srgbClr val="0332B7"/>
          </a:solidFill>
          <a:latin typeface="Arial" charset="0"/>
        </a:defRPr>
      </a:lvl6pPr>
      <a:lvl7pPr marL="685800" algn="l" rtl="0" eaLnBrk="1" fontAlgn="base" hangingPunct="1">
        <a:lnSpc>
          <a:spcPct val="90000"/>
        </a:lnSpc>
        <a:spcBef>
          <a:spcPct val="0"/>
        </a:spcBef>
        <a:spcAft>
          <a:spcPct val="0"/>
        </a:spcAft>
        <a:defRPr sz="2400" b="1">
          <a:solidFill>
            <a:srgbClr val="0332B7"/>
          </a:solidFill>
          <a:latin typeface="Arial" charset="0"/>
        </a:defRPr>
      </a:lvl7pPr>
      <a:lvl8pPr marL="1028700" algn="l" rtl="0" eaLnBrk="1" fontAlgn="base" hangingPunct="1">
        <a:lnSpc>
          <a:spcPct val="90000"/>
        </a:lnSpc>
        <a:spcBef>
          <a:spcPct val="0"/>
        </a:spcBef>
        <a:spcAft>
          <a:spcPct val="0"/>
        </a:spcAft>
        <a:defRPr sz="2400" b="1">
          <a:solidFill>
            <a:srgbClr val="0332B7"/>
          </a:solidFill>
          <a:latin typeface="Arial" charset="0"/>
        </a:defRPr>
      </a:lvl8pPr>
      <a:lvl9pPr marL="1371600" algn="l" rtl="0" eaLnBrk="1" fontAlgn="base" hangingPunct="1">
        <a:lnSpc>
          <a:spcPct val="90000"/>
        </a:lnSpc>
        <a:spcBef>
          <a:spcPct val="0"/>
        </a:spcBef>
        <a:spcAft>
          <a:spcPct val="0"/>
        </a:spcAft>
        <a:defRPr sz="2400" b="1">
          <a:solidFill>
            <a:srgbClr val="0332B7"/>
          </a:solidFill>
          <a:latin typeface="Arial" charset="0"/>
        </a:defRPr>
      </a:lvl9pPr>
    </p:titleStyle>
    <p:bodyStyle>
      <a:lvl1pPr marL="214313" indent="-214313" algn="l" rtl="0" eaLnBrk="1" fontAlgn="base" hangingPunct="1">
        <a:lnSpc>
          <a:spcPct val="90000"/>
        </a:lnSpc>
        <a:spcBef>
          <a:spcPct val="30000"/>
        </a:spcBef>
        <a:spcAft>
          <a:spcPct val="0"/>
        </a:spcAft>
        <a:buSzPct val="90000"/>
        <a:buFont typeface="Arial" panose="020B0604020202020204" pitchFamily="34" charset="0"/>
        <a:buChar char="•"/>
        <a:defRPr sz="2700" b="0" i="0">
          <a:solidFill>
            <a:schemeClr val="tx1"/>
          </a:solidFill>
          <a:latin typeface="FreightSans Pro Medium" panose="02000606030000020004" pitchFamily="2" charset="0"/>
          <a:ea typeface="ＭＳ Ｐゴシック" charset="-128"/>
          <a:cs typeface="FreightSans Pro Medium" panose="02000606030000020004" pitchFamily="2" charset="0"/>
        </a:defRPr>
      </a:lvl1pPr>
      <a:lvl2pPr marL="514350" indent="-171450" algn="l" rtl="0" eaLnBrk="1" fontAlgn="base" hangingPunct="1">
        <a:lnSpc>
          <a:spcPct val="90000"/>
        </a:lnSpc>
        <a:spcBef>
          <a:spcPct val="30000"/>
        </a:spcBef>
        <a:spcAft>
          <a:spcPct val="0"/>
        </a:spcAft>
        <a:buSzPct val="90000"/>
        <a:buChar char="–"/>
        <a:defRPr sz="2400" b="0" i="0">
          <a:solidFill>
            <a:schemeClr val="tx1"/>
          </a:solidFill>
          <a:latin typeface="FreightSans Pro Medium" panose="02000606030000020004" pitchFamily="2" charset="0"/>
          <a:ea typeface="ＭＳ Ｐゴシック" charset="-128"/>
        </a:defRPr>
      </a:lvl2pPr>
      <a:lvl3pPr marL="857250" indent="-171450" algn="l" rtl="0" eaLnBrk="1" fontAlgn="base" hangingPunct="1">
        <a:lnSpc>
          <a:spcPct val="90000"/>
        </a:lnSpc>
        <a:spcBef>
          <a:spcPct val="30000"/>
        </a:spcBef>
        <a:spcAft>
          <a:spcPct val="0"/>
        </a:spcAft>
        <a:buSzPct val="90000"/>
        <a:buChar char="»"/>
        <a:defRPr sz="2100" b="0" i="0">
          <a:solidFill>
            <a:schemeClr val="tx1"/>
          </a:solidFill>
          <a:latin typeface="FreightSans Pro Medium" panose="02000606030000020004" pitchFamily="2" charset="0"/>
          <a:ea typeface="ＭＳ Ｐゴシック" charset="-128"/>
        </a:defRPr>
      </a:lvl3pPr>
      <a:lvl4pPr marL="1157288" indent="-128588"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4pPr>
      <a:lvl5pPr marL="1500188" indent="-128588" algn="l" rtl="0" eaLnBrk="1" fontAlgn="base" hangingPunct="1">
        <a:lnSpc>
          <a:spcPct val="90000"/>
        </a:lnSpc>
        <a:spcBef>
          <a:spcPct val="30000"/>
        </a:spcBef>
        <a:spcAft>
          <a:spcPct val="0"/>
        </a:spcAft>
        <a:buSzPct val="90000"/>
        <a:buChar char="–"/>
        <a:defRPr sz="1500" b="0" i="0">
          <a:solidFill>
            <a:schemeClr val="tx1"/>
          </a:solidFill>
          <a:latin typeface="FreightSans Pro Medium" panose="02000606030000020004" pitchFamily="2" charset="0"/>
          <a:ea typeface="ＭＳ Ｐゴシック" charset="-128"/>
        </a:defRPr>
      </a:lvl5pPr>
      <a:lvl6pPr marL="18430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6pPr>
      <a:lvl7pPr marL="21859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7pPr>
      <a:lvl8pPr marL="25288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8pPr>
      <a:lvl9pPr marL="2871788" indent="-128588" algn="l" rtl="0" eaLnBrk="1" fontAlgn="base" hangingPunct="1">
        <a:lnSpc>
          <a:spcPct val="90000"/>
        </a:lnSpc>
        <a:spcBef>
          <a:spcPct val="30000"/>
        </a:spcBef>
        <a:spcAft>
          <a:spcPct val="0"/>
        </a:spcAft>
        <a:buSzPct val="100000"/>
        <a:buChar char="–"/>
        <a:defRPr sz="1050" b="1">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ythontutor.com/composingprograms.html#code=a%20%3D%20%22chipotle%22%0Ab%20%3D%205%20%3E%203%0Ac%20%3D%208%0A%0Adef%20foo%28c%29%3A%0A%20%20%20%20return%20c%20-%205%0A%0Adef%20bar%28%29%3A%0A%20%20%20%20if%20b%3A%0A%20%20%20%20%20%20%20%20a%20%3D%20%22taco%20bell%22%0A%0Aresult1%20%3D%20foo%2810%29%0Aresult2%20%3D%20bar%28%29%0A&amp;cumulative=true&amp;curInstr=0&amp;mode=display&amp;origin=composingprograms.js&amp;py=3&amp;rawInputLstJSON=%5B%5D" TargetMode="External"/><Relationship Id="rId2" Type="http://schemas.openxmlformats.org/officeDocument/2006/relationships/hyperlink" Target="https://pythontutor.com/composingprograms.html#code=a%20%3D%20%22chipotle%22%0Ac%20%3D%208.65%0Ab%20%3D%205%20%3E%203%0A%0Adef%20f1%28c%29%3A%0A%20%20%20%20return%20c%20-%205%0A%0Adef%20f2%28a%29%3A%0A%20%20%20%20a%20%3D%20%22taco%20bell%22%0A%0Aresult1%20%3D%20f1%28c%29%0Aresult2%20%3D%20f2%28a%29%0Aprint%28a%29%0A%20%20%20%20%0A%0A%20&amp;cumulative=true&amp;curInstr=0&amp;mode=display&amp;origin=composingprograms.js&amp;py=3&amp;rawInputLstJSON=%5B%5D" TargetMode="External"/><Relationship Id="rId1" Type="http://schemas.openxmlformats.org/officeDocument/2006/relationships/slideLayout" Target="../slideLayouts/slideLayout2.xml"/><Relationship Id="rId5" Type="http://schemas.openxmlformats.org/officeDocument/2006/relationships/hyperlink" Target="https://pythontutor.com/composingprograms.html#code=add_2%20%3D%20make_adder%282%29%0Aadd_3%20%3D%20make_adder%283%29%0A%0Ax%20%3D%20add_2%282%29%0Adef%20compose%28f,%20g%29%3A%0A%20%20%20%20def%20h%28x%29%3A%0A%20%20%20%20%20%20%20%20return%20f%28g%28x%29%29%0A%20%20%20%20return%20h%0A%0Aadd_5%20%3D%20compose%28add_2,%20add_3%29%0Az%20%3D%20add_5%28x%29%0A&amp;cumulative=true&amp;curInstr=0&amp;mode=display&amp;origin=composingprograms.js&amp;py=3&amp;rawInputLstJSON=%5B%5D" TargetMode="External"/><Relationship Id="rId4" Type="http://schemas.openxmlformats.org/officeDocument/2006/relationships/hyperlink" Target="https://pythontutor.com/composingprograms.html#code=def%20make_adder%28n%29%3A%0A%20%20%20%20def%20adder%28k%29%3A%0A%20%20%20%20%20%20%20%20return%20k%20%2B%20n%0A%20%20%20%20return%20adder%0A%0An%20%3D%2010%20%20%20%20%0Aadd_2%20%3D%20make_adder%282%29%0Ax%20%3D%20add_2%285%29%0A&amp;cumulative=true&amp;curInstr=0&amp;mode=display&amp;origin=composingprograms.js&amp;py=3&amp;rawInputLstJSON=%5B%5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eceptive.design/" TargetMode="External"/><Relationship Id="rId2" Type="http://schemas.openxmlformats.org/officeDocument/2006/relationships/hyperlink" Target="https://www.ftc.gov/news-events/news/press-releases/2022/09/ftc-report-shows-rise-sophisticated-dark-patterns-designed-trick-trap-consum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a:xfrm>
            <a:off x="2819400" y="2721442"/>
            <a:ext cx="8458200" cy="1470025"/>
          </a:xfrm>
        </p:spPr>
        <p:txBody>
          <a:bodyPr/>
          <a:lstStyle/>
          <a:p>
            <a:r>
              <a:rPr lang="en-US" dirty="0"/>
              <a:t>Lambdas</a:t>
            </a:r>
            <a:br>
              <a:rPr lang="en-US" dirty="0"/>
            </a:br>
            <a:r>
              <a:rPr lang="en-US" dirty="0"/>
              <a:t>Environments</a:t>
            </a:r>
            <a:br>
              <a:rPr lang="en-US" dirty="0"/>
            </a:br>
            <a:r>
              <a:rPr lang="en-US" dirty="0"/>
              <a:t>Dictionaries</a:t>
            </a:r>
          </a:p>
        </p:txBody>
      </p:sp>
    </p:spTree>
    <p:extLst>
      <p:ext uri="{BB962C8B-B14F-4D97-AF65-F5344CB8AC3E}">
        <p14:creationId xmlns:p14="http://schemas.microsoft.com/office/powerpoint/2010/main" val="28551812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p:txBody>
          <a:bodyPr/>
          <a:lstStyle/>
          <a:p>
            <a:r>
              <a:rPr lang="en-US" dirty="0"/>
              <a:t>Environment Diagrams</a:t>
            </a:r>
          </a:p>
        </p:txBody>
      </p:sp>
    </p:spTree>
    <p:extLst>
      <p:ext uri="{BB962C8B-B14F-4D97-AF65-F5344CB8AC3E}">
        <p14:creationId xmlns:p14="http://schemas.microsoft.com/office/powerpoint/2010/main" val="2478242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3AED-AB1E-9F40-BE86-23A4ED91A56E}"/>
              </a:ext>
            </a:extLst>
          </p:cNvPr>
          <p:cNvSpPr>
            <a:spLocks noGrp="1"/>
          </p:cNvSpPr>
          <p:nvPr>
            <p:ph type="title"/>
          </p:nvPr>
        </p:nvSpPr>
        <p:spPr/>
        <p:txBody>
          <a:bodyPr/>
          <a:lstStyle/>
          <a:p>
            <a:r>
              <a:rPr lang="en-US" dirty="0"/>
              <a:t>Python Tutor Examples: compose</a:t>
            </a:r>
          </a:p>
        </p:txBody>
      </p:sp>
      <p:sp>
        <p:nvSpPr>
          <p:cNvPr id="3" name="Content Placeholder 2">
            <a:extLst>
              <a:ext uri="{FF2B5EF4-FFF2-40B4-BE49-F238E27FC236}">
                <a16:creationId xmlns:a16="http://schemas.microsoft.com/office/drawing/2014/main" id="{96930B3E-847A-CF45-BFCB-5C129A38C53F}"/>
              </a:ext>
            </a:extLst>
          </p:cNvPr>
          <p:cNvSpPr>
            <a:spLocks noGrp="1"/>
          </p:cNvSpPr>
          <p:nvPr>
            <p:ph idx="1"/>
          </p:nvPr>
        </p:nvSpPr>
        <p:spPr>
          <a:xfrm>
            <a:off x="533400" y="1066800"/>
            <a:ext cx="5162862" cy="5034197"/>
          </a:xfrm>
        </p:spPr>
        <p:txBody>
          <a:bodyPr/>
          <a:lstStyle/>
          <a:p>
            <a:pPr marL="0" indent="0">
              <a:buNone/>
            </a:pPr>
            <a:r>
              <a:rPr lang="en-US" dirty="0">
                <a:latin typeface="Source Code Pro" panose="020B0509030403020204" pitchFamily="49" charset="77"/>
              </a:rPr>
              <a:t>def </a:t>
            </a:r>
            <a:r>
              <a:rPr lang="en-US" dirty="0" err="1">
                <a:latin typeface="Source Code Pro" panose="020B0509030403020204" pitchFamily="49" charset="77"/>
              </a:rPr>
              <a:t>make_adder</a:t>
            </a:r>
            <a:r>
              <a:rPr lang="en-US" dirty="0">
                <a:latin typeface="Source Code Pro" panose="020B0509030403020204" pitchFamily="49" charset="77"/>
              </a:rPr>
              <a:t>(n):</a:t>
            </a:r>
          </a:p>
          <a:p>
            <a:pPr marL="0" indent="0">
              <a:buNone/>
            </a:pPr>
            <a:r>
              <a:rPr lang="en-US" dirty="0">
                <a:latin typeface="Source Code Pro" panose="020B0509030403020204" pitchFamily="49" charset="77"/>
              </a:rPr>
              <a:t>    def adder(k):</a:t>
            </a:r>
          </a:p>
          <a:p>
            <a:pPr marL="0" indent="0">
              <a:buNone/>
            </a:pPr>
            <a:r>
              <a:rPr lang="en-US" dirty="0">
                <a:latin typeface="Source Code Pro" panose="020B0509030403020204" pitchFamily="49" charset="77"/>
              </a:rPr>
              <a:t>        return k + n</a:t>
            </a:r>
          </a:p>
          <a:p>
            <a:pPr marL="0" indent="0">
              <a:buNone/>
            </a:pPr>
            <a:r>
              <a:rPr lang="en-US" dirty="0">
                <a:latin typeface="Source Code Pro" panose="020B0509030403020204" pitchFamily="49" charset="77"/>
              </a:rPr>
              <a:t>    return adder</a:t>
            </a:r>
          </a:p>
          <a:p>
            <a:pPr marL="0" indent="0">
              <a:buNone/>
            </a:pPr>
            <a:r>
              <a:rPr lang="en-US" dirty="0">
                <a:latin typeface="Source Code Pro" panose="020B0509030403020204" pitchFamily="49" charset="77"/>
              </a:rPr>
              <a:t>    </a:t>
            </a:r>
          </a:p>
          <a:p>
            <a:pPr marL="0" indent="0">
              <a:buNone/>
            </a:pPr>
            <a:r>
              <a:rPr lang="en-US" dirty="0">
                <a:latin typeface="Source Code Pro" panose="020B0509030403020204" pitchFamily="49" charset="77"/>
              </a:rPr>
              <a:t>add_2 = </a:t>
            </a:r>
            <a:r>
              <a:rPr lang="en-US" dirty="0" err="1">
                <a:latin typeface="Source Code Pro" panose="020B0509030403020204" pitchFamily="49" charset="77"/>
              </a:rPr>
              <a:t>make_adder</a:t>
            </a:r>
            <a:r>
              <a:rPr lang="en-US" dirty="0">
                <a:latin typeface="Source Code Pro" panose="020B0509030403020204" pitchFamily="49" charset="77"/>
              </a:rPr>
              <a:t>(2)</a:t>
            </a:r>
          </a:p>
          <a:p>
            <a:pPr marL="0" indent="0">
              <a:buNone/>
            </a:pPr>
            <a:r>
              <a:rPr lang="en-US" dirty="0">
                <a:latin typeface="Source Code Pro" panose="020B0509030403020204" pitchFamily="49" charset="77"/>
              </a:rPr>
              <a:t>add_3 = </a:t>
            </a:r>
            <a:r>
              <a:rPr lang="en-US" dirty="0" err="1">
                <a:latin typeface="Source Code Pro" panose="020B0509030403020204" pitchFamily="49" charset="77"/>
              </a:rPr>
              <a:t>make_adder</a:t>
            </a:r>
            <a:r>
              <a:rPr lang="en-US" dirty="0">
                <a:latin typeface="Source Code Pro" panose="020B0509030403020204" pitchFamily="49" charset="77"/>
              </a:rPr>
              <a:t>(3)</a:t>
            </a:r>
          </a:p>
          <a:p>
            <a:pPr marL="0" indent="0">
              <a:buNone/>
            </a:pPr>
            <a:r>
              <a:rPr lang="en-US" dirty="0">
                <a:latin typeface="Source Code Pro" panose="020B0509030403020204" pitchFamily="49" charset="77"/>
              </a:rPr>
              <a:t>x = add_2(5)</a:t>
            </a:r>
          </a:p>
          <a:p>
            <a:pPr marL="0" indent="0">
              <a:buNone/>
            </a:pPr>
            <a:r>
              <a:rPr lang="en-US" dirty="0">
                <a:latin typeface="Source Code Pro" panose="020B0509030403020204" pitchFamily="49" charset="77"/>
              </a:rPr>
              <a:t>y = add_3(x)</a:t>
            </a:r>
          </a:p>
        </p:txBody>
      </p:sp>
      <p:sp>
        <p:nvSpPr>
          <p:cNvPr id="4" name="Slide Number Placeholder 3">
            <a:extLst>
              <a:ext uri="{FF2B5EF4-FFF2-40B4-BE49-F238E27FC236}">
                <a16:creationId xmlns:a16="http://schemas.microsoft.com/office/drawing/2014/main" id="{29BE940C-8AD0-2342-B83A-952E1C7E3C82}"/>
              </a:ext>
            </a:extLst>
          </p:cNvPr>
          <p:cNvSpPr>
            <a:spLocks noGrp="1"/>
          </p:cNvSpPr>
          <p:nvPr>
            <p:ph type="sldNum" sz="quarter" idx="12"/>
          </p:nvPr>
        </p:nvSpPr>
        <p:spPr/>
        <p:txBody>
          <a:bodyPr/>
          <a:lstStyle/>
          <a:p>
            <a:pPr>
              <a:defRPr/>
            </a:pPr>
            <a:fld id="{ACA94121-BA6C-AD43-82C2-DF1F24FE5D9C}" type="slidenum">
              <a:rPr lang="en-US" smtClean="0"/>
              <a:pPr>
                <a:defRPr/>
              </a:pPr>
              <a:t>11</a:t>
            </a:fld>
            <a:endParaRPr lang="en-US" b="0"/>
          </a:p>
        </p:txBody>
      </p:sp>
    </p:spTree>
    <p:extLst>
      <p:ext uri="{BB962C8B-B14F-4D97-AF65-F5344CB8AC3E}">
        <p14:creationId xmlns:p14="http://schemas.microsoft.com/office/powerpoint/2010/main" val="50444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9021-8955-514A-9ABD-D08BFEB65D0F}"/>
              </a:ext>
            </a:extLst>
          </p:cNvPr>
          <p:cNvSpPr>
            <a:spLocks noGrp="1"/>
          </p:cNvSpPr>
          <p:nvPr>
            <p:ph type="title"/>
          </p:nvPr>
        </p:nvSpPr>
        <p:spPr/>
        <p:txBody>
          <a:bodyPr/>
          <a:lstStyle/>
          <a:p>
            <a:r>
              <a:rPr lang="en-US" dirty="0"/>
              <a:t>Environment Diagrams</a:t>
            </a:r>
          </a:p>
        </p:txBody>
      </p:sp>
      <p:sp>
        <p:nvSpPr>
          <p:cNvPr id="3" name="Content Placeholder 2">
            <a:extLst>
              <a:ext uri="{FF2B5EF4-FFF2-40B4-BE49-F238E27FC236}">
                <a16:creationId xmlns:a16="http://schemas.microsoft.com/office/drawing/2014/main" id="{85A41B0F-247A-494F-911C-6AF62A77190A}"/>
              </a:ext>
            </a:extLst>
          </p:cNvPr>
          <p:cNvSpPr>
            <a:spLocks noGrp="1"/>
          </p:cNvSpPr>
          <p:nvPr>
            <p:ph idx="1"/>
          </p:nvPr>
        </p:nvSpPr>
        <p:spPr/>
        <p:txBody>
          <a:bodyPr/>
          <a:lstStyle/>
          <a:p>
            <a:r>
              <a:rPr lang="en-US" dirty="0"/>
              <a:t>Organizational tools that help you understand code</a:t>
            </a:r>
          </a:p>
          <a:p>
            <a:r>
              <a:rPr lang="en-US" b="1" dirty="0"/>
              <a:t>Terminology:</a:t>
            </a:r>
            <a:endParaRPr lang="en-US" dirty="0"/>
          </a:p>
          <a:p>
            <a:pPr lvl="1"/>
            <a:r>
              <a:rPr lang="en-US" b="1" dirty="0"/>
              <a:t>Frame:</a:t>
            </a:r>
            <a:r>
              <a:rPr lang="en-US" dirty="0"/>
              <a:t> keeps track of variable-to-value bindings, each function call has a frame</a:t>
            </a:r>
          </a:p>
          <a:p>
            <a:pPr lvl="1"/>
            <a:r>
              <a:rPr lang="en-US" b="1" dirty="0"/>
              <a:t>Global Frame: </a:t>
            </a:r>
            <a:r>
              <a:rPr lang="en-US" dirty="0"/>
              <a:t>global for short, the starting frame of all python programs, doesn’t correspond to a specific function</a:t>
            </a:r>
          </a:p>
          <a:p>
            <a:pPr lvl="1"/>
            <a:r>
              <a:rPr lang="en-US" b="1" dirty="0"/>
              <a:t>Parent Frame:</a:t>
            </a:r>
            <a:r>
              <a:rPr lang="en-US" dirty="0"/>
              <a:t> The frame of where a function is defined (default parent frame is global)</a:t>
            </a:r>
          </a:p>
          <a:p>
            <a:pPr lvl="1"/>
            <a:r>
              <a:rPr lang="en-US" b="1" dirty="0"/>
              <a:t>Frame number:</a:t>
            </a:r>
            <a:r>
              <a:rPr lang="en-US" dirty="0"/>
              <a:t> What we use to keep track of frames, f1, f2, f3, </a:t>
            </a:r>
            <a:r>
              <a:rPr lang="en-US" dirty="0" err="1"/>
              <a:t>etc</a:t>
            </a:r>
            <a:endParaRPr lang="en-US" dirty="0"/>
          </a:p>
          <a:p>
            <a:pPr lvl="1"/>
            <a:r>
              <a:rPr lang="en-US" b="1" dirty="0"/>
              <a:t>Variable </a:t>
            </a:r>
            <a:r>
              <a:rPr lang="en-US" dirty="0"/>
              <a:t>vs </a:t>
            </a:r>
            <a:r>
              <a:rPr lang="en-US" b="1" dirty="0"/>
              <a:t>Value</a:t>
            </a:r>
            <a:r>
              <a:rPr lang="en-US" dirty="0"/>
              <a:t>: x = 1. x is the </a:t>
            </a:r>
            <a:r>
              <a:rPr lang="en-US" b="1" dirty="0"/>
              <a:t>variable</a:t>
            </a:r>
            <a:r>
              <a:rPr lang="en-US" dirty="0"/>
              <a:t>, 1 is the </a:t>
            </a:r>
            <a:r>
              <a:rPr lang="en-US" b="1" dirty="0"/>
              <a:t>value</a:t>
            </a:r>
            <a:endParaRPr lang="en-US" dirty="0"/>
          </a:p>
        </p:txBody>
      </p:sp>
    </p:spTree>
    <p:extLst>
      <p:ext uri="{BB962C8B-B14F-4D97-AF65-F5344CB8AC3E}">
        <p14:creationId xmlns:p14="http://schemas.microsoft.com/office/powerpoint/2010/main" val="25714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3"/>
          <p:cNvSpPr/>
          <p:nvPr/>
        </p:nvSpPr>
        <p:spPr>
          <a:xfrm>
            <a:off x="1626240" y="5051160"/>
            <a:ext cx="7884360" cy="821880"/>
          </a:xfrm>
          <a:prstGeom prst="rect">
            <a:avLst/>
          </a:prstGeom>
          <a:noFill/>
          <a:ln>
            <a:noFill/>
          </a:ln>
        </p:spPr>
        <p:style>
          <a:lnRef idx="0">
            <a:scrgbClr r="0" g="0" b="0"/>
          </a:lnRef>
          <a:fillRef idx="0">
            <a:scrgbClr r="0" g="0" b="0"/>
          </a:fillRef>
          <a:effectRef idx="0">
            <a:scrgbClr r="0" g="0" b="0"/>
          </a:effectRef>
          <a:fontRef idx="minor"/>
        </p:style>
      </p:sp>
      <p:sp>
        <p:nvSpPr>
          <p:cNvPr id="3" name="Title 2">
            <a:extLst>
              <a:ext uri="{FF2B5EF4-FFF2-40B4-BE49-F238E27FC236}">
                <a16:creationId xmlns:a16="http://schemas.microsoft.com/office/drawing/2014/main" id="{71E5A117-87E3-F247-9EDC-A482C098CE63}"/>
              </a:ext>
            </a:extLst>
          </p:cNvPr>
          <p:cNvSpPr>
            <a:spLocks noGrp="1"/>
          </p:cNvSpPr>
          <p:nvPr>
            <p:ph type="title"/>
          </p:nvPr>
        </p:nvSpPr>
        <p:spPr/>
        <p:txBody>
          <a:bodyPr/>
          <a:lstStyle/>
          <a:p>
            <a:r>
              <a:rPr lang="en-US" dirty="0"/>
              <a:t>Environment Diagrams Reminders</a:t>
            </a:r>
          </a:p>
        </p:txBody>
      </p:sp>
      <p:sp>
        <p:nvSpPr>
          <p:cNvPr id="4" name="Content Placeholder 3">
            <a:extLst>
              <a:ext uri="{FF2B5EF4-FFF2-40B4-BE49-F238E27FC236}">
                <a16:creationId xmlns:a16="http://schemas.microsoft.com/office/drawing/2014/main" id="{D3DF4151-9817-744B-B82A-CCF4359D87B7}"/>
              </a:ext>
            </a:extLst>
          </p:cNvPr>
          <p:cNvSpPr>
            <a:spLocks noGrp="1"/>
          </p:cNvSpPr>
          <p:nvPr>
            <p:ph idx="1"/>
          </p:nvPr>
        </p:nvSpPr>
        <p:spPr>
          <a:xfrm>
            <a:off x="533400" y="965202"/>
            <a:ext cx="11125200" cy="5332568"/>
          </a:xfrm>
        </p:spPr>
        <p:txBody>
          <a:bodyPr/>
          <a:lstStyle/>
          <a:p>
            <a:pPr marL="514350" indent="-514350">
              <a:buAutoNum type="arabicPeriod"/>
            </a:pPr>
            <a:r>
              <a:rPr lang="en-US" sz="2400" dirty="0"/>
              <a:t>Always draw the global frame first</a:t>
            </a:r>
          </a:p>
          <a:p>
            <a:pPr marL="514350" indent="-514350">
              <a:buAutoNum type="arabicPeriod"/>
            </a:pPr>
            <a:r>
              <a:rPr lang="en-US" sz="2400" dirty="0"/>
              <a:t>When evaluating assignments (lines with single equal), always evaluate right side first</a:t>
            </a:r>
          </a:p>
          <a:p>
            <a:pPr marL="514350" indent="-514350">
              <a:buAutoNum type="arabicPeriod"/>
            </a:pPr>
            <a:r>
              <a:rPr lang="en-US" sz="2400" dirty="0"/>
              <a:t>When you CALL a function MAKE A NEW FRAME!</a:t>
            </a:r>
          </a:p>
          <a:p>
            <a:pPr marL="514350" indent="-514350">
              <a:buAutoNum type="arabicPeriod"/>
            </a:pPr>
            <a:r>
              <a:rPr lang="en-US" sz="2400" dirty="0"/>
              <a:t>When assigning a primitive expression (number, </a:t>
            </a:r>
            <a:r>
              <a:rPr lang="en-US" sz="2400" dirty="0" err="1"/>
              <a:t>boolean</a:t>
            </a:r>
            <a:r>
              <a:rPr lang="en-US" sz="2400" dirty="0"/>
              <a:t>, string) write the value in the box</a:t>
            </a:r>
          </a:p>
          <a:p>
            <a:pPr marL="514350" indent="-514350">
              <a:buAutoNum type="arabicPeriod"/>
            </a:pPr>
            <a:r>
              <a:rPr lang="en-US" sz="2400" dirty="0"/>
              <a:t>When assigning anything else (lists, functions, etc.), draw an arrow to the value</a:t>
            </a:r>
          </a:p>
          <a:p>
            <a:pPr marL="514350" indent="-514350">
              <a:buAutoNum type="arabicPeriod"/>
            </a:pPr>
            <a:r>
              <a:rPr lang="en-US" sz="2400" dirty="0"/>
              <a:t>When calling a function, name the frame with the intrinsic name – the name of the function that variable points to</a:t>
            </a:r>
          </a:p>
          <a:p>
            <a:pPr marL="514350" indent="-514350">
              <a:buAutoNum type="arabicPeriod"/>
            </a:pPr>
            <a:r>
              <a:rPr lang="en-US" sz="2400" dirty="0"/>
              <a:t>The parent frame of a function is the frame in which it was defined in (default parent frame is global)</a:t>
            </a:r>
          </a:p>
          <a:p>
            <a:pPr marL="514350" indent="-514350">
              <a:buAutoNum type="arabicPeriod"/>
            </a:pPr>
            <a:r>
              <a:rPr lang="en-US" sz="2400" dirty="0"/>
              <a:t>If the value for a variable doesn’t exist in the current frame, search in the parent frame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DA3F-5262-644A-8A04-EDF80650B9C2}"/>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284F9A36-1B36-EA49-B322-395902ACCA87}"/>
              </a:ext>
            </a:extLst>
          </p:cNvPr>
          <p:cNvSpPr>
            <a:spLocks noGrp="1"/>
          </p:cNvSpPr>
          <p:nvPr>
            <p:ph idx="1"/>
          </p:nvPr>
        </p:nvSpPr>
        <p:spPr>
          <a:xfrm>
            <a:off x="533399" y="1066800"/>
            <a:ext cx="11225011" cy="5257800"/>
          </a:xfrm>
        </p:spPr>
        <p:txBody>
          <a:bodyPr/>
          <a:lstStyle/>
          <a:p>
            <a:pPr marL="0" indent="0">
              <a:buNone/>
            </a:pPr>
            <a:endParaRPr lang="en-US" sz="2400" dirty="0">
              <a:hlinkClick r:id="rId2"/>
            </a:endParaRPr>
          </a:p>
          <a:p>
            <a:pPr marL="0" indent="0">
              <a:buNone/>
            </a:pPr>
            <a:r>
              <a:rPr lang="en-US" sz="2400" dirty="0"/>
              <a:t>Example 1:</a:t>
            </a:r>
            <a:endParaRPr lang="en-US" sz="2400" dirty="0">
              <a:hlinkClick r:id="rId2"/>
            </a:endParaRPr>
          </a:p>
          <a:p>
            <a:r>
              <a:rPr lang="en-US" sz="2400" dirty="0">
                <a:solidFill>
                  <a:schemeClr val="tx1">
                    <a:lumMod val="95000"/>
                    <a:lumOff val="5000"/>
                  </a:schemeClr>
                </a:solidFill>
                <a:hlinkClick r:id="rId3"/>
              </a:rPr>
              <a:t>Primitives and Functions: Environment Diagram Python Tutor</a:t>
            </a:r>
            <a:r>
              <a:rPr lang="en-US" sz="2400" dirty="0">
                <a:hlinkClick r:id="rId3"/>
              </a:rPr>
              <a:t>:</a:t>
            </a:r>
            <a:endParaRPr lang="en-US" sz="2400" dirty="0"/>
          </a:p>
          <a:p>
            <a:pPr marL="0" indent="0">
              <a:buNone/>
            </a:pPr>
            <a:r>
              <a:rPr lang="en-US" sz="2400" dirty="0"/>
              <a:t>Example 2:</a:t>
            </a:r>
          </a:p>
          <a:p>
            <a:r>
              <a:rPr lang="en-US" sz="2400" dirty="0">
                <a:hlinkClick r:id="rId4"/>
              </a:rPr>
              <a:t>make_adder Higher Order Function: Environment Diagram Python Tutor Link</a:t>
            </a:r>
            <a:endParaRPr lang="en-US" sz="2400" dirty="0">
              <a:solidFill>
                <a:schemeClr val="bg1">
                  <a:lumMod val="50000"/>
                </a:schemeClr>
              </a:solidFill>
            </a:endParaRPr>
          </a:p>
          <a:p>
            <a:pPr marL="0" indent="0">
              <a:buNone/>
            </a:pPr>
            <a:r>
              <a:rPr lang="en-US" sz="2400" dirty="0"/>
              <a:t>Example 3:</a:t>
            </a:r>
          </a:p>
          <a:p>
            <a:r>
              <a:rPr lang="en-US" sz="2400" dirty="0">
                <a:hlinkClick r:id="rId5"/>
              </a:rPr>
              <a:t>Compose Python Tutor Link</a:t>
            </a:r>
            <a:endParaRPr lang="en-US" sz="2400" dirty="0"/>
          </a:p>
        </p:txBody>
      </p:sp>
      <p:sp>
        <p:nvSpPr>
          <p:cNvPr id="4" name="Slide Number Placeholder 3">
            <a:extLst>
              <a:ext uri="{FF2B5EF4-FFF2-40B4-BE49-F238E27FC236}">
                <a16:creationId xmlns:a16="http://schemas.microsoft.com/office/drawing/2014/main" id="{FC48DF3A-EE49-4D43-8D52-1F01AC76B77D}"/>
              </a:ext>
            </a:extLst>
          </p:cNvPr>
          <p:cNvSpPr>
            <a:spLocks noGrp="1"/>
          </p:cNvSpPr>
          <p:nvPr>
            <p:ph type="sldNum" sz="quarter" idx="12"/>
          </p:nvPr>
        </p:nvSpPr>
        <p:spPr/>
        <p:txBody>
          <a:bodyPr/>
          <a:lstStyle/>
          <a:p>
            <a:pPr>
              <a:defRPr/>
            </a:pPr>
            <a:fld id="{ACA94121-BA6C-AD43-82C2-DF1F24FE5D9C}" type="slidenum">
              <a:rPr lang="en-US" smtClean="0"/>
              <a:pPr>
                <a:defRPr/>
              </a:pPr>
              <a:t>14</a:t>
            </a:fld>
            <a:endParaRPr lang="en-US" b="0"/>
          </a:p>
        </p:txBody>
      </p:sp>
    </p:spTree>
    <p:extLst>
      <p:ext uri="{BB962C8B-B14F-4D97-AF65-F5344CB8AC3E}">
        <p14:creationId xmlns:p14="http://schemas.microsoft.com/office/powerpoint/2010/main" val="776121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DA3F-5262-644A-8A04-EDF80650B9C2}"/>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284F9A36-1B36-EA49-B322-395902ACCA87}"/>
              </a:ext>
            </a:extLst>
          </p:cNvPr>
          <p:cNvSpPr>
            <a:spLocks noGrp="1"/>
          </p:cNvSpPr>
          <p:nvPr>
            <p:ph idx="1"/>
          </p:nvPr>
        </p:nvSpPr>
        <p:spPr>
          <a:xfrm>
            <a:off x="533399" y="1066800"/>
            <a:ext cx="11225011" cy="5257800"/>
          </a:xfrm>
        </p:spPr>
        <p:txBody>
          <a:bodyPr/>
          <a:lstStyle/>
          <a:p>
            <a:pPr marL="0" indent="0">
              <a:buNone/>
            </a:pPr>
            <a:r>
              <a:rPr lang="en-US" sz="2200" dirty="0">
                <a:latin typeface="Source Code Pro" panose="020B0509030403020204" pitchFamily="49" charset="0"/>
                <a:ea typeface="Source Code Pro" panose="020B0509030403020204" pitchFamily="49" charset="0"/>
              </a:rPr>
              <a:t>a = "chipotle"</a:t>
            </a:r>
          </a:p>
          <a:p>
            <a:pPr marL="0" indent="0">
              <a:buNone/>
            </a:pPr>
            <a:r>
              <a:rPr lang="en-US" sz="2200" dirty="0">
                <a:latin typeface="Source Code Pro" panose="020B0509030403020204" pitchFamily="49" charset="0"/>
                <a:ea typeface="Source Code Pro" panose="020B0509030403020204" pitchFamily="49" charset="0"/>
              </a:rPr>
              <a:t>b = 5 &gt; 3</a:t>
            </a:r>
          </a:p>
          <a:p>
            <a:pPr marL="0" indent="0">
              <a:buNone/>
            </a:pPr>
            <a:r>
              <a:rPr lang="en-US" sz="2200" dirty="0">
                <a:latin typeface="Source Code Pro" panose="020B0509030403020204" pitchFamily="49" charset="0"/>
                <a:ea typeface="Source Code Pro" panose="020B0509030403020204" pitchFamily="49" charset="0"/>
              </a:rPr>
              <a:t>c = 8</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def foo(c):</a:t>
            </a:r>
          </a:p>
          <a:p>
            <a:pPr marL="0" indent="0">
              <a:buNone/>
            </a:pPr>
            <a:r>
              <a:rPr lang="en-US" sz="2200" dirty="0">
                <a:latin typeface="Source Code Pro" panose="020B0509030403020204" pitchFamily="49" charset="0"/>
                <a:ea typeface="Source Code Pro" panose="020B0509030403020204" pitchFamily="49" charset="0"/>
              </a:rPr>
              <a:t>    return c - 5</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def bar():</a:t>
            </a:r>
          </a:p>
          <a:p>
            <a:pPr marL="0" indent="0">
              <a:buNone/>
            </a:pPr>
            <a:r>
              <a:rPr lang="en-US" sz="2200" dirty="0">
                <a:latin typeface="Source Code Pro" panose="020B0509030403020204" pitchFamily="49" charset="0"/>
                <a:ea typeface="Source Code Pro" panose="020B0509030403020204" pitchFamily="49" charset="0"/>
              </a:rPr>
              <a:t>    if b:</a:t>
            </a:r>
          </a:p>
          <a:p>
            <a:pPr marL="0" indent="0">
              <a:buNone/>
            </a:pPr>
            <a:r>
              <a:rPr lang="en-US" sz="2200" dirty="0">
                <a:latin typeface="Source Code Pro" panose="020B0509030403020204" pitchFamily="49" charset="0"/>
                <a:ea typeface="Source Code Pro" panose="020B0509030403020204" pitchFamily="49" charset="0"/>
              </a:rPr>
              <a:t>        a = "taco bell"</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result1 = foo(10)</a:t>
            </a:r>
          </a:p>
          <a:p>
            <a:pPr marL="0" indent="0">
              <a:buNone/>
            </a:pPr>
            <a:r>
              <a:rPr lang="en-US" sz="2200" dirty="0">
                <a:latin typeface="Source Code Pro" panose="020B0509030403020204" pitchFamily="49" charset="0"/>
                <a:ea typeface="Source Code Pro" panose="020B0509030403020204" pitchFamily="49" charset="0"/>
              </a:rPr>
              <a:t>result2 = bar()</a:t>
            </a:r>
          </a:p>
        </p:txBody>
      </p:sp>
      <p:sp>
        <p:nvSpPr>
          <p:cNvPr id="4" name="Slide Number Placeholder 3">
            <a:extLst>
              <a:ext uri="{FF2B5EF4-FFF2-40B4-BE49-F238E27FC236}">
                <a16:creationId xmlns:a16="http://schemas.microsoft.com/office/drawing/2014/main" id="{FC48DF3A-EE49-4D43-8D52-1F01AC76B77D}"/>
              </a:ext>
            </a:extLst>
          </p:cNvPr>
          <p:cNvSpPr>
            <a:spLocks noGrp="1"/>
          </p:cNvSpPr>
          <p:nvPr>
            <p:ph type="sldNum" sz="quarter" idx="12"/>
          </p:nvPr>
        </p:nvSpPr>
        <p:spPr/>
        <p:txBody>
          <a:bodyPr/>
          <a:lstStyle/>
          <a:p>
            <a:pPr>
              <a:defRPr/>
            </a:pPr>
            <a:fld id="{ACA94121-BA6C-AD43-82C2-DF1F24FE5D9C}" type="slidenum">
              <a:rPr lang="en-US" smtClean="0"/>
              <a:pPr>
                <a:defRPr/>
              </a:pPr>
              <a:t>15</a:t>
            </a:fld>
            <a:endParaRPr lang="en-US" b="0"/>
          </a:p>
        </p:txBody>
      </p:sp>
    </p:spTree>
    <p:extLst>
      <p:ext uri="{BB962C8B-B14F-4D97-AF65-F5344CB8AC3E}">
        <p14:creationId xmlns:p14="http://schemas.microsoft.com/office/powerpoint/2010/main" val="309658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DA3F-5262-644A-8A04-EDF80650B9C2}"/>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284F9A36-1B36-EA49-B322-395902ACCA87}"/>
              </a:ext>
            </a:extLst>
          </p:cNvPr>
          <p:cNvSpPr>
            <a:spLocks noGrp="1"/>
          </p:cNvSpPr>
          <p:nvPr>
            <p:ph idx="1"/>
          </p:nvPr>
        </p:nvSpPr>
        <p:spPr>
          <a:xfrm>
            <a:off x="533399" y="1066800"/>
            <a:ext cx="11225011" cy="5257800"/>
          </a:xfrm>
        </p:spPr>
        <p:txBody>
          <a:bodyPr/>
          <a:lstStyle/>
          <a:p>
            <a:pPr marL="0" indent="0">
              <a:buNone/>
            </a:pPr>
            <a:r>
              <a:rPr lang="en-US" sz="2200" dirty="0">
                <a:latin typeface="Source Code Pro" panose="020B0509030403020204" pitchFamily="49" charset="0"/>
                <a:ea typeface="Source Code Pro" panose="020B0509030403020204" pitchFamily="49" charset="0"/>
              </a:rPr>
              <a:t>def </a:t>
            </a:r>
            <a:r>
              <a:rPr lang="en-US" sz="2200" dirty="0" err="1">
                <a:latin typeface="Source Code Pro" panose="020B0509030403020204" pitchFamily="49" charset="0"/>
                <a:ea typeface="Source Code Pro" panose="020B0509030403020204" pitchFamily="49" charset="0"/>
              </a:rPr>
              <a:t>make_adder</a:t>
            </a:r>
            <a:r>
              <a:rPr lang="en-US" sz="2200" dirty="0">
                <a:latin typeface="Source Code Pro" panose="020B0509030403020204" pitchFamily="49" charset="0"/>
                <a:ea typeface="Source Code Pro" panose="020B0509030403020204" pitchFamily="49" charset="0"/>
              </a:rPr>
              <a:t>(n):</a:t>
            </a:r>
          </a:p>
          <a:p>
            <a:pPr marL="0" indent="0">
              <a:buNone/>
            </a:pPr>
            <a:r>
              <a:rPr lang="en-US" sz="2200" dirty="0">
                <a:latin typeface="Source Code Pro" panose="020B0509030403020204" pitchFamily="49" charset="0"/>
                <a:ea typeface="Source Code Pro" panose="020B0509030403020204" pitchFamily="49" charset="0"/>
              </a:rPr>
              <a:t>    def adder(k):</a:t>
            </a:r>
          </a:p>
          <a:p>
            <a:pPr marL="0" indent="0">
              <a:buNone/>
            </a:pPr>
            <a:r>
              <a:rPr lang="en-US" sz="2200" dirty="0">
                <a:latin typeface="Source Code Pro" panose="020B0509030403020204" pitchFamily="49" charset="0"/>
                <a:ea typeface="Source Code Pro" panose="020B0509030403020204" pitchFamily="49" charset="0"/>
              </a:rPr>
              <a:t>        return k + n</a:t>
            </a:r>
          </a:p>
          <a:p>
            <a:pPr marL="0" indent="0">
              <a:buNone/>
            </a:pPr>
            <a:r>
              <a:rPr lang="en-US" sz="2200" dirty="0">
                <a:latin typeface="Source Code Pro" panose="020B0509030403020204" pitchFamily="49" charset="0"/>
                <a:ea typeface="Source Code Pro" panose="020B0509030403020204" pitchFamily="49" charset="0"/>
              </a:rPr>
              <a:t>    return adder</a:t>
            </a:r>
          </a:p>
          <a:p>
            <a:pPr marL="0" indent="0">
              <a:buNone/>
            </a:pPr>
            <a:endParaRPr lang="en-US" sz="2200" dirty="0">
              <a:latin typeface="Source Code Pro" panose="020B0509030403020204" pitchFamily="49" charset="0"/>
              <a:ea typeface="Source Code Pro" panose="020B0509030403020204" pitchFamily="49" charset="0"/>
            </a:endParaRPr>
          </a:p>
          <a:p>
            <a:pPr marL="0" indent="0">
              <a:buNone/>
            </a:pPr>
            <a:r>
              <a:rPr lang="en-US" sz="2200" dirty="0">
                <a:latin typeface="Source Code Pro" panose="020B0509030403020204" pitchFamily="49" charset="0"/>
                <a:ea typeface="Source Code Pro" panose="020B0509030403020204" pitchFamily="49" charset="0"/>
              </a:rPr>
              <a:t>n = 10    </a:t>
            </a:r>
          </a:p>
          <a:p>
            <a:pPr marL="0" indent="0">
              <a:buNone/>
            </a:pPr>
            <a:r>
              <a:rPr lang="en-US" sz="2200" dirty="0">
                <a:latin typeface="Source Code Pro" panose="020B0509030403020204" pitchFamily="49" charset="0"/>
                <a:ea typeface="Source Code Pro" panose="020B0509030403020204" pitchFamily="49" charset="0"/>
              </a:rPr>
              <a:t>add_2 = </a:t>
            </a:r>
            <a:r>
              <a:rPr lang="en-US" sz="2200" dirty="0" err="1">
                <a:latin typeface="Source Code Pro" panose="020B0509030403020204" pitchFamily="49" charset="0"/>
                <a:ea typeface="Source Code Pro" panose="020B0509030403020204" pitchFamily="49" charset="0"/>
              </a:rPr>
              <a:t>make_adder</a:t>
            </a:r>
            <a:r>
              <a:rPr lang="en-US" sz="2200" dirty="0">
                <a:latin typeface="Source Code Pro" panose="020B0509030403020204" pitchFamily="49" charset="0"/>
                <a:ea typeface="Source Code Pro" panose="020B0509030403020204" pitchFamily="49" charset="0"/>
              </a:rPr>
              <a:t>(2)</a:t>
            </a:r>
          </a:p>
          <a:p>
            <a:pPr marL="0" indent="0">
              <a:buNone/>
            </a:pPr>
            <a:r>
              <a:rPr lang="en-US" sz="2200" dirty="0">
                <a:latin typeface="Source Code Pro" panose="020B0509030403020204" pitchFamily="49" charset="0"/>
                <a:ea typeface="Source Code Pro" panose="020B0509030403020204" pitchFamily="49" charset="0"/>
              </a:rPr>
              <a:t>x = add_2(5)</a:t>
            </a:r>
            <a:endParaRPr lang="en-US" sz="2200" dirty="0">
              <a:solidFill>
                <a:schemeClr val="bg1">
                  <a:lumMod val="50000"/>
                </a:schemeClr>
              </a:solidFill>
              <a:latin typeface="Source Code Pro" panose="020B0509030403020204" pitchFamily="49" charset="0"/>
              <a:ea typeface="Source Code Pro" panose="020B0509030403020204" pitchFamily="49" charset="0"/>
            </a:endParaRPr>
          </a:p>
        </p:txBody>
      </p:sp>
      <p:sp>
        <p:nvSpPr>
          <p:cNvPr id="4" name="Slide Number Placeholder 3">
            <a:extLst>
              <a:ext uri="{FF2B5EF4-FFF2-40B4-BE49-F238E27FC236}">
                <a16:creationId xmlns:a16="http://schemas.microsoft.com/office/drawing/2014/main" id="{FC48DF3A-EE49-4D43-8D52-1F01AC76B77D}"/>
              </a:ext>
            </a:extLst>
          </p:cNvPr>
          <p:cNvSpPr>
            <a:spLocks noGrp="1"/>
          </p:cNvSpPr>
          <p:nvPr>
            <p:ph type="sldNum" sz="quarter" idx="12"/>
          </p:nvPr>
        </p:nvSpPr>
        <p:spPr/>
        <p:txBody>
          <a:bodyPr/>
          <a:lstStyle/>
          <a:p>
            <a:pPr>
              <a:defRPr/>
            </a:pPr>
            <a:fld id="{ACA94121-BA6C-AD43-82C2-DF1F24FE5D9C}" type="slidenum">
              <a:rPr lang="en-US" smtClean="0"/>
              <a:pPr>
                <a:defRPr/>
              </a:pPr>
              <a:t>16</a:t>
            </a:fld>
            <a:endParaRPr lang="en-US" b="0"/>
          </a:p>
        </p:txBody>
      </p:sp>
    </p:spTree>
    <p:extLst>
      <p:ext uri="{BB962C8B-B14F-4D97-AF65-F5344CB8AC3E}">
        <p14:creationId xmlns:p14="http://schemas.microsoft.com/office/powerpoint/2010/main" val="1613526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3AED-AB1E-9F40-BE86-23A4ED91A56E}"/>
              </a:ext>
            </a:extLst>
          </p:cNvPr>
          <p:cNvSpPr>
            <a:spLocks noGrp="1"/>
          </p:cNvSpPr>
          <p:nvPr>
            <p:ph type="title"/>
          </p:nvPr>
        </p:nvSpPr>
        <p:spPr/>
        <p:txBody>
          <a:bodyPr/>
          <a:lstStyle/>
          <a:p>
            <a:r>
              <a:rPr lang="en-US" dirty="0"/>
              <a:t>Python Tutor Examples</a:t>
            </a:r>
          </a:p>
        </p:txBody>
      </p:sp>
      <p:sp>
        <p:nvSpPr>
          <p:cNvPr id="3" name="Content Placeholder 2">
            <a:extLst>
              <a:ext uri="{FF2B5EF4-FFF2-40B4-BE49-F238E27FC236}">
                <a16:creationId xmlns:a16="http://schemas.microsoft.com/office/drawing/2014/main" id="{96930B3E-847A-CF45-BFCB-5C129A38C53F}"/>
              </a:ext>
            </a:extLst>
          </p:cNvPr>
          <p:cNvSpPr>
            <a:spLocks noGrp="1"/>
          </p:cNvSpPr>
          <p:nvPr>
            <p:ph idx="1"/>
          </p:nvPr>
        </p:nvSpPr>
        <p:spPr/>
        <p:txBody>
          <a:bodyPr/>
          <a:lstStyle/>
          <a:p>
            <a:pPr marL="0" indent="0">
              <a:buNone/>
            </a:pPr>
            <a:r>
              <a:rPr lang="en-US" dirty="0">
                <a:latin typeface="Source Code Pro" panose="020B0509030403020204" pitchFamily="49" charset="77"/>
              </a:rPr>
              <a:t>add_2 = </a:t>
            </a:r>
            <a:r>
              <a:rPr lang="en-US" dirty="0" err="1">
                <a:latin typeface="Source Code Pro" panose="020B0509030403020204" pitchFamily="49" charset="77"/>
              </a:rPr>
              <a:t>make_adder</a:t>
            </a:r>
            <a:r>
              <a:rPr lang="en-US" dirty="0">
                <a:latin typeface="Source Code Pro" panose="020B0509030403020204" pitchFamily="49" charset="77"/>
              </a:rPr>
              <a:t>(2)</a:t>
            </a:r>
          </a:p>
          <a:p>
            <a:pPr marL="0" indent="0">
              <a:buNone/>
            </a:pPr>
            <a:r>
              <a:rPr lang="en-US" dirty="0">
                <a:latin typeface="Source Code Pro" panose="020B0509030403020204" pitchFamily="49" charset="77"/>
              </a:rPr>
              <a:t>add_3 = </a:t>
            </a:r>
            <a:r>
              <a:rPr lang="en-US" dirty="0" err="1">
                <a:latin typeface="Source Code Pro" panose="020B0509030403020204" pitchFamily="49" charset="77"/>
              </a:rPr>
              <a:t>make_adder</a:t>
            </a:r>
            <a:r>
              <a:rPr lang="en-US" dirty="0">
                <a:latin typeface="Source Code Pro" panose="020B0509030403020204" pitchFamily="49" charset="77"/>
              </a:rPr>
              <a:t>(3)</a:t>
            </a:r>
          </a:p>
          <a:p>
            <a:pPr marL="0" indent="0">
              <a:buNone/>
            </a:pPr>
            <a:endParaRPr lang="en-US" dirty="0">
              <a:latin typeface="Source Code Pro" panose="020B0509030403020204" pitchFamily="49" charset="77"/>
            </a:endParaRPr>
          </a:p>
          <a:p>
            <a:pPr marL="0" indent="0">
              <a:buNone/>
            </a:pPr>
            <a:r>
              <a:rPr lang="en-US" dirty="0">
                <a:latin typeface="Source Code Pro" panose="020B0509030403020204" pitchFamily="49" charset="77"/>
              </a:rPr>
              <a:t>x = add_2(2)</a:t>
            </a:r>
          </a:p>
          <a:p>
            <a:pPr marL="0" indent="0">
              <a:buNone/>
            </a:pPr>
            <a:r>
              <a:rPr lang="en-US" dirty="0">
                <a:latin typeface="Source Code Pro" panose="020B0509030403020204" pitchFamily="49" charset="77"/>
              </a:rPr>
              <a:t>def compose(f, g):</a:t>
            </a:r>
          </a:p>
          <a:p>
            <a:pPr marL="0" indent="0">
              <a:buNone/>
            </a:pPr>
            <a:r>
              <a:rPr lang="en-US" dirty="0">
                <a:latin typeface="Source Code Pro" panose="020B0509030403020204" pitchFamily="49" charset="77"/>
              </a:rPr>
              <a:t>    def h(x):</a:t>
            </a:r>
          </a:p>
          <a:p>
            <a:pPr marL="0" indent="0">
              <a:buNone/>
            </a:pPr>
            <a:r>
              <a:rPr lang="en-US" dirty="0">
                <a:latin typeface="Source Code Pro" panose="020B0509030403020204" pitchFamily="49" charset="77"/>
              </a:rPr>
              <a:t>        return f(g(x))</a:t>
            </a:r>
          </a:p>
          <a:p>
            <a:pPr marL="0" indent="0">
              <a:buNone/>
            </a:pPr>
            <a:r>
              <a:rPr lang="en-US" dirty="0">
                <a:latin typeface="Source Code Pro" panose="020B0509030403020204" pitchFamily="49" charset="77"/>
              </a:rPr>
              <a:t>    return h</a:t>
            </a:r>
          </a:p>
          <a:p>
            <a:pPr marL="0" indent="0">
              <a:buNone/>
            </a:pPr>
            <a:endParaRPr lang="en-US" dirty="0">
              <a:latin typeface="Source Code Pro" panose="020B0509030403020204" pitchFamily="49" charset="77"/>
            </a:endParaRPr>
          </a:p>
          <a:p>
            <a:pPr marL="0" indent="0">
              <a:buNone/>
            </a:pPr>
            <a:r>
              <a:rPr lang="en-US" dirty="0">
                <a:latin typeface="Source Code Pro" panose="020B0509030403020204" pitchFamily="49" charset="77"/>
              </a:rPr>
              <a:t>add_5 = compose(add_2, add_3)</a:t>
            </a:r>
          </a:p>
          <a:p>
            <a:pPr marL="0" indent="0">
              <a:buNone/>
            </a:pPr>
            <a:r>
              <a:rPr lang="en-US" dirty="0">
                <a:latin typeface="Source Code Pro" panose="020B0509030403020204" pitchFamily="49" charset="77"/>
              </a:rPr>
              <a:t>z = add_5(x)</a:t>
            </a:r>
          </a:p>
        </p:txBody>
      </p:sp>
      <p:sp>
        <p:nvSpPr>
          <p:cNvPr id="4" name="Slide Number Placeholder 3">
            <a:extLst>
              <a:ext uri="{FF2B5EF4-FFF2-40B4-BE49-F238E27FC236}">
                <a16:creationId xmlns:a16="http://schemas.microsoft.com/office/drawing/2014/main" id="{29BE940C-8AD0-2342-B83A-952E1C7E3C82}"/>
              </a:ext>
            </a:extLst>
          </p:cNvPr>
          <p:cNvSpPr>
            <a:spLocks noGrp="1"/>
          </p:cNvSpPr>
          <p:nvPr>
            <p:ph type="sldNum" sz="quarter" idx="12"/>
          </p:nvPr>
        </p:nvSpPr>
        <p:spPr/>
        <p:txBody>
          <a:bodyPr/>
          <a:lstStyle/>
          <a:p>
            <a:pPr>
              <a:defRPr/>
            </a:pPr>
            <a:fld id="{ACA94121-BA6C-AD43-82C2-DF1F24FE5D9C}" type="slidenum">
              <a:rPr lang="en-US" smtClean="0"/>
              <a:pPr>
                <a:defRPr/>
              </a:pPr>
              <a:t>17</a:t>
            </a:fld>
            <a:endParaRPr lang="en-US" b="0"/>
          </a:p>
        </p:txBody>
      </p:sp>
    </p:spTree>
    <p:extLst>
      <p:ext uri="{BB962C8B-B14F-4D97-AF65-F5344CB8AC3E}">
        <p14:creationId xmlns:p14="http://schemas.microsoft.com/office/powerpoint/2010/main" val="331885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8CAE-0705-B045-AD80-3D6241BFCD42}"/>
              </a:ext>
            </a:extLst>
          </p:cNvPr>
          <p:cNvSpPr>
            <a:spLocks noGrp="1"/>
          </p:cNvSpPr>
          <p:nvPr>
            <p:ph type="title"/>
          </p:nvPr>
        </p:nvSpPr>
        <p:spPr/>
        <p:txBody>
          <a:bodyPr/>
          <a:lstStyle/>
          <a:p>
            <a:r>
              <a:rPr lang="en-US" dirty="0"/>
              <a:t>Environment Diagram Tips / Links</a:t>
            </a:r>
          </a:p>
        </p:txBody>
      </p:sp>
      <p:sp>
        <p:nvSpPr>
          <p:cNvPr id="3" name="Content Placeholder 2">
            <a:extLst>
              <a:ext uri="{FF2B5EF4-FFF2-40B4-BE49-F238E27FC236}">
                <a16:creationId xmlns:a16="http://schemas.microsoft.com/office/drawing/2014/main" id="{40501BF4-AA36-5D41-AE04-17550495ECA3}"/>
              </a:ext>
            </a:extLst>
          </p:cNvPr>
          <p:cNvSpPr>
            <a:spLocks noGrp="1"/>
          </p:cNvSpPr>
          <p:nvPr>
            <p:ph idx="1"/>
          </p:nvPr>
        </p:nvSpPr>
        <p:spPr/>
        <p:txBody>
          <a:bodyPr/>
          <a:lstStyle/>
          <a:p>
            <a:r>
              <a:rPr lang="en-US" dirty="0"/>
              <a:t>NEVER draw an arrow from one variable to another.</a:t>
            </a:r>
          </a:p>
          <a:p>
            <a:r>
              <a:rPr lang="en-US" dirty="0"/>
              <a:t>Useful Resources:</a:t>
            </a:r>
          </a:p>
          <a:p>
            <a:pPr lvl="1"/>
            <a:r>
              <a:rPr lang="en-US" dirty="0"/>
              <a:t>http://</a:t>
            </a:r>
            <a:r>
              <a:rPr lang="en-US" dirty="0" err="1"/>
              <a:t>markmiyashita.com</a:t>
            </a:r>
            <a:r>
              <a:rPr lang="en-US" dirty="0"/>
              <a:t>/cs61a/</a:t>
            </a:r>
            <a:r>
              <a:rPr lang="en-US" dirty="0" err="1"/>
              <a:t>environment_diagrams</a:t>
            </a:r>
            <a:r>
              <a:rPr lang="en-US" dirty="0"/>
              <a:t>/</a:t>
            </a:r>
            <a:r>
              <a:rPr lang="en-US" dirty="0" err="1"/>
              <a:t>rules_of_environment_diagrams</a:t>
            </a:r>
            <a:r>
              <a:rPr lang="en-US" dirty="0"/>
              <a:t>/</a:t>
            </a:r>
          </a:p>
          <a:p>
            <a:pPr lvl="1"/>
            <a:r>
              <a:rPr lang="en-US" dirty="0"/>
              <a:t>http://</a:t>
            </a:r>
            <a:r>
              <a:rPr lang="en-US" dirty="0" err="1"/>
              <a:t>albertwu.org</a:t>
            </a:r>
            <a:r>
              <a:rPr lang="en-US" dirty="0"/>
              <a:t>/cs61a/notes/</a:t>
            </a:r>
            <a:r>
              <a:rPr lang="en-US" dirty="0" err="1"/>
              <a:t>environments.html</a:t>
            </a:r>
            <a:endParaRPr lang="en-US" dirty="0"/>
          </a:p>
          <a:p>
            <a:endParaRPr lang="en-US" dirty="0"/>
          </a:p>
        </p:txBody>
      </p:sp>
    </p:spTree>
    <p:extLst>
      <p:ext uri="{BB962C8B-B14F-4D97-AF65-F5344CB8AC3E}">
        <p14:creationId xmlns:p14="http://schemas.microsoft.com/office/powerpoint/2010/main" val="4187754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a:xfrm>
            <a:off x="2819400" y="2686486"/>
            <a:ext cx="8458200" cy="1470025"/>
          </a:xfrm>
        </p:spPr>
        <p:txBody>
          <a:bodyPr/>
          <a:lstStyle/>
          <a:p>
            <a:r>
              <a:rPr lang="en-US" dirty="0"/>
              <a:t>Dictionaries</a:t>
            </a:r>
          </a:p>
        </p:txBody>
      </p:sp>
    </p:spTree>
    <p:extLst>
      <p:ext uri="{BB962C8B-B14F-4D97-AF65-F5344CB8AC3E}">
        <p14:creationId xmlns:p14="http://schemas.microsoft.com/office/powerpoint/2010/main" val="35976012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13F6-9CBF-78B1-06BB-3DC8A9413651}"/>
              </a:ext>
            </a:extLst>
          </p:cNvPr>
          <p:cNvSpPr>
            <a:spLocks noGrp="1"/>
          </p:cNvSpPr>
          <p:nvPr>
            <p:ph type="title"/>
          </p:nvPr>
        </p:nvSpPr>
        <p:spPr/>
        <p:txBody>
          <a:bodyPr/>
          <a:lstStyle/>
          <a:p>
            <a:r>
              <a:rPr lang="en-US" dirty="0"/>
              <a:t>Computing In the News: Dark Patterns</a:t>
            </a:r>
          </a:p>
        </p:txBody>
      </p:sp>
      <p:sp>
        <p:nvSpPr>
          <p:cNvPr id="3" name="Content Placeholder 2">
            <a:extLst>
              <a:ext uri="{FF2B5EF4-FFF2-40B4-BE49-F238E27FC236}">
                <a16:creationId xmlns:a16="http://schemas.microsoft.com/office/drawing/2014/main" id="{ADCF7E25-A41F-531E-B566-7A62C1356E1E}"/>
              </a:ext>
            </a:extLst>
          </p:cNvPr>
          <p:cNvSpPr>
            <a:spLocks noGrp="1"/>
          </p:cNvSpPr>
          <p:nvPr>
            <p:ph idx="1"/>
          </p:nvPr>
        </p:nvSpPr>
        <p:spPr/>
        <p:txBody>
          <a:bodyPr/>
          <a:lstStyle/>
          <a:p>
            <a:pPr marL="0" indent="0">
              <a:buNone/>
            </a:pPr>
            <a:r>
              <a:rPr lang="en-US" dirty="0">
                <a:hlinkClick r:id="rId2"/>
              </a:rPr>
              <a:t>FTC Report Shows Rise in Sophisticated Dark Patterns Designed to Trick and Trap Consumers</a:t>
            </a:r>
            <a:r>
              <a:rPr lang="en-US" dirty="0"/>
              <a:t> 9/15/2022              (See also </a:t>
            </a:r>
            <a:r>
              <a:rPr lang="en-US" dirty="0">
                <a:hlinkClick r:id="rId3"/>
              </a:rPr>
              <a:t>darkpatterns.org</a:t>
            </a:r>
            <a:r>
              <a:rPr lang="en-US" dirty="0"/>
              <a:t>)</a:t>
            </a:r>
          </a:p>
          <a:p>
            <a:pPr marL="0" indent="0">
              <a:buNone/>
            </a:pPr>
            <a:r>
              <a:rPr lang="en-US" dirty="0"/>
              <a:t>Tactics Include Disguised Ads, Difficult-to-Cancel Subscriptions, Buried Terms, and Tricks to Obtain Data</a:t>
            </a:r>
            <a:endParaRPr lang="en-US" sz="2600" dirty="0"/>
          </a:p>
          <a:p>
            <a:pPr marL="0" indent="0">
              <a:buNone/>
            </a:pPr>
            <a:r>
              <a:rPr lang="en-US" sz="2600" dirty="0"/>
              <a:t>The Federal Trade Commission released a report today showing how companies are increasingly using sophisticated design practices known as “dark patterns” that can trick or manipulate consumers into buying products or services or giving up their privacy. The dark pattern tactics detailed in the report include disguising ads to look like independent content, making it difficult for consumers to cancel subscriptions or charges, burying key terms or junk fees, and tricking consumers into sharing their data. The report highlighted the FTC’s efforts to combat the use of dark patterns in the marketplace and reiterated the agency’s commitment to taking action against tactics designed to trick and trap consumers.</a:t>
            </a:r>
          </a:p>
        </p:txBody>
      </p:sp>
      <p:sp>
        <p:nvSpPr>
          <p:cNvPr id="4" name="Slide Number Placeholder 3">
            <a:extLst>
              <a:ext uri="{FF2B5EF4-FFF2-40B4-BE49-F238E27FC236}">
                <a16:creationId xmlns:a16="http://schemas.microsoft.com/office/drawing/2014/main" id="{FEBED2D2-C5A2-0840-375A-2521008518ED}"/>
              </a:ext>
            </a:extLst>
          </p:cNvPr>
          <p:cNvSpPr>
            <a:spLocks noGrp="1"/>
          </p:cNvSpPr>
          <p:nvPr>
            <p:ph type="sldNum" sz="quarter" idx="12"/>
          </p:nvPr>
        </p:nvSpPr>
        <p:spPr/>
        <p:txBody>
          <a:bodyPr/>
          <a:lstStyle/>
          <a:p>
            <a:pPr>
              <a:defRPr/>
            </a:pPr>
            <a:fld id="{ACA94121-BA6C-AD43-82C2-DF1F24FE5D9C}" type="slidenum">
              <a:rPr lang="en-US" smtClean="0"/>
              <a:pPr>
                <a:defRPr/>
              </a:pPr>
              <a:t>2</a:t>
            </a:fld>
            <a:endParaRPr lang="en-US" b="0"/>
          </a:p>
        </p:txBody>
      </p:sp>
    </p:spTree>
    <p:extLst>
      <p:ext uri="{BB962C8B-B14F-4D97-AF65-F5344CB8AC3E}">
        <p14:creationId xmlns:p14="http://schemas.microsoft.com/office/powerpoint/2010/main" val="634948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4ECB-3913-984A-8900-3A3C9941BA0A}"/>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41E0C4C-8E74-DA4D-816B-038E0E097E0C}"/>
              </a:ext>
            </a:extLst>
          </p:cNvPr>
          <p:cNvSpPr>
            <a:spLocks noGrp="1"/>
          </p:cNvSpPr>
          <p:nvPr>
            <p:ph idx="1"/>
          </p:nvPr>
        </p:nvSpPr>
        <p:spPr/>
        <p:txBody>
          <a:bodyPr/>
          <a:lstStyle/>
          <a:p>
            <a:r>
              <a:rPr lang="en-US" dirty="0"/>
              <a:t>Dictionaries are a new type in Python</a:t>
            </a:r>
          </a:p>
          <a:p>
            <a:r>
              <a:rPr lang="en-US" dirty="0"/>
              <a:t>Lists let us index a value by a number, or position.</a:t>
            </a:r>
          </a:p>
          <a:p>
            <a:r>
              <a:rPr lang="en-US" dirty="0"/>
              <a:t>Dictionaries let us index data by other kinds of data.</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2DB1B39-719B-244A-BB2F-28BA81F03D54}"/>
              </a:ext>
            </a:extLst>
          </p:cNvPr>
          <p:cNvSpPr>
            <a:spLocks noGrp="1"/>
          </p:cNvSpPr>
          <p:nvPr>
            <p:ph type="sldNum" sz="quarter" idx="12"/>
          </p:nvPr>
        </p:nvSpPr>
        <p:spPr/>
        <p:txBody>
          <a:bodyPr/>
          <a:lstStyle/>
          <a:p>
            <a:pPr>
              <a:defRPr/>
            </a:pPr>
            <a:fld id="{ACA94121-BA6C-AD43-82C2-DF1F24FE5D9C}" type="slidenum">
              <a:rPr lang="en-US" smtClean="0"/>
              <a:pPr>
                <a:defRPr/>
              </a:pPr>
              <a:t>20</a:t>
            </a:fld>
            <a:endParaRPr lang="en-US" b="0"/>
          </a:p>
        </p:txBody>
      </p:sp>
    </p:spTree>
    <p:extLst>
      <p:ext uri="{BB962C8B-B14F-4D97-AF65-F5344CB8AC3E}">
        <p14:creationId xmlns:p14="http://schemas.microsoft.com/office/powerpoint/2010/main" val="335845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title"/>
          </p:nvPr>
        </p:nvSpPr>
        <p:spPr>
          <a:xfrm>
            <a:off x="533400" y="228600"/>
            <a:ext cx="10210800" cy="736600"/>
          </a:xfrm>
          <a:noFill/>
          <a:ln>
            <a:noFill/>
          </a:ln>
        </p:spPr>
        <p:txBody>
          <a:bodyPr spcFirstLastPara="1" vert="horz" wrap="square" lIns="92075" tIns="46025" rIns="92075" bIns="46025" numCol="1" anchor="ctr" anchorCtr="0" compatLnSpc="1">
            <a:prstTxWarp prst="textNoShape">
              <a:avLst/>
            </a:prstTxWarp>
            <a:noAutofit/>
          </a:bodyPr>
          <a:lstStyle/>
          <a:p>
            <a:r>
              <a:rPr lang="en-US">
                <a:sym typeface="Arial"/>
              </a:rPr>
              <a:t>Dictionaries</a:t>
            </a:r>
            <a:endParaRPr lang="en-US"/>
          </a:p>
        </p:txBody>
      </p:sp>
      <p:sp>
        <p:nvSpPr>
          <p:cNvPr id="309" name="Google Shape;309;p30"/>
          <p:cNvSpPr txBox="1">
            <a:spLocks noGrp="1"/>
          </p:cNvSpPr>
          <p:nvPr>
            <p:ph idx="1"/>
          </p:nvPr>
        </p:nvSpPr>
        <p:spPr>
          <a:xfrm>
            <a:off x="533400" y="1066800"/>
            <a:ext cx="11125200" cy="5257800"/>
          </a:xfrm>
          <a:noFill/>
          <a:ln>
            <a:noFill/>
          </a:ln>
        </p:spPr>
        <p:txBody>
          <a:bodyPr spcFirstLastPara="1" vert="horz" wrap="square" lIns="92075" tIns="46025" rIns="92075" bIns="46025" numCol="1" anchor="t" anchorCtr="0" compatLnSpc="1">
            <a:prstTxWarp prst="textNoShape">
              <a:avLst/>
            </a:prstTxWarp>
            <a:noAutofit/>
          </a:bodyPr>
          <a:lstStyle/>
          <a:p>
            <a:r>
              <a:rPr lang="en-US" dirty="0">
                <a:sym typeface="Arial"/>
              </a:rPr>
              <a:t>Constructors</a:t>
            </a:r>
            <a:r>
              <a:rPr lang="en-US" dirty="0">
                <a:sym typeface="Courier"/>
              </a:rPr>
              <a:t>: </a:t>
            </a:r>
            <a:endParaRPr lang="en-US" dirty="0"/>
          </a:p>
          <a:p>
            <a:pPr lvl="2"/>
            <a:r>
              <a:rPr lang="en-US" dirty="0" err="1">
                <a:latin typeface="Source Code Pro" panose="020B0509030403020204" pitchFamily="49" charset="77"/>
                <a:sym typeface="Courier"/>
              </a:rPr>
              <a:t>dict</a:t>
            </a:r>
            <a:r>
              <a:rPr lang="en-US" dirty="0">
                <a:latin typeface="Source Code Pro" panose="020B0509030403020204" pitchFamily="49" charset="77"/>
                <a:sym typeface="Courier"/>
              </a:rPr>
              <a:t>( &lt;list of 2-tuples&gt; )</a:t>
            </a:r>
            <a:endParaRPr lang="en-US" dirty="0">
              <a:latin typeface="Source Code Pro" panose="020B0509030403020204" pitchFamily="49" charset="77"/>
            </a:endParaRPr>
          </a:p>
          <a:p>
            <a:pPr lvl="2"/>
            <a:r>
              <a:rPr lang="en-US" dirty="0" err="1">
                <a:latin typeface="Source Code Pro" panose="020B0509030403020204" pitchFamily="49" charset="77"/>
                <a:sym typeface="Courier"/>
              </a:rPr>
              <a:t>dict</a:t>
            </a:r>
            <a:r>
              <a:rPr lang="en-US" dirty="0">
                <a:latin typeface="Source Code Pro" panose="020B0509030403020204" pitchFamily="49" charset="77"/>
                <a:sym typeface="Courier"/>
              </a:rPr>
              <a:t>( &lt;key&gt;=&lt;</a:t>
            </a:r>
            <a:r>
              <a:rPr lang="en-US" dirty="0" err="1">
                <a:latin typeface="Source Code Pro" panose="020B0509030403020204" pitchFamily="49" charset="77"/>
                <a:sym typeface="Courier"/>
              </a:rPr>
              <a:t>val</a:t>
            </a:r>
            <a:r>
              <a:rPr lang="en-US" dirty="0">
                <a:latin typeface="Source Code Pro" panose="020B0509030403020204" pitchFamily="49" charset="77"/>
                <a:sym typeface="Courier"/>
              </a:rPr>
              <a:t>&gt;, ...) # like </a:t>
            </a:r>
            <a:r>
              <a:rPr lang="en-US" dirty="0" err="1">
                <a:latin typeface="Source Code Pro" panose="020B0509030403020204" pitchFamily="49" charset="77"/>
                <a:sym typeface="Courier"/>
              </a:rPr>
              <a:t>kwargs</a:t>
            </a:r>
            <a:endParaRPr lang="en-US" dirty="0">
              <a:latin typeface="Source Code Pro" panose="020B0509030403020204" pitchFamily="49" charset="77"/>
              <a:sym typeface="Courier"/>
            </a:endParaRPr>
          </a:p>
          <a:p>
            <a:pPr lvl="2"/>
            <a:r>
              <a:rPr lang="en-US" dirty="0">
                <a:latin typeface="Source Code Pro" panose="020B0509030403020204" pitchFamily="49" charset="77"/>
                <a:sym typeface="Courier"/>
              </a:rPr>
              <a:t>{ &lt;key exp&gt;:&lt;</a:t>
            </a:r>
            <a:r>
              <a:rPr lang="en-US" dirty="0" err="1">
                <a:latin typeface="Source Code Pro" panose="020B0509030403020204" pitchFamily="49" charset="77"/>
                <a:sym typeface="Courier"/>
              </a:rPr>
              <a:t>val</a:t>
            </a:r>
            <a:r>
              <a:rPr lang="en-US" dirty="0">
                <a:latin typeface="Source Code Pro" panose="020B0509030403020204" pitchFamily="49" charset="77"/>
                <a:sym typeface="Courier"/>
              </a:rPr>
              <a:t> exp&gt;, …  } </a:t>
            </a:r>
            <a:endParaRPr lang="en-US" dirty="0">
              <a:latin typeface="Source Code Pro" panose="020B0509030403020204" pitchFamily="49" charset="77"/>
            </a:endParaRPr>
          </a:p>
          <a:p>
            <a:pPr lvl="2"/>
            <a:r>
              <a:rPr lang="en-US" dirty="0">
                <a:latin typeface="Source Code Pro" panose="020B0509030403020204" pitchFamily="49" charset="77"/>
                <a:sym typeface="Courier"/>
              </a:rPr>
              <a:t>{ &lt;key&gt;:&lt;</a:t>
            </a:r>
            <a:r>
              <a:rPr lang="en-US" dirty="0" err="1">
                <a:latin typeface="Source Code Pro" panose="020B0509030403020204" pitchFamily="49" charset="77"/>
                <a:sym typeface="Courier"/>
              </a:rPr>
              <a:t>val</a:t>
            </a:r>
            <a:r>
              <a:rPr lang="en-US" dirty="0">
                <a:latin typeface="Source Code Pro" panose="020B0509030403020204" pitchFamily="49" charset="77"/>
                <a:sym typeface="Courier"/>
              </a:rPr>
              <a:t>&gt; for &lt;iteration expression&gt; }</a:t>
            </a:r>
            <a:endParaRPr lang="en-US" dirty="0">
              <a:latin typeface="Source Code Pro" panose="020B0509030403020204" pitchFamily="49" charset="77"/>
            </a:endParaRPr>
          </a:p>
          <a:p>
            <a:pPr lvl="3"/>
            <a:r>
              <a:rPr lang="en-US" dirty="0">
                <a:latin typeface="Source Code Pro" panose="020B0509030403020204" pitchFamily="49" charset="77"/>
                <a:sym typeface="Courier"/>
              </a:rPr>
              <a:t>&gt;&gt;&gt; {</a:t>
            </a:r>
            <a:r>
              <a:rPr lang="en-US" dirty="0" err="1">
                <a:latin typeface="Source Code Pro" panose="020B0509030403020204" pitchFamily="49" charset="77"/>
                <a:sym typeface="Courier"/>
              </a:rPr>
              <a:t>x:y</a:t>
            </a:r>
            <a:r>
              <a:rPr lang="en-US" dirty="0">
                <a:latin typeface="Source Code Pro" panose="020B0509030403020204" pitchFamily="49" charset="77"/>
                <a:sym typeface="Courier"/>
              </a:rPr>
              <a:t> for </a:t>
            </a:r>
            <a:r>
              <a:rPr lang="en-US" dirty="0" err="1">
                <a:latin typeface="Source Code Pro" panose="020B0509030403020204" pitchFamily="49" charset="77"/>
                <a:sym typeface="Courier"/>
              </a:rPr>
              <a:t>x,y</a:t>
            </a:r>
            <a:r>
              <a:rPr lang="en-US" dirty="0">
                <a:latin typeface="Source Code Pro" panose="020B0509030403020204" pitchFamily="49" charset="77"/>
                <a:sym typeface="Courier"/>
              </a:rPr>
              <a:t> in zip(["</a:t>
            </a:r>
            <a:r>
              <a:rPr lang="en-US" dirty="0" err="1">
                <a:latin typeface="Source Code Pro" panose="020B0509030403020204" pitchFamily="49" charset="77"/>
                <a:sym typeface="Courier"/>
              </a:rPr>
              <a:t>a","b</a:t>
            </a:r>
            <a:r>
              <a:rPr lang="en-US" dirty="0">
                <a:latin typeface="Source Code Pro" panose="020B0509030403020204" pitchFamily="49" charset="77"/>
                <a:sym typeface="Courier"/>
              </a:rPr>
              <a:t>"],[1,2])}</a:t>
            </a:r>
            <a:endParaRPr lang="en-US" dirty="0">
              <a:latin typeface="Source Code Pro" panose="020B0509030403020204" pitchFamily="49" charset="77"/>
            </a:endParaRPr>
          </a:p>
          <a:p>
            <a:pPr lvl="3"/>
            <a:r>
              <a:rPr lang="en-US" dirty="0">
                <a:latin typeface="Source Code Pro" panose="020B0509030403020204" pitchFamily="49" charset="77"/>
                <a:sym typeface="Courier"/>
              </a:rPr>
              <a:t>{'a': 1, 'b': 2}</a:t>
            </a:r>
          </a:p>
          <a:p>
            <a:r>
              <a:rPr lang="en-US" dirty="0">
                <a:sym typeface="Arial"/>
              </a:rPr>
              <a:t>Selectors</a:t>
            </a:r>
            <a:r>
              <a:rPr lang="en-US" dirty="0">
                <a:sym typeface="Courier"/>
              </a:rPr>
              <a:t>: </a:t>
            </a:r>
            <a:r>
              <a:rPr lang="en-US" dirty="0">
                <a:latin typeface="Source Code Pro" panose="020B0509030403020204" pitchFamily="49" charset="77"/>
                <a:sym typeface="Courier"/>
              </a:rPr>
              <a:t>&lt;</a:t>
            </a:r>
            <a:r>
              <a:rPr lang="en-US" dirty="0" err="1">
                <a:latin typeface="Source Code Pro" panose="020B0509030403020204" pitchFamily="49" charset="77"/>
                <a:sym typeface="Courier"/>
              </a:rPr>
              <a:t>dict</a:t>
            </a:r>
            <a:r>
              <a:rPr lang="en-US" dirty="0">
                <a:latin typeface="Source Code Pro" panose="020B0509030403020204" pitchFamily="49" charset="77"/>
                <a:sym typeface="Courier"/>
              </a:rPr>
              <a:t>&gt; [ &lt;key&gt; ]</a:t>
            </a:r>
            <a:endParaRPr lang="en-US" dirty="0">
              <a:latin typeface="Source Code Pro" panose="020B0509030403020204" pitchFamily="49" charset="77"/>
            </a:endParaRPr>
          </a:p>
          <a:p>
            <a:pPr lvl="2"/>
            <a:r>
              <a:rPr lang="en-US" dirty="0">
                <a:sym typeface="Courier"/>
              </a:rPr>
              <a:t>&lt;</a:t>
            </a:r>
            <a:r>
              <a:rPr lang="en-US" dirty="0" err="1">
                <a:sym typeface="Courier"/>
              </a:rPr>
              <a:t>dict</a:t>
            </a:r>
            <a:r>
              <a:rPr lang="en-US" dirty="0">
                <a:sym typeface="Courier"/>
              </a:rPr>
              <a:t>&gt;.keys(), .items(), .values()</a:t>
            </a:r>
            <a:endParaRPr lang="en-US" dirty="0"/>
          </a:p>
          <a:p>
            <a:pPr lvl="2"/>
            <a:r>
              <a:rPr lang="en-US" dirty="0">
                <a:sym typeface="Courier"/>
              </a:rPr>
              <a:t>&lt;</a:t>
            </a:r>
            <a:r>
              <a:rPr lang="en-US" dirty="0" err="1">
                <a:sym typeface="Courier"/>
              </a:rPr>
              <a:t>dict</a:t>
            </a:r>
            <a:r>
              <a:rPr lang="en-US" dirty="0">
                <a:sym typeface="Courier"/>
              </a:rPr>
              <a:t>&gt;.get(key [, default] )</a:t>
            </a:r>
            <a:endParaRPr lang="en-US" dirty="0"/>
          </a:p>
          <a:p>
            <a:r>
              <a:rPr lang="en-US" dirty="0">
                <a:sym typeface="Arial"/>
              </a:rPr>
              <a:t>Operations</a:t>
            </a:r>
            <a:r>
              <a:rPr lang="en-US" dirty="0">
                <a:sym typeface="Courier"/>
              </a:rPr>
              <a:t>: </a:t>
            </a:r>
            <a:endParaRPr lang="en-US" dirty="0"/>
          </a:p>
          <a:p>
            <a:pPr lvl="2"/>
            <a:r>
              <a:rPr lang="en-US" dirty="0">
                <a:sym typeface="Courier"/>
              </a:rPr>
              <a:t> Key in, not in, </a:t>
            </a:r>
            <a:r>
              <a:rPr lang="en-US" dirty="0" err="1">
                <a:sym typeface="Courier"/>
              </a:rPr>
              <a:t>len</a:t>
            </a:r>
            <a:r>
              <a:rPr lang="en-US" dirty="0">
                <a:sym typeface="Courier"/>
              </a:rPr>
              <a:t>, min, max</a:t>
            </a:r>
            <a:endParaRPr lang="en-US" dirty="0"/>
          </a:p>
          <a:p>
            <a:pPr lvl="2"/>
            <a:r>
              <a:rPr lang="en-US" dirty="0">
                <a:sym typeface="Arial"/>
              </a:rPr>
              <a:t> &lt;</a:t>
            </a:r>
            <a:r>
              <a:rPr lang="en-US" dirty="0" err="1">
                <a:sym typeface="Arial"/>
              </a:rPr>
              <a:t>dict</a:t>
            </a:r>
            <a:r>
              <a:rPr lang="en-US" dirty="0">
                <a:sym typeface="Arial"/>
              </a:rPr>
              <a:t>&gt;[ &lt;key&gt; ] = &lt;</a:t>
            </a:r>
            <a:r>
              <a:rPr lang="en-US" dirty="0" err="1">
                <a:sym typeface="Arial"/>
              </a:rPr>
              <a:t>val</a:t>
            </a:r>
            <a:r>
              <a:rPr lang="en-US" dirty="0">
                <a:sym typeface="Arial"/>
              </a:rPr>
              <a:t>&gt;</a:t>
            </a:r>
            <a:endParaRPr lang="en-US" dirty="0"/>
          </a:p>
          <a:p>
            <a:endParaRPr lang="en-US" dirty="0">
              <a:sym typeface="Arial"/>
            </a:endParaRPr>
          </a:p>
          <a:p>
            <a:endParaRPr lang="en-US" dirty="0">
              <a:sym typeface="Arial"/>
            </a:endParaRPr>
          </a:p>
        </p:txBody>
      </p:sp>
    </p:spTree>
    <p:extLst>
      <p:ext uri="{BB962C8B-B14F-4D97-AF65-F5344CB8AC3E}">
        <p14:creationId xmlns:p14="http://schemas.microsoft.com/office/powerpoint/2010/main" val="2135907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a:spLocks noGrp="1"/>
          </p:cNvSpPr>
          <p:nvPr>
            <p:ph type="title"/>
          </p:nvPr>
        </p:nvSpPr>
        <p:spPr>
          <a:xfrm>
            <a:off x="2209800" y="228600"/>
            <a:ext cx="7696200" cy="736600"/>
          </a:xfrm>
          <a:prstGeom prst="rect">
            <a:avLst/>
          </a:prstGeom>
          <a:noFill/>
          <a:ln>
            <a:noFill/>
          </a:ln>
        </p:spPr>
        <p:txBody>
          <a:bodyPr spcFirstLastPara="1" vert="horz" wrap="square" lIns="92075" tIns="46025" rIns="92075" bIns="46025" numCol="1" anchor="ctr" anchorCtr="0" compatLnSpc="1">
            <a:prstTxWarp prst="textNoShape">
              <a:avLst/>
            </a:prstTxWarp>
            <a:noAutofit/>
          </a:bodyPr>
          <a:lstStyle/>
          <a:p>
            <a:pPr>
              <a:spcBef>
                <a:spcPts val="0"/>
              </a:spcBef>
              <a:spcAft>
                <a:spcPts val="0"/>
              </a:spcAft>
            </a:pPr>
            <a:r>
              <a:rPr lang="en-US" sz="3200">
                <a:latin typeface="Arial"/>
                <a:ea typeface="Arial"/>
                <a:cs typeface="Arial"/>
                <a:sym typeface="Arial"/>
              </a:rPr>
              <a:t>Dictionary Example</a:t>
            </a:r>
            <a:endParaRPr/>
          </a:p>
        </p:txBody>
      </p:sp>
      <p:sp>
        <p:nvSpPr>
          <p:cNvPr id="320" name="Google Shape;320;p31"/>
          <p:cNvSpPr txBox="1">
            <a:spLocks noGrp="1"/>
          </p:cNvSpPr>
          <p:nvPr>
            <p:ph type="ftr" idx="11"/>
          </p:nvPr>
        </p:nvSpPr>
        <p:spPr>
          <a:xfrm>
            <a:off x="3048000" y="6553200"/>
            <a:ext cx="2895600" cy="304800"/>
          </a:xfrm>
          <a:prstGeom prst="rect">
            <a:avLst/>
          </a:prstGeom>
          <a:noFill/>
          <a:ln>
            <a:noFill/>
          </a:ln>
        </p:spPr>
        <p:txBody>
          <a:bodyPr spcFirstLastPara="1" wrap="square" lIns="92075" tIns="46025" rIns="92075" bIns="46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1" i="0" u="none" strike="noStrike" cap="none">
                <a:solidFill>
                  <a:srgbClr val="114FFB"/>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algn="ctr"/>
            <a:endParaRPr/>
          </a:p>
        </p:txBody>
      </p:sp>
      <p:sp>
        <p:nvSpPr>
          <p:cNvPr id="321" name="Google Shape;321;p31"/>
          <p:cNvSpPr txBox="1">
            <a:spLocks noGrp="1"/>
          </p:cNvSpPr>
          <p:nvPr>
            <p:ph type="sldNum" idx="12"/>
          </p:nvPr>
        </p:nvSpPr>
        <p:spPr>
          <a:xfrm>
            <a:off x="10134600" y="6553200"/>
            <a:ext cx="533400" cy="304800"/>
          </a:xfrm>
          <a:prstGeom prst="rect">
            <a:avLst/>
          </a:prstGeom>
          <a:noFill/>
          <a:ln>
            <a:noFill/>
          </a:ln>
        </p:spPr>
        <p:txBody>
          <a:bodyPr spcFirstLastPara="1" wrap="square" lIns="92075" tIns="46025" rIns="92075" bIns="46025" anchor="ctr" anchorCtr="0">
            <a:noAutofit/>
          </a:bodyPr>
          <a:lstStyle/>
          <a:p>
            <a:pPr algn="r"/>
            <a:fld id="{00000000-1234-1234-1234-123412341234}" type="slidenum">
              <a:rPr lang="en-US" sz="1400" b="1">
                <a:solidFill>
                  <a:srgbClr val="FF9900"/>
                </a:solidFill>
                <a:latin typeface="Times New Roman"/>
                <a:ea typeface="Times New Roman"/>
                <a:cs typeface="Times New Roman"/>
                <a:sym typeface="Times New Roman"/>
              </a:rPr>
              <a:pPr algn="r"/>
              <a:t>22</a:t>
            </a:fld>
            <a:endParaRPr sz="1400">
              <a:solidFill>
                <a:srgbClr val="FF9900"/>
              </a:solidFill>
              <a:latin typeface="Times New Roman"/>
              <a:ea typeface="Times New Roman"/>
              <a:cs typeface="Times New Roman"/>
              <a:sym typeface="Times New Roman"/>
            </a:endParaRPr>
          </a:p>
        </p:txBody>
      </p:sp>
      <p:pic>
        <p:nvPicPr>
          <p:cNvPr id="322" name="Google Shape;322;p31" descr="Screen Shot 2016-03-06 at 8.30.16 PM.png"/>
          <p:cNvPicPr preferRelativeResize="0"/>
          <p:nvPr/>
        </p:nvPicPr>
        <p:blipFill rotWithShape="1">
          <a:blip r:embed="rId3">
            <a:alphaModFix/>
          </a:blip>
          <a:srcRect/>
          <a:stretch/>
        </p:blipFill>
        <p:spPr>
          <a:xfrm>
            <a:off x="3048000" y="988484"/>
            <a:ext cx="6134100" cy="5793317"/>
          </a:xfrm>
          <a:prstGeom prst="rect">
            <a:avLst/>
          </a:prstGeom>
          <a:noFill/>
          <a:ln>
            <a:noFill/>
          </a:ln>
        </p:spPr>
      </p:pic>
    </p:spTree>
    <p:extLst>
      <p:ext uri="{BB962C8B-B14F-4D97-AF65-F5344CB8AC3E}">
        <p14:creationId xmlns:p14="http://schemas.microsoft.com/office/powerpoint/2010/main" val="2619465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a:spLocks noGrp="1"/>
          </p:cNvSpPr>
          <p:nvPr>
            <p:ph type="title"/>
          </p:nvPr>
        </p:nvSpPr>
        <p:spPr>
          <a:xfrm>
            <a:off x="2209800" y="228600"/>
            <a:ext cx="7696200" cy="736600"/>
          </a:xfrm>
          <a:prstGeom prst="rect">
            <a:avLst/>
          </a:prstGeom>
          <a:noFill/>
          <a:ln>
            <a:noFill/>
          </a:ln>
        </p:spPr>
        <p:txBody>
          <a:bodyPr spcFirstLastPara="1" vert="horz" wrap="square" lIns="92075" tIns="46025" rIns="92075" bIns="46025" numCol="1" anchor="ctr" anchorCtr="0" compatLnSpc="1">
            <a:prstTxWarp prst="textNoShape">
              <a:avLst/>
            </a:prstTxWarp>
            <a:noAutofit/>
          </a:bodyPr>
          <a:lstStyle/>
          <a:p>
            <a:pPr>
              <a:spcBef>
                <a:spcPts val="0"/>
              </a:spcBef>
              <a:spcAft>
                <a:spcPts val="0"/>
              </a:spcAft>
            </a:pPr>
            <a:r>
              <a:rPr lang="en-US" sz="3200">
                <a:latin typeface="Arial"/>
                <a:ea typeface="Arial"/>
                <a:cs typeface="Arial"/>
                <a:sym typeface="Arial"/>
              </a:rPr>
              <a:t>Dictionary Example</a:t>
            </a:r>
            <a:endParaRPr/>
          </a:p>
        </p:txBody>
      </p:sp>
      <p:sp>
        <p:nvSpPr>
          <p:cNvPr id="319" name="Google Shape;319;p31"/>
          <p:cNvSpPr txBox="1">
            <a:spLocks noGrp="1"/>
          </p:cNvSpPr>
          <p:nvPr>
            <p:ph type="dt" idx="10"/>
          </p:nvPr>
        </p:nvSpPr>
        <p:spPr>
          <a:xfrm>
            <a:off x="0" y="6553200"/>
            <a:ext cx="1524000" cy="304800"/>
          </a:xfrm>
          <a:prstGeom prst="rect">
            <a:avLst/>
          </a:prstGeom>
          <a:noFill/>
          <a:ln>
            <a:noFill/>
          </a:ln>
        </p:spPr>
        <p:txBody>
          <a:bodyPr spcFirstLastPara="1" wrap="square" lIns="92075" tIns="46025" rIns="92075" bIns="460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200" b="1" i="0" u="none" strike="noStrike" cap="none">
                <a:solidFill>
                  <a:srgbClr val="FF99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20" name="Google Shape;320;p31"/>
          <p:cNvSpPr txBox="1">
            <a:spLocks noGrp="1"/>
          </p:cNvSpPr>
          <p:nvPr>
            <p:ph type="ftr" idx="11"/>
          </p:nvPr>
        </p:nvSpPr>
        <p:spPr>
          <a:xfrm>
            <a:off x="3048000" y="6553200"/>
            <a:ext cx="2895600" cy="304800"/>
          </a:xfrm>
          <a:prstGeom prst="rect">
            <a:avLst/>
          </a:prstGeom>
          <a:noFill/>
          <a:ln>
            <a:noFill/>
          </a:ln>
        </p:spPr>
        <p:txBody>
          <a:bodyPr spcFirstLastPara="1" wrap="square" lIns="92075" tIns="46025" rIns="92075" bIns="46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1" i="0" u="none" strike="noStrike" cap="none">
                <a:solidFill>
                  <a:srgbClr val="114FFB"/>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algn="ctr"/>
            <a:endParaRPr/>
          </a:p>
        </p:txBody>
      </p:sp>
      <p:sp>
        <p:nvSpPr>
          <p:cNvPr id="321" name="Google Shape;321;p31"/>
          <p:cNvSpPr txBox="1">
            <a:spLocks noGrp="1"/>
          </p:cNvSpPr>
          <p:nvPr>
            <p:ph type="sldNum" idx="12"/>
          </p:nvPr>
        </p:nvSpPr>
        <p:spPr>
          <a:xfrm>
            <a:off x="10134600" y="6553200"/>
            <a:ext cx="533400" cy="304800"/>
          </a:xfrm>
          <a:prstGeom prst="rect">
            <a:avLst/>
          </a:prstGeom>
          <a:noFill/>
          <a:ln>
            <a:noFill/>
          </a:ln>
        </p:spPr>
        <p:txBody>
          <a:bodyPr spcFirstLastPara="1" wrap="square" lIns="92075" tIns="46025" rIns="92075" bIns="46025" anchor="ctr" anchorCtr="0">
            <a:noAutofit/>
          </a:bodyPr>
          <a:lstStyle/>
          <a:p>
            <a:pPr algn="r"/>
            <a:fld id="{00000000-1234-1234-1234-123412341234}" type="slidenum">
              <a:rPr lang="en-US" sz="1400" b="1">
                <a:solidFill>
                  <a:srgbClr val="FF9900"/>
                </a:solidFill>
                <a:latin typeface="Times New Roman"/>
                <a:ea typeface="Times New Roman"/>
                <a:cs typeface="Times New Roman"/>
                <a:sym typeface="Times New Roman"/>
              </a:rPr>
              <a:pPr algn="r"/>
              <a:t>23</a:t>
            </a:fld>
            <a:endParaRPr sz="1400">
              <a:solidFill>
                <a:srgbClr val="FF9900"/>
              </a:solidFill>
              <a:latin typeface="Times New Roman"/>
              <a:ea typeface="Times New Roman"/>
              <a:cs typeface="Times New Roman"/>
              <a:sym typeface="Times New Roman"/>
            </a:endParaRPr>
          </a:p>
        </p:txBody>
      </p:sp>
      <p:pic>
        <p:nvPicPr>
          <p:cNvPr id="322" name="Google Shape;322;p31" descr="Screen Shot 2016-03-06 at 8.30.16 PM.png"/>
          <p:cNvPicPr preferRelativeResize="0"/>
          <p:nvPr/>
        </p:nvPicPr>
        <p:blipFill rotWithShape="1">
          <a:blip r:embed="rId3">
            <a:alphaModFix/>
          </a:blip>
          <a:srcRect/>
          <a:stretch/>
        </p:blipFill>
        <p:spPr>
          <a:xfrm>
            <a:off x="3048000" y="988484"/>
            <a:ext cx="6134100" cy="5793317"/>
          </a:xfrm>
          <a:prstGeom prst="rect">
            <a:avLst/>
          </a:prstGeom>
          <a:noFill/>
          <a:ln>
            <a:noFill/>
          </a:ln>
        </p:spPr>
      </p:pic>
    </p:spTree>
    <p:extLst>
      <p:ext uri="{BB962C8B-B14F-4D97-AF65-F5344CB8AC3E}">
        <p14:creationId xmlns:p14="http://schemas.microsoft.com/office/powerpoint/2010/main" val="207145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46CC-9757-CA4C-983E-880F1B81163D}"/>
              </a:ext>
            </a:extLst>
          </p:cNvPr>
          <p:cNvSpPr>
            <a:spLocks noGrp="1"/>
          </p:cNvSpPr>
          <p:nvPr>
            <p:ph type="title"/>
          </p:nvPr>
        </p:nvSpPr>
        <p:spPr/>
        <p:txBody>
          <a:bodyPr/>
          <a:lstStyle/>
          <a:p>
            <a:r>
              <a:rPr lang="en-US" dirty="0"/>
              <a:t>Bonus / Review</a:t>
            </a:r>
          </a:p>
        </p:txBody>
      </p:sp>
      <p:sp>
        <p:nvSpPr>
          <p:cNvPr id="3" name="Content Placeholder 2">
            <a:extLst>
              <a:ext uri="{FF2B5EF4-FFF2-40B4-BE49-F238E27FC236}">
                <a16:creationId xmlns:a16="http://schemas.microsoft.com/office/drawing/2014/main" id="{BC54508D-7F70-3549-916E-E4CC61B68A2F}"/>
              </a:ext>
            </a:extLst>
          </p:cNvPr>
          <p:cNvSpPr>
            <a:spLocks noGrp="1"/>
          </p:cNvSpPr>
          <p:nvPr>
            <p:ph idx="1"/>
          </p:nvPr>
        </p:nvSpPr>
        <p:spPr/>
        <p:txBody>
          <a:bodyPr/>
          <a:lstStyle/>
          <a:p>
            <a:r>
              <a:rPr lang="en-US" dirty="0"/>
              <a:t>Left over slides we didn’t get to. </a:t>
            </a:r>
          </a:p>
        </p:txBody>
      </p:sp>
      <p:sp>
        <p:nvSpPr>
          <p:cNvPr id="4" name="Slide Number Placeholder 3">
            <a:extLst>
              <a:ext uri="{FF2B5EF4-FFF2-40B4-BE49-F238E27FC236}">
                <a16:creationId xmlns:a16="http://schemas.microsoft.com/office/drawing/2014/main" id="{C6DC23B4-8535-D94D-BAF2-F9549DE92DD3}"/>
              </a:ext>
            </a:extLst>
          </p:cNvPr>
          <p:cNvSpPr>
            <a:spLocks noGrp="1"/>
          </p:cNvSpPr>
          <p:nvPr>
            <p:ph type="sldNum" sz="quarter" idx="12"/>
          </p:nvPr>
        </p:nvSpPr>
        <p:spPr/>
        <p:txBody>
          <a:bodyPr/>
          <a:lstStyle/>
          <a:p>
            <a:pPr>
              <a:defRPr/>
            </a:pPr>
            <a:fld id="{ACA94121-BA6C-AD43-82C2-DF1F24FE5D9C}" type="slidenum">
              <a:rPr lang="en-US" smtClean="0"/>
              <a:pPr>
                <a:defRPr/>
              </a:pPr>
              <a:t>24</a:t>
            </a:fld>
            <a:endParaRPr lang="en-US" b="0"/>
          </a:p>
        </p:txBody>
      </p:sp>
    </p:spTree>
    <p:extLst>
      <p:ext uri="{BB962C8B-B14F-4D97-AF65-F5344CB8AC3E}">
        <p14:creationId xmlns:p14="http://schemas.microsoft.com/office/powerpoint/2010/main" val="2635011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74422" y="60480"/>
            <a:ext cx="8474400" cy="736200"/>
          </a:xfrm>
          <a:prstGeom prst="rect">
            <a:avLst/>
          </a:prstGeom>
          <a:noFill/>
          <a:ln>
            <a:noFill/>
          </a:ln>
        </p:spPr>
        <p:txBody>
          <a:bodyPr lIns="92160" tIns="46080" rIns="92160" bIns="46080" anchor="ctr"/>
          <a:lstStyle/>
          <a:p>
            <a:pPr>
              <a:lnSpc>
                <a:spcPct val="90000"/>
              </a:lnSpc>
            </a:pPr>
            <a:endParaRPr lang="en-US" sz="1400" spc="-1" dirty="0">
              <a:solidFill>
                <a:srgbClr val="000000"/>
              </a:solidFill>
              <a:uFill>
                <a:solidFill>
                  <a:srgbClr val="FFFFFF"/>
                </a:solidFill>
              </a:uFill>
              <a:latin typeface="Arial"/>
            </a:endParaRPr>
          </a:p>
        </p:txBody>
      </p:sp>
      <p:sp>
        <p:nvSpPr>
          <p:cNvPr id="172" name="CustomShape 2"/>
          <p:cNvSpPr/>
          <p:nvPr/>
        </p:nvSpPr>
        <p:spPr>
          <a:xfrm>
            <a:off x="2281080" y="1668600"/>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list(map(</a:t>
            </a:r>
            <a:r>
              <a:rPr lang="en-US" sz="2400" spc="-1" dirty="0" err="1">
                <a:solidFill>
                  <a:srgbClr val="000000"/>
                </a:solidFill>
                <a:uFill>
                  <a:solidFill>
                    <a:srgbClr val="FFFFFF"/>
                  </a:solidFill>
                </a:uFill>
                <a:latin typeface="Source Code Pro" panose="020B0509030403020204" pitchFamily="49" charset="77"/>
                <a:ea typeface="Courier New"/>
              </a:rPr>
              <a:t>function_to_apply</a:t>
            </a:r>
            <a:r>
              <a:rPr lang="en-US" sz="2400" spc="-1" dirty="0">
                <a:solidFill>
                  <a:srgbClr val="000000"/>
                </a:solidFill>
                <a:uFill>
                  <a:solidFill>
                    <a:srgbClr val="FFFFFF"/>
                  </a:solidFill>
                </a:uFill>
                <a:latin typeface="Source Code Pro" panose="020B0509030403020204" pitchFamily="49" charset="77"/>
                <a:ea typeface="Courier New"/>
              </a:rPr>
              <a:t>, </a:t>
            </a:r>
            <a:r>
              <a:rPr lang="en-US" sz="2400" spc="-1" dirty="0" err="1">
                <a:solidFill>
                  <a:srgbClr val="000000"/>
                </a:solidFill>
                <a:uFill>
                  <a:solidFill>
                    <a:srgbClr val="FFFFFF"/>
                  </a:solidFill>
                </a:uFill>
                <a:latin typeface="Source Code Pro" panose="020B0509030403020204" pitchFamily="49" charset="77"/>
                <a:ea typeface="Courier New"/>
              </a:rPr>
              <a:t>list_of_inputs</a:t>
            </a:r>
            <a:r>
              <a:rPr lang="en-US" sz="2400" spc="-1" dirty="0">
                <a:solidFill>
                  <a:srgbClr val="000000"/>
                </a:solidFill>
                <a:uFill>
                  <a:solidFill>
                    <a:srgbClr val="FFFFFF"/>
                  </a:solidFill>
                </a:uFill>
                <a:latin typeface="Source Code Pro" panose="020B0509030403020204" pitchFamily="49" charset="77"/>
                <a:ea typeface="Courier New"/>
              </a:rPr>
              <a:t>))</a:t>
            </a:r>
            <a:endParaRPr lang="en-US" sz="2400" spc="-1" dirty="0">
              <a:solidFill>
                <a:srgbClr val="000000"/>
              </a:solidFill>
              <a:uFill>
                <a:solidFill>
                  <a:srgbClr val="FFFFFF"/>
                </a:solidFill>
              </a:uFill>
              <a:latin typeface="Source Code Pro" panose="020B0509030403020204" pitchFamily="49" charset="77"/>
            </a:endParaRPr>
          </a:p>
        </p:txBody>
      </p:sp>
      <p:sp>
        <p:nvSpPr>
          <p:cNvPr id="173" name="CustomShape 3"/>
          <p:cNvSpPr/>
          <p:nvPr/>
        </p:nvSpPr>
        <p:spPr>
          <a:xfrm>
            <a:off x="2209800" y="3200400"/>
            <a:ext cx="792468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list(filter(condition, </a:t>
            </a:r>
            <a:r>
              <a:rPr lang="en-US" sz="2400" spc="-1" dirty="0" err="1">
                <a:solidFill>
                  <a:srgbClr val="000000"/>
                </a:solidFill>
                <a:uFill>
                  <a:solidFill>
                    <a:srgbClr val="FFFFFF"/>
                  </a:solidFill>
                </a:uFill>
                <a:latin typeface="Source Code Pro" panose="020B0509030403020204" pitchFamily="49" charset="77"/>
                <a:ea typeface="Courier New"/>
              </a:rPr>
              <a:t>list_of_inputs</a:t>
            </a:r>
            <a:r>
              <a:rPr lang="en-US" sz="2400" spc="-1" dirty="0">
                <a:solidFill>
                  <a:srgbClr val="000000"/>
                </a:solidFill>
                <a:uFill>
                  <a:solidFill>
                    <a:srgbClr val="FFFFFF"/>
                  </a:solidFill>
                </a:uFill>
                <a:latin typeface="Source Code Pro" panose="020B0509030403020204" pitchFamily="49" charset="77"/>
                <a:ea typeface="Courier New"/>
              </a:rPr>
              <a:t>))</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2286120" y="2057400"/>
            <a:ext cx="69109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Arial"/>
                <a:ea typeface="Arial"/>
              </a:rPr>
              <a:t>Applies function to each element of the list</a:t>
            </a:r>
            <a:endParaRPr lang="en-US" spc="-1" dirty="0">
              <a:solidFill>
                <a:srgbClr val="000000"/>
              </a:solidFill>
              <a:uFill>
                <a:solidFill>
                  <a:srgbClr val="FFFFFF"/>
                </a:solidFill>
              </a:uFill>
              <a:latin typeface="Arial"/>
            </a:endParaRPr>
          </a:p>
        </p:txBody>
      </p:sp>
      <p:sp>
        <p:nvSpPr>
          <p:cNvPr id="175" name="CustomShape 5"/>
          <p:cNvSpPr/>
          <p:nvPr/>
        </p:nvSpPr>
        <p:spPr>
          <a:xfrm>
            <a:off x="2209800" y="3733920"/>
            <a:ext cx="6371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Arial"/>
                <a:ea typeface="Arial"/>
              </a:rPr>
              <a:t>Returns a list of elements for which the condition is true</a:t>
            </a:r>
            <a:endParaRPr lang="en-US" spc="-1" dirty="0">
              <a:solidFill>
                <a:srgbClr val="000000"/>
              </a:solidFill>
              <a:uFill>
                <a:solidFill>
                  <a:srgbClr val="FFFFFF"/>
                </a:solidFill>
              </a:uFill>
              <a:latin typeface="Arial"/>
            </a:endParaRPr>
          </a:p>
        </p:txBody>
      </p:sp>
      <p:sp>
        <p:nvSpPr>
          <p:cNvPr id="176" name="CustomShape 6"/>
          <p:cNvSpPr/>
          <p:nvPr/>
        </p:nvSpPr>
        <p:spPr>
          <a:xfrm>
            <a:off x="2209800" y="5029200"/>
            <a:ext cx="7238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Source Code Pro" panose="020B0509030403020204" pitchFamily="49" charset="77"/>
                <a:ea typeface="Courier New"/>
              </a:rPr>
              <a:t>reduce(function, </a:t>
            </a:r>
            <a:r>
              <a:rPr lang="en-US" sz="2800" spc="-1" dirty="0" err="1">
                <a:solidFill>
                  <a:srgbClr val="000000"/>
                </a:solidFill>
                <a:uFill>
                  <a:solidFill>
                    <a:srgbClr val="FFFFFF"/>
                  </a:solidFill>
                </a:uFill>
                <a:latin typeface="Source Code Pro" panose="020B0509030403020204" pitchFamily="49" charset="77"/>
                <a:ea typeface="Courier New"/>
              </a:rPr>
              <a:t>list_of_inputs</a:t>
            </a:r>
            <a:r>
              <a:rPr lang="en-US" sz="2800" spc="-1" dirty="0">
                <a:solidFill>
                  <a:srgbClr val="000000"/>
                </a:solidFill>
                <a:uFill>
                  <a:solidFill>
                    <a:srgbClr val="FFFFFF"/>
                  </a:solidFill>
                </a:uFill>
                <a:latin typeface="Source Code Pro" panose="020B0509030403020204" pitchFamily="49" charset="77"/>
                <a:ea typeface="Courier New"/>
              </a:rPr>
              <a:t>)</a:t>
            </a:r>
            <a:endParaRPr lang="en-US" spc="-1" dirty="0">
              <a:solidFill>
                <a:srgbClr val="000000"/>
              </a:solidFill>
              <a:uFill>
                <a:solidFill>
                  <a:srgbClr val="FFFFFF"/>
                </a:solidFill>
              </a:uFill>
              <a:latin typeface="Source Code Pro" panose="020B0509030403020204" pitchFamily="49" charset="77"/>
            </a:endParaRPr>
          </a:p>
        </p:txBody>
      </p:sp>
      <p:sp>
        <p:nvSpPr>
          <p:cNvPr id="177" name="CustomShape 7"/>
          <p:cNvSpPr/>
          <p:nvPr/>
        </p:nvSpPr>
        <p:spPr>
          <a:xfrm>
            <a:off x="2209800" y="5410080"/>
            <a:ext cx="742968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pc="-1" dirty="0">
                <a:solidFill>
                  <a:srgbClr val="000000"/>
                </a:solidFill>
                <a:uFill>
                  <a:solidFill>
                    <a:srgbClr val="FFFFFF"/>
                  </a:solidFill>
                </a:uFill>
                <a:latin typeface="Arial"/>
              </a:rPr>
              <a:t>Applies the function, combining items of the list into a "single" value.</a:t>
            </a:r>
            <a:endParaRPr lang="en-US" spc="-1" dirty="0">
              <a:solidFill>
                <a:srgbClr val="000000"/>
              </a:solidFill>
              <a:uFill>
                <a:solidFill>
                  <a:srgbClr val="FFFFFF"/>
                </a:solidFill>
              </a:uFill>
              <a:latin typeface="Arial"/>
            </a:endParaRPr>
          </a:p>
        </p:txBody>
      </p:sp>
      <p:sp>
        <p:nvSpPr>
          <p:cNvPr id="2" name="Title 1">
            <a:extLst>
              <a:ext uri="{FF2B5EF4-FFF2-40B4-BE49-F238E27FC236}">
                <a16:creationId xmlns:a16="http://schemas.microsoft.com/office/drawing/2014/main" id="{64332923-220D-3244-A7E1-36C3F43F102A}"/>
              </a:ext>
            </a:extLst>
          </p:cNvPr>
          <p:cNvSpPr>
            <a:spLocks noGrp="1"/>
          </p:cNvSpPr>
          <p:nvPr>
            <p:ph type="title"/>
          </p:nvPr>
        </p:nvSpPr>
        <p:spPr/>
        <p:txBody>
          <a:bodyPr/>
          <a:lstStyle/>
          <a:p>
            <a:r>
              <a:rPr lang="en-US" dirty="0"/>
              <a:t>Three super important HOFS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81080" y="272353"/>
            <a:ext cx="8474400" cy="736200"/>
          </a:xfrm>
          <a:prstGeom prst="rect">
            <a:avLst/>
          </a:prstGeom>
          <a:noFill/>
          <a:ln>
            <a:noFill/>
          </a:ln>
        </p:spPr>
        <p:txBody>
          <a:bodyPr lIns="92160" tIns="46080" rIns="92160" bIns="46080" anchor="ctr"/>
          <a:lstStyle/>
          <a:p>
            <a:pPr>
              <a:lnSpc>
                <a:spcPct val="90000"/>
              </a:lnSpc>
            </a:pPr>
            <a:r>
              <a:rPr lang="en-US" sz="3200" b="1" spc="-1" dirty="0">
                <a:solidFill>
                  <a:srgbClr val="0332B7"/>
                </a:solidFill>
                <a:uFill>
                  <a:solidFill>
                    <a:srgbClr val="FFFFFF"/>
                  </a:solidFill>
                </a:uFill>
                <a:latin typeface="Arial"/>
                <a:ea typeface="Arial"/>
              </a:rPr>
              <a:t>What does this do?</a:t>
            </a:r>
            <a:endParaRPr lang="en-US" sz="1400" spc="-1" dirty="0">
              <a:solidFill>
                <a:srgbClr val="000000"/>
              </a:solidFill>
              <a:uFill>
                <a:solidFill>
                  <a:srgbClr val="FFFFFF"/>
                </a:solidFill>
              </a:uFill>
              <a:latin typeface="Arial"/>
            </a:endParaRPr>
          </a:p>
        </p:txBody>
      </p:sp>
      <p:sp>
        <p:nvSpPr>
          <p:cNvPr id="172" name="CustomShape 2"/>
          <p:cNvSpPr/>
          <p:nvPr/>
        </p:nvSpPr>
        <p:spPr>
          <a:xfrm>
            <a:off x="2281080" y="999528"/>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list(map(capitalize, </a:t>
            </a: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    ['</a:t>
            </a:r>
            <a:r>
              <a:rPr lang="en-US" sz="2400" spc="-1" dirty="0" err="1">
                <a:solidFill>
                  <a:srgbClr val="000000"/>
                </a:solidFill>
                <a:uFill>
                  <a:solidFill>
                    <a:srgbClr val="FFFFFF"/>
                  </a:solidFill>
                </a:uFill>
                <a:latin typeface="Source Code Pro" panose="020B0509030403020204" pitchFamily="49" charset="77"/>
                <a:ea typeface="Courier New"/>
              </a:rPr>
              <a:t>michael</a:t>
            </a:r>
            <a:r>
              <a:rPr lang="en-US" sz="2400" spc="-1" dirty="0">
                <a:solidFill>
                  <a:srgbClr val="000000"/>
                </a:solidFill>
                <a:uFill>
                  <a:solidFill>
                    <a:srgbClr val="FFFFFF"/>
                  </a:solidFill>
                </a:uFill>
                <a:latin typeface="Source Code Pro" panose="020B0509030403020204" pitchFamily="49" charset="77"/>
                <a:ea typeface="Courier New"/>
              </a:rPr>
              <a:t>', 'Alex', 'Srinath', '</a:t>
            </a:r>
            <a:r>
              <a:rPr lang="en-US" sz="2400" spc="-1" dirty="0" err="1">
                <a:solidFill>
                  <a:srgbClr val="000000"/>
                </a:solidFill>
                <a:uFill>
                  <a:solidFill>
                    <a:srgbClr val="FFFFFF"/>
                  </a:solidFill>
                </a:uFill>
                <a:latin typeface="Source Code Pro" panose="020B0509030403020204" pitchFamily="49" charset="77"/>
                <a:ea typeface="Courier New"/>
              </a:rPr>
              <a:t>julia</a:t>
            </a:r>
            <a:r>
              <a:rPr lang="en-US" sz="2400" spc="-1" dirty="0">
                <a:solidFill>
                  <a:srgbClr val="000000"/>
                </a:solidFill>
                <a:uFill>
                  <a:solidFill>
                    <a:srgbClr val="FFFFFF"/>
                  </a:solidFill>
                </a:uFill>
                <a:latin typeface="Source Code Pro" panose="020B0509030403020204" pitchFamily="49" charset="77"/>
                <a:ea typeface="Courier New"/>
              </a:rPr>
              <a:t>'] </a:t>
            </a:r>
          </a:p>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a:t>
            </a:r>
            <a:br>
              <a:rPr lang="en-US" sz="2400" spc="-1" dirty="0">
                <a:solidFill>
                  <a:srgbClr val="000000"/>
                </a:solidFill>
                <a:uFill>
                  <a:solidFill>
                    <a:srgbClr val="FFFFFF"/>
                  </a:solidFill>
                </a:uFill>
                <a:latin typeface="Source Code Pro" panose="020B0509030403020204" pitchFamily="49" charset="77"/>
                <a:ea typeface="Courier New"/>
              </a:rPr>
            </a:b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Assume capitalize('</a:t>
            </a:r>
            <a:r>
              <a:rPr lang="en-US" sz="2400" spc="-1" dirty="0" err="1">
                <a:solidFill>
                  <a:srgbClr val="000000"/>
                </a:solidFill>
                <a:uFill>
                  <a:solidFill>
                    <a:srgbClr val="FFFFFF"/>
                  </a:solidFill>
                </a:uFill>
                <a:latin typeface="Source Code Pro" panose="020B0509030403020204" pitchFamily="49" charset="77"/>
                <a:ea typeface="Courier New"/>
              </a:rPr>
              <a:t>michael</a:t>
            </a:r>
            <a:r>
              <a:rPr lang="en-US" sz="2400" spc="-1" dirty="0">
                <a:solidFill>
                  <a:srgbClr val="000000"/>
                </a:solidFill>
                <a:uFill>
                  <a:solidFill>
                    <a:srgbClr val="FFFFFF"/>
                  </a:solidFill>
                </a:uFill>
                <a:latin typeface="Source Code Pro" panose="020B0509030403020204" pitchFamily="49" charset="77"/>
                <a:ea typeface="Courier New"/>
              </a:rPr>
              <a:t>') == 'Michael'</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1782792" y="3333775"/>
            <a:ext cx="8807570" cy="317737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600" spc="-1" dirty="0">
                <a:solidFill>
                  <a:srgbClr val="000000"/>
                </a:solidFill>
                <a:uFill>
                  <a:solidFill>
                    <a:srgbClr val="FFFFFF"/>
                  </a:solidFill>
                </a:uFill>
                <a:latin typeface="Arial"/>
                <a:ea typeface="Arial"/>
              </a:rPr>
              <a:t>A) </a:t>
            </a:r>
            <a:r>
              <a:rPr lang="en-US" sz="2600" spc="-1" dirty="0">
                <a:solidFill>
                  <a:srgbClr val="000000"/>
                </a:solidFill>
                <a:uFill>
                  <a:solidFill>
                    <a:srgbClr val="FFFFFF"/>
                  </a:solidFill>
                </a:uFill>
                <a:latin typeface="Source Code Pro" panose="020B0509030403020204" pitchFamily="49" charset="77"/>
                <a:ea typeface="Courier New"/>
              </a:rPr>
              <a:t>['</a:t>
            </a:r>
            <a:r>
              <a:rPr lang="en-US" sz="2600" spc="-1" dirty="0" err="1">
                <a:solidFill>
                  <a:srgbClr val="000000"/>
                </a:solidFill>
                <a:uFill>
                  <a:solidFill>
                    <a:srgbClr val="FFFFFF"/>
                  </a:solidFill>
                </a:uFill>
                <a:latin typeface="Source Code Pro" panose="020B0509030403020204" pitchFamily="49" charset="77"/>
                <a:ea typeface="Courier New"/>
              </a:rPr>
              <a:t>michael</a:t>
            </a:r>
            <a:r>
              <a:rPr lang="en-US" sz="2600" spc="-1" dirty="0">
                <a:solidFill>
                  <a:srgbClr val="000000"/>
                </a:solidFill>
                <a:uFill>
                  <a:solidFill>
                    <a:srgbClr val="FFFFFF"/>
                  </a:solidFill>
                </a:uFill>
                <a:latin typeface="Source Code Pro" panose="020B0509030403020204" pitchFamily="49" charset="77"/>
                <a:ea typeface="Courier New"/>
              </a:rPr>
              <a:t>', 'Alex', 'Srinath', '</a:t>
            </a:r>
            <a:r>
              <a:rPr lang="en-US" sz="2600" spc="-1" dirty="0" err="1">
                <a:solidFill>
                  <a:srgbClr val="000000"/>
                </a:solidFill>
                <a:uFill>
                  <a:solidFill>
                    <a:srgbClr val="FFFFFF"/>
                  </a:solidFill>
                </a:uFill>
                <a:latin typeface="Source Code Pro" panose="020B0509030403020204" pitchFamily="49" charset="77"/>
                <a:ea typeface="Courier New"/>
              </a:rPr>
              <a:t>julia</a:t>
            </a:r>
            <a:r>
              <a:rPr lang="en-US" sz="2600" spc="-1" dirty="0">
                <a:solidFill>
                  <a:srgbClr val="000000"/>
                </a:solidFill>
                <a:uFill>
                  <a:solidFill>
                    <a:srgbClr val="FFFFFF"/>
                  </a:solidFill>
                </a:uFill>
                <a:latin typeface="Source Code Pro" panose="020B0509030403020204" pitchFamily="49" charset="77"/>
                <a:ea typeface="Courier New"/>
              </a:rPr>
              <a:t>']</a:t>
            </a:r>
            <a:endParaRPr lang="en-US" sz="2600" spc="-1" dirty="0">
              <a:solidFill>
                <a:srgbClr val="000000"/>
              </a:solidFill>
              <a:uFill>
                <a:solidFill>
                  <a:srgbClr val="FFFFFF"/>
                </a:solidFill>
              </a:uFill>
              <a:latin typeface="Arial"/>
              <a:ea typeface="Arial"/>
            </a:endParaRPr>
          </a:p>
          <a:p>
            <a:pPr>
              <a:lnSpc>
                <a:spcPct val="100000"/>
              </a:lnSpc>
            </a:pPr>
            <a:r>
              <a:rPr lang="en-US" sz="2600" spc="-1" dirty="0">
                <a:solidFill>
                  <a:srgbClr val="000000"/>
                </a:solidFill>
                <a:uFill>
                  <a:solidFill>
                    <a:srgbClr val="FFFFFF"/>
                  </a:solidFill>
                </a:uFill>
                <a:latin typeface="Arial"/>
              </a:rPr>
              <a:t>B) </a:t>
            </a:r>
            <a:r>
              <a:rPr lang="en-US" sz="2600" spc="-1" dirty="0">
                <a:solidFill>
                  <a:srgbClr val="000000"/>
                </a:solidFill>
                <a:uFill>
                  <a:solidFill>
                    <a:srgbClr val="FFFFFF"/>
                  </a:solidFill>
                </a:uFill>
                <a:latin typeface="Source Code Pro" panose="020B0509030403020204" pitchFamily="49" charset="77"/>
                <a:ea typeface="Courier New"/>
              </a:rPr>
              <a:t>['Michael', 'Alex', 'Srinath', 'Julia']</a:t>
            </a:r>
            <a:endParaRPr lang="en-US" sz="2600" spc="-1" dirty="0">
              <a:solidFill>
                <a:srgbClr val="000000"/>
              </a:solidFill>
              <a:uFill>
                <a:solidFill>
                  <a:srgbClr val="FFFFFF"/>
                </a:solidFill>
              </a:uFill>
              <a:latin typeface="Arial"/>
            </a:endParaRPr>
          </a:p>
          <a:p>
            <a:pPr>
              <a:lnSpc>
                <a:spcPct val="100000"/>
              </a:lnSpc>
            </a:pPr>
            <a:r>
              <a:rPr lang="en-US" sz="2600" spc="-1" dirty="0">
                <a:solidFill>
                  <a:srgbClr val="000000"/>
                </a:solidFill>
                <a:uFill>
                  <a:solidFill>
                    <a:srgbClr val="FFFFFF"/>
                  </a:solidFill>
                </a:uFill>
                <a:latin typeface="Arial"/>
              </a:rPr>
              <a:t>C) []</a:t>
            </a:r>
          </a:p>
          <a:p>
            <a:pPr>
              <a:lnSpc>
                <a:spcPct val="100000"/>
              </a:lnSpc>
            </a:pPr>
            <a:r>
              <a:rPr lang="en-US" sz="2600" spc="-1" dirty="0">
                <a:solidFill>
                  <a:srgbClr val="000000"/>
                </a:solidFill>
                <a:uFill>
                  <a:solidFill>
                    <a:srgbClr val="FFFFFF"/>
                  </a:solidFill>
                </a:uFill>
                <a:latin typeface="Arial"/>
              </a:rPr>
              <a:t>D) Error</a:t>
            </a:r>
          </a:p>
          <a:p>
            <a:pPr>
              <a:lnSpc>
                <a:spcPct val="100000"/>
              </a:lnSpc>
            </a:pPr>
            <a:r>
              <a:rPr lang="en-US" sz="2600" spc="-1" dirty="0">
                <a:solidFill>
                  <a:srgbClr val="000000"/>
                </a:solidFill>
                <a:uFill>
                  <a:solidFill>
                    <a:srgbClr val="FFFFFF"/>
                  </a:solidFill>
                </a:uFill>
                <a:latin typeface="Arial"/>
              </a:rPr>
              <a:t>E) I'm lost.</a:t>
            </a:r>
          </a:p>
        </p:txBody>
      </p:sp>
      <p:sp>
        <p:nvSpPr>
          <p:cNvPr id="178" name="TextShape 8"/>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713BEC69-ACC0-4745-91F6-6864BC87B08D}" type="slidenum">
              <a:rPr lang="en-US" sz="1400" b="1" spc="-1">
                <a:solidFill>
                  <a:srgbClr val="FF9900"/>
                </a:solidFill>
                <a:uFill>
                  <a:solidFill>
                    <a:srgbClr val="FFFFFF"/>
                  </a:solidFill>
                </a:uFill>
                <a:latin typeface="Times New Roman"/>
                <a:ea typeface="Times New Roman"/>
              </a:rPr>
              <a:t>26</a:t>
            </a:fld>
            <a:endParaRPr lang="en-US" sz="1400" spc="-1">
              <a:solidFill>
                <a:srgbClr val="000000"/>
              </a:solidFill>
              <a:uFill>
                <a:solidFill>
                  <a:srgbClr val="FFFFFF"/>
                </a:solidFill>
              </a:uFill>
              <a:latin typeface="Times New Roman"/>
            </a:endParaRPr>
          </a:p>
        </p:txBody>
      </p:sp>
      <p:sp>
        <p:nvSpPr>
          <p:cNvPr id="179" name="CustomShape 9"/>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80" name="TextShape 10"/>
          <p:cNvSpPr txBox="1"/>
          <p:nvPr/>
        </p:nvSpPr>
        <p:spPr>
          <a:xfrm>
            <a:off x="4572120" y="6553080"/>
            <a:ext cx="2895120" cy="304560"/>
          </a:xfrm>
          <a:prstGeom prst="rect">
            <a:avLst/>
          </a:prstGeom>
          <a:noFill/>
          <a:ln>
            <a:noFill/>
          </a:ln>
        </p:spPr>
        <p:txBody>
          <a:bodyPr lIns="92160" tIns="46080" rIns="92160" bIns="46080" anchor="ctr"/>
          <a:lstStyle/>
          <a:p>
            <a:pPr algn="ctr">
              <a:lnSpc>
                <a:spcPct val="100000"/>
              </a:lnSpc>
            </a:pPr>
            <a:r>
              <a:rPr lang="en-US" sz="1200" b="1" spc="-1" dirty="0">
                <a:solidFill>
                  <a:srgbClr val="114FFB"/>
                </a:solidFill>
                <a:uFill>
                  <a:solidFill>
                    <a:srgbClr val="FFFFFF"/>
                  </a:solidFill>
                </a:uFill>
                <a:latin typeface="Helvetica Neue"/>
                <a:ea typeface="Helvetica Neue"/>
              </a:rPr>
              <a:t>UCB CS88 Fa20 L6</a:t>
            </a:r>
            <a:endParaRPr lang="en-US" sz="1200"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95013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 name="TextShape 1"/>
          <p:cNvSpPr txBox="1"/>
          <p:nvPr/>
        </p:nvSpPr>
        <p:spPr>
          <a:xfrm>
            <a:off x="2281080" y="272353"/>
            <a:ext cx="8474400" cy="736200"/>
          </a:xfrm>
          <a:prstGeom prst="rect">
            <a:avLst/>
          </a:prstGeom>
          <a:noFill/>
          <a:ln>
            <a:noFill/>
          </a:ln>
        </p:spPr>
        <p:txBody>
          <a:bodyPr lIns="92160" tIns="46080" rIns="92160" bIns="46080" anchor="ctr"/>
          <a:lstStyle/>
          <a:p>
            <a:pPr>
              <a:lnSpc>
                <a:spcPct val="90000"/>
              </a:lnSpc>
            </a:pPr>
            <a:r>
              <a:rPr lang="en-US" sz="3200" b="1" spc="-1" dirty="0">
                <a:solidFill>
                  <a:srgbClr val="0332B7"/>
                </a:solidFill>
                <a:uFill>
                  <a:solidFill>
                    <a:srgbClr val="FFFFFF"/>
                  </a:solidFill>
                </a:uFill>
                <a:latin typeface="Arial"/>
                <a:ea typeface="Arial"/>
              </a:rPr>
              <a:t>What does this do?</a:t>
            </a:r>
            <a:endParaRPr lang="en-US" sz="1400" spc="-1" dirty="0">
              <a:solidFill>
                <a:srgbClr val="000000"/>
              </a:solidFill>
              <a:uFill>
                <a:solidFill>
                  <a:srgbClr val="FFFFFF"/>
                </a:solidFill>
              </a:uFill>
              <a:latin typeface="Arial"/>
            </a:endParaRPr>
          </a:p>
        </p:txBody>
      </p:sp>
      <p:sp>
        <p:nvSpPr>
          <p:cNvPr id="172" name="CustomShape 2"/>
          <p:cNvSpPr/>
          <p:nvPr/>
        </p:nvSpPr>
        <p:spPr>
          <a:xfrm>
            <a:off x="2281080" y="999528"/>
            <a:ext cx="8372520" cy="522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list(filter(</a:t>
            </a:r>
            <a:r>
              <a:rPr lang="en-US" sz="2400" spc="-1" dirty="0" err="1">
                <a:solidFill>
                  <a:srgbClr val="000000"/>
                </a:solidFill>
                <a:uFill>
                  <a:solidFill>
                    <a:srgbClr val="FFFFFF"/>
                  </a:solidFill>
                </a:uFill>
                <a:latin typeface="Source Code Pro" panose="020B0509030403020204" pitchFamily="49" charset="77"/>
                <a:ea typeface="Courier New"/>
              </a:rPr>
              <a:t>return_false</a:t>
            </a:r>
            <a:r>
              <a:rPr lang="en-US" sz="2400" spc="-1" dirty="0">
                <a:solidFill>
                  <a:srgbClr val="000000"/>
                </a:solidFill>
                <a:uFill>
                  <a:solidFill>
                    <a:srgbClr val="FFFFFF"/>
                  </a:solidFill>
                </a:uFill>
                <a:latin typeface="Source Code Pro" panose="020B0509030403020204" pitchFamily="49" charset="77"/>
                <a:ea typeface="Courier New"/>
              </a:rPr>
              <a:t>, </a:t>
            </a: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    range(100) </a:t>
            </a:r>
          </a:p>
          <a:p>
            <a:pPr>
              <a:lnSpc>
                <a:spcPct val="100000"/>
              </a:lnSpc>
            </a:pPr>
            <a:r>
              <a:rPr lang="en-US" sz="2400" spc="-1" dirty="0">
                <a:solidFill>
                  <a:srgbClr val="000000"/>
                </a:solidFill>
                <a:uFill>
                  <a:solidFill>
                    <a:srgbClr val="FFFFFF"/>
                  </a:solidFill>
                </a:uFill>
                <a:latin typeface="Source Code Pro" panose="020B0509030403020204" pitchFamily="49" charset="77"/>
                <a:ea typeface="Courier New"/>
              </a:rPr>
              <a:t>))</a:t>
            </a:r>
            <a:br>
              <a:rPr lang="en-US" sz="2400" spc="-1" dirty="0">
                <a:solidFill>
                  <a:srgbClr val="000000"/>
                </a:solidFill>
                <a:uFill>
                  <a:solidFill>
                    <a:srgbClr val="FFFFFF"/>
                  </a:solidFill>
                </a:uFill>
                <a:latin typeface="Source Code Pro" panose="020B0509030403020204" pitchFamily="49" charset="77"/>
                <a:ea typeface="Courier New"/>
              </a:rPr>
            </a:br>
            <a:br>
              <a:rPr lang="en-US" sz="2400" spc="-1" dirty="0">
                <a:solidFill>
                  <a:srgbClr val="000000"/>
                </a:solidFill>
                <a:uFill>
                  <a:solidFill>
                    <a:srgbClr val="FFFFFF"/>
                  </a:solidFill>
                </a:uFill>
                <a:latin typeface="Source Code Pro" panose="020B0509030403020204" pitchFamily="49" charset="77"/>
                <a:ea typeface="Courier New"/>
              </a:rPr>
            </a:br>
            <a:r>
              <a:rPr lang="en-US" sz="2400" spc="-1" dirty="0">
                <a:solidFill>
                  <a:srgbClr val="000000"/>
                </a:solidFill>
                <a:uFill>
                  <a:solidFill>
                    <a:srgbClr val="FFFFFF"/>
                  </a:solidFill>
                </a:uFill>
                <a:latin typeface="Source Code Pro" panose="020B0509030403020204" pitchFamily="49" charset="77"/>
                <a:ea typeface="Courier New"/>
              </a:rPr>
              <a:t>Assume </a:t>
            </a:r>
            <a:r>
              <a:rPr lang="en-US" sz="2400" spc="-1" dirty="0" err="1">
                <a:solidFill>
                  <a:srgbClr val="000000"/>
                </a:solidFill>
                <a:uFill>
                  <a:solidFill>
                    <a:srgbClr val="FFFFFF"/>
                  </a:solidFill>
                </a:uFill>
                <a:latin typeface="Source Code Pro" panose="020B0509030403020204" pitchFamily="49" charset="77"/>
                <a:ea typeface="Courier New"/>
              </a:rPr>
              <a:t>return_false</a:t>
            </a:r>
            <a:r>
              <a:rPr lang="en-US" sz="2400" spc="-1" dirty="0">
                <a:solidFill>
                  <a:srgbClr val="000000"/>
                </a:solidFill>
                <a:uFill>
                  <a:solidFill>
                    <a:srgbClr val="FFFFFF"/>
                  </a:solidFill>
                </a:uFill>
                <a:latin typeface="Source Code Pro" panose="020B0509030403020204" pitchFamily="49" charset="77"/>
                <a:ea typeface="Courier New"/>
              </a:rPr>
              <a:t>(42) == False</a:t>
            </a:r>
            <a:endParaRPr lang="en-US" sz="2400" spc="-1" dirty="0">
              <a:solidFill>
                <a:srgbClr val="000000"/>
              </a:solidFill>
              <a:uFill>
                <a:solidFill>
                  <a:srgbClr val="FFFFFF"/>
                </a:solidFill>
              </a:uFill>
              <a:latin typeface="Source Code Pro" panose="020B0509030403020204" pitchFamily="49" charset="77"/>
            </a:endParaRPr>
          </a:p>
        </p:txBody>
      </p:sp>
      <p:sp>
        <p:nvSpPr>
          <p:cNvPr id="174" name="CustomShape 4"/>
          <p:cNvSpPr/>
          <p:nvPr/>
        </p:nvSpPr>
        <p:spPr>
          <a:xfrm>
            <a:off x="1782792" y="3333775"/>
            <a:ext cx="8807570" cy="317737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600" spc="-1" dirty="0">
                <a:solidFill>
                  <a:srgbClr val="000000"/>
                </a:solidFill>
                <a:uFill>
                  <a:solidFill>
                    <a:srgbClr val="FFFFFF"/>
                  </a:solidFill>
                </a:uFill>
                <a:latin typeface="Arial"/>
                <a:ea typeface="Arial"/>
              </a:rPr>
              <a:t>A) </a:t>
            </a:r>
            <a:r>
              <a:rPr lang="en-US" sz="2600" spc="-1" dirty="0">
                <a:solidFill>
                  <a:srgbClr val="000000"/>
                </a:solidFill>
                <a:uFill>
                  <a:solidFill>
                    <a:srgbClr val="FFFFFF"/>
                  </a:solidFill>
                </a:uFill>
                <a:latin typeface="Source Code Pro" panose="020B0509030403020204" pitchFamily="49" charset="77"/>
                <a:ea typeface="Courier New"/>
              </a:rPr>
              <a:t>range(0, 100) # A standard range object</a:t>
            </a:r>
            <a:endParaRPr lang="en-US" sz="2600" spc="-1" dirty="0">
              <a:solidFill>
                <a:srgbClr val="000000"/>
              </a:solidFill>
              <a:uFill>
                <a:solidFill>
                  <a:srgbClr val="FFFFFF"/>
                </a:solidFill>
              </a:uFill>
              <a:latin typeface="Arial"/>
              <a:ea typeface="Arial"/>
            </a:endParaRPr>
          </a:p>
          <a:p>
            <a:pPr>
              <a:lnSpc>
                <a:spcPct val="100000"/>
              </a:lnSpc>
            </a:pPr>
            <a:r>
              <a:rPr lang="en-US" sz="2600" spc="-1" dirty="0">
                <a:solidFill>
                  <a:srgbClr val="000000"/>
                </a:solidFill>
                <a:uFill>
                  <a:solidFill>
                    <a:srgbClr val="FFFFFF"/>
                  </a:solidFill>
                </a:uFill>
                <a:latin typeface="Arial"/>
              </a:rPr>
              <a:t>B) </a:t>
            </a:r>
            <a:r>
              <a:rPr lang="en-US" sz="2600" spc="-1" dirty="0">
                <a:solidFill>
                  <a:srgbClr val="000000"/>
                </a:solidFill>
                <a:uFill>
                  <a:solidFill>
                    <a:srgbClr val="FFFFFF"/>
                  </a:solidFill>
                </a:uFill>
                <a:latin typeface="Source Code Pro" panose="020B0509030403020204" pitchFamily="49" charset="77"/>
                <a:ea typeface="Courier New"/>
              </a:rPr>
              <a:t>[0, 1, 2, … 96, 97, 98, 99]</a:t>
            </a:r>
            <a:endParaRPr lang="en-US" sz="2600" spc="-1" dirty="0">
              <a:solidFill>
                <a:srgbClr val="000000"/>
              </a:solidFill>
              <a:uFill>
                <a:solidFill>
                  <a:srgbClr val="FFFFFF"/>
                </a:solidFill>
              </a:uFill>
              <a:latin typeface="Arial"/>
            </a:endParaRPr>
          </a:p>
          <a:p>
            <a:pPr>
              <a:lnSpc>
                <a:spcPct val="100000"/>
              </a:lnSpc>
            </a:pPr>
            <a:r>
              <a:rPr lang="en-US" sz="2600" spc="-1" dirty="0">
                <a:solidFill>
                  <a:srgbClr val="000000"/>
                </a:solidFill>
                <a:uFill>
                  <a:solidFill>
                    <a:srgbClr val="FFFFFF"/>
                  </a:solidFill>
                </a:uFill>
                <a:latin typeface="Arial"/>
              </a:rPr>
              <a:t>C) [ ]</a:t>
            </a:r>
          </a:p>
          <a:p>
            <a:pPr>
              <a:lnSpc>
                <a:spcPct val="100000"/>
              </a:lnSpc>
            </a:pPr>
            <a:r>
              <a:rPr lang="en-US" sz="2600" spc="-1" dirty="0">
                <a:solidFill>
                  <a:srgbClr val="000000"/>
                </a:solidFill>
                <a:uFill>
                  <a:solidFill>
                    <a:srgbClr val="FFFFFF"/>
                  </a:solidFill>
                </a:uFill>
                <a:latin typeface="Arial"/>
              </a:rPr>
              <a:t>D) Error</a:t>
            </a:r>
          </a:p>
          <a:p>
            <a:pPr>
              <a:lnSpc>
                <a:spcPct val="100000"/>
              </a:lnSpc>
            </a:pPr>
            <a:r>
              <a:rPr lang="en-US" sz="2600" spc="-1" dirty="0">
                <a:solidFill>
                  <a:srgbClr val="000000"/>
                </a:solidFill>
                <a:uFill>
                  <a:solidFill>
                    <a:srgbClr val="FFFFFF"/>
                  </a:solidFill>
                </a:uFill>
                <a:latin typeface="Arial"/>
              </a:rPr>
              <a:t>E) I'm lost.</a:t>
            </a:r>
          </a:p>
        </p:txBody>
      </p:sp>
      <p:sp>
        <p:nvSpPr>
          <p:cNvPr id="178" name="TextShape 8"/>
          <p:cNvSpPr txBox="1"/>
          <p:nvPr/>
        </p:nvSpPr>
        <p:spPr>
          <a:xfrm>
            <a:off x="10134480" y="6553080"/>
            <a:ext cx="533160" cy="304560"/>
          </a:xfrm>
          <a:prstGeom prst="rect">
            <a:avLst/>
          </a:prstGeom>
          <a:noFill/>
          <a:ln>
            <a:noFill/>
          </a:ln>
        </p:spPr>
        <p:txBody>
          <a:bodyPr lIns="92160" tIns="46080" rIns="92160" bIns="46080" anchor="ctr"/>
          <a:lstStyle/>
          <a:p>
            <a:pPr algn="r">
              <a:lnSpc>
                <a:spcPct val="100000"/>
              </a:lnSpc>
            </a:pPr>
            <a:fld id="{713BEC69-ACC0-4745-91F6-6864BC87B08D}" type="slidenum">
              <a:rPr lang="en-US" sz="1400" b="1" spc="-1">
                <a:solidFill>
                  <a:srgbClr val="FF9900"/>
                </a:solidFill>
                <a:uFill>
                  <a:solidFill>
                    <a:srgbClr val="FFFFFF"/>
                  </a:solidFill>
                </a:uFill>
                <a:latin typeface="Times New Roman"/>
                <a:ea typeface="Times New Roman"/>
              </a:rPr>
              <a:t>27</a:t>
            </a:fld>
            <a:endParaRPr lang="en-US" sz="1400" spc="-1">
              <a:solidFill>
                <a:srgbClr val="000000"/>
              </a:solidFill>
              <a:uFill>
                <a:solidFill>
                  <a:srgbClr val="FFFFFF"/>
                </a:solidFill>
              </a:uFill>
              <a:latin typeface="Times New Roman"/>
            </a:endParaRPr>
          </a:p>
        </p:txBody>
      </p:sp>
      <p:sp>
        <p:nvSpPr>
          <p:cNvPr id="179" name="CustomShape 9"/>
          <p:cNvSpPr/>
          <p:nvPr/>
        </p:nvSpPr>
        <p:spPr>
          <a:xfrm>
            <a:off x="1524000" y="6553080"/>
            <a:ext cx="1523520" cy="304560"/>
          </a:xfrm>
          <a:prstGeom prst="rect">
            <a:avLst/>
          </a:prstGeom>
          <a:noFill/>
          <a:ln w="9360">
            <a:noFill/>
          </a:ln>
        </p:spPr>
        <p:style>
          <a:lnRef idx="0">
            <a:scrgbClr r="0" g="0" b="0"/>
          </a:lnRef>
          <a:fillRef idx="0">
            <a:scrgbClr r="0" g="0" b="0"/>
          </a:fillRef>
          <a:effectRef idx="0">
            <a:scrgbClr r="0" g="0" b="0"/>
          </a:effectRef>
          <a:fontRef idx="minor"/>
        </p:style>
        <p:txBody>
          <a:bodyPr wrap="none" lIns="92160" tIns="46080" rIns="92160" bIns="46080" anchor="ctr"/>
          <a:lstStyle/>
          <a:p>
            <a:pPr>
              <a:lnSpc>
                <a:spcPct val="100000"/>
              </a:lnSpc>
            </a:pPr>
            <a:r>
              <a:rPr lang="en-US" sz="1200" b="1" spc="-1" dirty="0">
                <a:solidFill>
                  <a:srgbClr val="FF9900"/>
                </a:solidFill>
                <a:uFill>
                  <a:solidFill>
                    <a:srgbClr val="FFFFFF"/>
                  </a:solidFill>
                </a:uFill>
                <a:latin typeface="Times New Roman"/>
                <a:ea typeface="ＭＳ Ｐゴシック"/>
              </a:rPr>
              <a:t>02/10/2020</a:t>
            </a:r>
            <a:endParaRPr lang="en-US" spc="-1" dirty="0">
              <a:solidFill>
                <a:srgbClr val="000000"/>
              </a:solidFill>
              <a:uFill>
                <a:solidFill>
                  <a:srgbClr val="FFFFFF"/>
                </a:solidFill>
              </a:uFill>
              <a:latin typeface="Arial"/>
            </a:endParaRPr>
          </a:p>
        </p:txBody>
      </p:sp>
      <p:sp>
        <p:nvSpPr>
          <p:cNvPr id="180" name="TextShape 10"/>
          <p:cNvSpPr txBox="1"/>
          <p:nvPr/>
        </p:nvSpPr>
        <p:spPr>
          <a:xfrm>
            <a:off x="4572120" y="6553080"/>
            <a:ext cx="2895120" cy="304560"/>
          </a:xfrm>
          <a:prstGeom prst="rect">
            <a:avLst/>
          </a:prstGeom>
          <a:noFill/>
          <a:ln>
            <a:noFill/>
          </a:ln>
        </p:spPr>
        <p:txBody>
          <a:bodyPr lIns="92160" tIns="46080" rIns="92160" bIns="46080" anchor="ctr"/>
          <a:lstStyle/>
          <a:p>
            <a:pPr algn="ctr">
              <a:lnSpc>
                <a:spcPct val="100000"/>
              </a:lnSpc>
            </a:pPr>
            <a:r>
              <a:rPr lang="en-US" sz="1200" b="1" spc="-1" dirty="0">
                <a:solidFill>
                  <a:srgbClr val="114FFB"/>
                </a:solidFill>
                <a:uFill>
                  <a:solidFill>
                    <a:srgbClr val="FFFFFF"/>
                  </a:solidFill>
                </a:uFill>
                <a:latin typeface="Helvetica Neue"/>
                <a:ea typeface="Helvetica Neue"/>
              </a:rPr>
              <a:t>UCB CS88 Fa20 L6</a:t>
            </a:r>
            <a:endParaRPr lang="en-US" sz="1200"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311519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95C1-5466-8FAB-8D43-84FA1EBC5D83}"/>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BC246C74-747F-7E66-8CDC-CAA2BE6B52E6}"/>
              </a:ext>
            </a:extLst>
          </p:cNvPr>
          <p:cNvSpPr>
            <a:spLocks noGrp="1"/>
          </p:cNvSpPr>
          <p:nvPr>
            <p:ph idx="1"/>
          </p:nvPr>
        </p:nvSpPr>
        <p:spPr/>
        <p:txBody>
          <a:bodyPr/>
          <a:lstStyle/>
          <a:p>
            <a:r>
              <a:rPr lang="en-US" b="1" dirty="0"/>
              <a:t>Late Adds / Transfers</a:t>
            </a:r>
          </a:p>
          <a:p>
            <a:pPr lvl="1"/>
            <a:r>
              <a:rPr lang="en-US" dirty="0"/>
              <a:t> Form out in a day or two</a:t>
            </a:r>
          </a:p>
          <a:p>
            <a:r>
              <a:rPr lang="en-US" dirty="0"/>
              <a:t>Schedule Updates + Changes</a:t>
            </a:r>
          </a:p>
          <a:p>
            <a:pPr lvl="1"/>
            <a:r>
              <a:rPr lang="en-US" dirty="0"/>
              <a:t> Likely add a Friday afternoon lab</a:t>
            </a:r>
          </a:p>
          <a:p>
            <a:pPr lvl="1"/>
            <a:r>
              <a:rPr lang="en-US" dirty="0"/>
              <a:t> Will likely add Tues or Weds afternoon</a:t>
            </a:r>
          </a:p>
          <a:p>
            <a:pPr lvl="1"/>
            <a:r>
              <a:rPr lang="en-US" dirty="0"/>
              <a:t> A couple TAs times will shift</a:t>
            </a:r>
          </a:p>
          <a:p>
            <a:pPr lvl="1"/>
            <a:r>
              <a:rPr lang="en-US" dirty="0"/>
              <a:t> Office Hours </a:t>
            </a:r>
            <a:r>
              <a:rPr lang="en-US"/>
              <a:t>may move</a:t>
            </a:r>
            <a:endParaRPr lang="en-US" dirty="0"/>
          </a:p>
        </p:txBody>
      </p:sp>
      <p:sp>
        <p:nvSpPr>
          <p:cNvPr id="4" name="Slide Number Placeholder 3">
            <a:extLst>
              <a:ext uri="{FF2B5EF4-FFF2-40B4-BE49-F238E27FC236}">
                <a16:creationId xmlns:a16="http://schemas.microsoft.com/office/drawing/2014/main" id="{60ABDA3A-6603-0639-F0E0-58375A0DEBAB}"/>
              </a:ext>
            </a:extLst>
          </p:cNvPr>
          <p:cNvSpPr>
            <a:spLocks noGrp="1"/>
          </p:cNvSpPr>
          <p:nvPr>
            <p:ph type="sldNum" sz="quarter" idx="12"/>
          </p:nvPr>
        </p:nvSpPr>
        <p:spPr/>
        <p:txBody>
          <a:bodyPr/>
          <a:lstStyle/>
          <a:p>
            <a:pPr>
              <a:defRPr/>
            </a:pPr>
            <a:fld id="{ACA94121-BA6C-AD43-82C2-DF1F24FE5D9C}" type="slidenum">
              <a:rPr lang="en-US" smtClean="0"/>
              <a:pPr>
                <a:defRPr/>
              </a:pPr>
              <a:t>3</a:t>
            </a:fld>
            <a:endParaRPr lang="en-US" b="0"/>
          </a:p>
        </p:txBody>
      </p:sp>
    </p:spTree>
    <p:extLst>
      <p:ext uri="{BB962C8B-B14F-4D97-AF65-F5344CB8AC3E}">
        <p14:creationId xmlns:p14="http://schemas.microsoft.com/office/powerpoint/2010/main" val="363811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a:xfrm>
            <a:off x="2819400" y="2721442"/>
            <a:ext cx="8458200" cy="1470025"/>
          </a:xfrm>
        </p:spPr>
        <p:txBody>
          <a:bodyPr/>
          <a:lstStyle/>
          <a:p>
            <a:r>
              <a:rPr lang="en-US" dirty="0"/>
              <a:t>Lambda Expressions</a:t>
            </a:r>
          </a:p>
        </p:txBody>
      </p:sp>
    </p:spTree>
    <p:extLst>
      <p:ext uri="{BB962C8B-B14F-4D97-AF65-F5344CB8AC3E}">
        <p14:creationId xmlns:p14="http://schemas.microsoft.com/office/powerpoint/2010/main" val="18760299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2243-B7BE-0F46-83D8-54C33AA9C375}"/>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0B25816F-54D8-8E4B-B483-3DADB5D96C8E}"/>
              </a:ext>
            </a:extLst>
          </p:cNvPr>
          <p:cNvSpPr>
            <a:spLocks noGrp="1"/>
          </p:cNvSpPr>
          <p:nvPr>
            <p:ph idx="1"/>
          </p:nvPr>
        </p:nvSpPr>
        <p:spPr/>
        <p:txBody>
          <a:bodyPr/>
          <a:lstStyle/>
          <a:p>
            <a:r>
              <a:rPr lang="en-US" dirty="0"/>
              <a:t>Lambda are anonymous functions, which use expressions</a:t>
            </a:r>
          </a:p>
          <a:p>
            <a:pPr lvl="1"/>
            <a:r>
              <a:rPr lang="en-US" dirty="0"/>
              <a:t>Don’t use </a:t>
            </a:r>
            <a:r>
              <a:rPr lang="en-US" dirty="0">
                <a:latin typeface="Source Code Pro" panose="020B0509030403020204" pitchFamily="49" charset="77"/>
              </a:rPr>
              <a:t>return</a:t>
            </a:r>
            <a:r>
              <a:rPr lang="en-US" dirty="0"/>
              <a:t>, lambdas always return the value of the expression.</a:t>
            </a:r>
          </a:p>
          <a:p>
            <a:pPr lvl="1"/>
            <a:r>
              <a:rPr lang="en-US" dirty="0"/>
              <a:t>They are typically short and concise</a:t>
            </a:r>
          </a:p>
          <a:p>
            <a:pPr lvl="1"/>
            <a:r>
              <a:rPr lang="en-US" dirty="0"/>
              <a:t>They don’t have an “intrinsic” name when using an environment diagram.</a:t>
            </a:r>
          </a:p>
          <a:p>
            <a:pPr lvl="2"/>
            <a:r>
              <a:rPr lang="en-US" dirty="0"/>
              <a:t> Their name is the character 𝜆</a:t>
            </a:r>
          </a:p>
          <a:p>
            <a:pPr marL="0" indent="0">
              <a:buNone/>
            </a:pPr>
            <a:endParaRPr lang="en-US" dirty="0"/>
          </a:p>
        </p:txBody>
      </p:sp>
      <p:sp>
        <p:nvSpPr>
          <p:cNvPr id="4" name="Slide Number Placeholder 3">
            <a:extLst>
              <a:ext uri="{FF2B5EF4-FFF2-40B4-BE49-F238E27FC236}">
                <a16:creationId xmlns:a16="http://schemas.microsoft.com/office/drawing/2014/main" id="{B35C567C-EF3B-B148-BDC1-CFE1C9541422}"/>
              </a:ext>
            </a:extLst>
          </p:cNvPr>
          <p:cNvSpPr>
            <a:spLocks noGrp="1"/>
          </p:cNvSpPr>
          <p:nvPr>
            <p:ph type="sldNum" sz="quarter" idx="12"/>
          </p:nvPr>
        </p:nvSpPr>
        <p:spPr/>
        <p:txBody>
          <a:bodyPr/>
          <a:lstStyle/>
          <a:p>
            <a:pPr>
              <a:defRPr/>
            </a:pPr>
            <a:fld id="{ACA94121-BA6C-AD43-82C2-DF1F24FE5D9C}" type="slidenum">
              <a:rPr lang="en-US" smtClean="0"/>
              <a:pPr>
                <a:defRPr/>
              </a:pPr>
              <a:t>5</a:t>
            </a:fld>
            <a:endParaRPr lang="en-US" b="0"/>
          </a:p>
        </p:txBody>
      </p:sp>
    </p:spTree>
    <p:extLst>
      <p:ext uri="{BB962C8B-B14F-4D97-AF65-F5344CB8AC3E}">
        <p14:creationId xmlns:p14="http://schemas.microsoft.com/office/powerpoint/2010/main" val="221842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533400" y="228600"/>
            <a:ext cx="10210800" cy="736600"/>
          </a:xfrm>
          <a:noFill/>
          <a:ln>
            <a:noFill/>
          </a:ln>
        </p:spPr>
        <p:txBody>
          <a:bodyPr spcFirstLastPara="1" vert="horz" wrap="square" lIns="92075" tIns="46025" rIns="92075" bIns="46025" numCol="1" anchor="ctr" anchorCtr="0" compatLnSpc="1">
            <a:prstTxWarp prst="textNoShape">
              <a:avLst/>
            </a:prstTxWarp>
            <a:noAutofit/>
          </a:bodyPr>
          <a:lstStyle/>
          <a:p>
            <a:r>
              <a:rPr lang="en-US">
                <a:sym typeface="Arial"/>
              </a:rPr>
              <a:t>lambda</a:t>
            </a:r>
            <a:endParaRPr lang="en-US"/>
          </a:p>
        </p:txBody>
      </p:sp>
      <p:sp>
        <p:nvSpPr>
          <p:cNvPr id="136" name="Google Shape;136;p17"/>
          <p:cNvSpPr txBox="1">
            <a:spLocks noGrp="1"/>
          </p:cNvSpPr>
          <p:nvPr>
            <p:ph idx="1"/>
          </p:nvPr>
        </p:nvSpPr>
        <p:spPr>
          <a:xfrm>
            <a:off x="533400" y="1066800"/>
            <a:ext cx="11125200" cy="5257800"/>
          </a:xfrm>
          <a:noFill/>
          <a:ln>
            <a:noFill/>
          </a:ln>
        </p:spPr>
        <p:txBody>
          <a:bodyPr spcFirstLastPara="1" vert="horz" wrap="square" lIns="92075" tIns="46025" rIns="92075" bIns="46025" numCol="1" anchor="t" anchorCtr="0" compatLnSpc="1">
            <a:prstTxWarp prst="textNoShape">
              <a:avLst/>
            </a:prstTxWarp>
            <a:noAutofit/>
          </a:bodyPr>
          <a:lstStyle/>
          <a:p>
            <a:r>
              <a:rPr lang="en-US" dirty="0">
                <a:sym typeface="Arial"/>
              </a:rPr>
              <a:t>Function expression</a:t>
            </a:r>
            <a:endParaRPr lang="en-US" dirty="0"/>
          </a:p>
          <a:p>
            <a:pPr lvl="1"/>
            <a:r>
              <a:rPr lang="en-US" dirty="0">
                <a:sym typeface="Arial"/>
              </a:rPr>
              <a:t>“anonymous” function creation</a:t>
            </a:r>
            <a:endParaRPr lang="en-US" dirty="0"/>
          </a:p>
          <a:p>
            <a:pPr lvl="1"/>
            <a:r>
              <a:rPr lang="en-US" dirty="0">
                <a:sym typeface="Arial"/>
              </a:rPr>
              <a:t>Expression, not a statement, no return or any other statement</a:t>
            </a:r>
            <a:endParaRPr lang="en-US" dirty="0"/>
          </a:p>
        </p:txBody>
      </p:sp>
      <p:sp>
        <p:nvSpPr>
          <p:cNvPr id="140" name="Google Shape;140;p17"/>
          <p:cNvSpPr txBox="1"/>
          <p:nvPr/>
        </p:nvSpPr>
        <p:spPr>
          <a:xfrm>
            <a:off x="1887468" y="2590800"/>
            <a:ext cx="8628133" cy="523220"/>
          </a:xfrm>
          <a:prstGeom prst="rect">
            <a:avLst/>
          </a:prstGeom>
          <a:solidFill>
            <a:srgbClr val="D8D8D8"/>
          </a:solidFill>
          <a:ln>
            <a:noFill/>
          </a:ln>
        </p:spPr>
        <p:txBody>
          <a:bodyPr spcFirstLastPara="1" wrap="square" lIns="91425" tIns="45700" rIns="91425" bIns="45700" anchor="t" anchorCtr="0">
            <a:noAutofit/>
          </a:bodyPr>
          <a:lstStyle/>
          <a:p>
            <a:r>
              <a:rPr lang="en-US" sz="2800">
                <a:solidFill>
                  <a:schemeClr val="dk1"/>
                </a:solidFill>
                <a:latin typeface="Arial"/>
                <a:ea typeface="Arial"/>
                <a:cs typeface="Arial"/>
                <a:sym typeface="Arial"/>
              </a:rPr>
              <a:t>lambda &lt;arg or arg_tuple&gt; : &lt;expression using args&gt; </a:t>
            </a:r>
            <a:endParaRPr/>
          </a:p>
        </p:txBody>
      </p:sp>
      <p:sp>
        <p:nvSpPr>
          <p:cNvPr id="141" name="Google Shape;141;p17"/>
          <p:cNvSpPr txBox="1"/>
          <p:nvPr/>
        </p:nvSpPr>
        <p:spPr>
          <a:xfrm>
            <a:off x="2362199" y="3810000"/>
            <a:ext cx="3938239" cy="369332"/>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r>
              <a:rPr lang="en-US" dirty="0" err="1">
                <a:solidFill>
                  <a:schemeClr val="dk1"/>
                </a:solidFill>
                <a:latin typeface="Courier"/>
                <a:ea typeface="Courier"/>
                <a:cs typeface="Courier"/>
                <a:sym typeface="Courier"/>
              </a:rPr>
              <a:t>add_one</a:t>
            </a:r>
            <a:r>
              <a:rPr lang="en-US" dirty="0">
                <a:solidFill>
                  <a:schemeClr val="dk1"/>
                </a:solidFill>
                <a:latin typeface="Courier"/>
                <a:ea typeface="Courier"/>
                <a:cs typeface="Courier"/>
                <a:sym typeface="Courier"/>
              </a:rPr>
              <a:t> = lambda v : v + 1</a:t>
            </a:r>
            <a:endParaRPr dirty="0"/>
          </a:p>
        </p:txBody>
      </p:sp>
      <p:sp>
        <p:nvSpPr>
          <p:cNvPr id="142" name="Google Shape;142;p17"/>
          <p:cNvSpPr txBox="1"/>
          <p:nvPr/>
        </p:nvSpPr>
        <p:spPr>
          <a:xfrm>
            <a:off x="6742982" y="3810001"/>
            <a:ext cx="2401018" cy="646331"/>
          </a:xfrm>
          <a:prstGeom prst="rect">
            <a:avLst/>
          </a:prstGeom>
          <a:noFill/>
          <a:ln w="9525" cap="flat" cmpd="sng">
            <a:solidFill>
              <a:srgbClr val="618FFD"/>
            </a:solidFill>
            <a:prstDash val="solid"/>
            <a:round/>
            <a:headEnd type="none" w="sm" len="sm"/>
            <a:tailEnd type="none" w="sm" len="sm"/>
          </a:ln>
        </p:spPr>
        <p:txBody>
          <a:bodyPr spcFirstLastPara="1" wrap="square" lIns="91425" tIns="45700" rIns="91425" bIns="45700" anchor="t" anchorCtr="0">
            <a:noAutofit/>
          </a:bodyPr>
          <a:lstStyle/>
          <a:p>
            <a:r>
              <a:rPr lang="en-US" dirty="0">
                <a:solidFill>
                  <a:schemeClr val="dk1"/>
                </a:solidFill>
                <a:latin typeface="Courier"/>
                <a:ea typeface="Courier"/>
                <a:cs typeface="Courier"/>
                <a:sym typeface="Courier"/>
              </a:rPr>
              <a:t>def </a:t>
            </a:r>
            <a:r>
              <a:rPr lang="en-US" dirty="0" err="1">
                <a:solidFill>
                  <a:schemeClr val="dk1"/>
                </a:solidFill>
                <a:latin typeface="Courier"/>
                <a:ea typeface="Courier"/>
                <a:cs typeface="Courier"/>
                <a:sym typeface="Courier"/>
              </a:rPr>
              <a:t>add_one</a:t>
            </a:r>
            <a:r>
              <a:rPr lang="en-US" dirty="0">
                <a:solidFill>
                  <a:schemeClr val="dk1"/>
                </a:solidFill>
                <a:latin typeface="Courier"/>
                <a:ea typeface="Courier"/>
                <a:cs typeface="Courier"/>
                <a:sym typeface="Courier"/>
              </a:rPr>
              <a:t>(v): </a:t>
            </a:r>
            <a:endParaRPr dirty="0"/>
          </a:p>
          <a:p>
            <a:r>
              <a:rPr lang="en-US" dirty="0">
                <a:solidFill>
                  <a:schemeClr val="dk1"/>
                </a:solidFill>
                <a:latin typeface="Courier"/>
                <a:ea typeface="Courier"/>
                <a:cs typeface="Courier"/>
                <a:sym typeface="Courier"/>
              </a:rPr>
              <a:t>    return v + 1</a:t>
            </a:r>
            <a:endParaRPr dirty="0"/>
          </a:p>
        </p:txBody>
      </p:sp>
    </p:spTree>
    <p:extLst>
      <p:ext uri="{BB962C8B-B14F-4D97-AF65-F5344CB8AC3E}">
        <p14:creationId xmlns:p14="http://schemas.microsoft.com/office/powerpoint/2010/main" val="124842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533400" y="228600"/>
            <a:ext cx="10210800" cy="736600"/>
          </a:xfrm>
          <a:noFill/>
          <a:ln>
            <a:noFill/>
          </a:ln>
        </p:spPr>
        <p:txBody>
          <a:bodyPr spcFirstLastPara="1" vert="horz" wrap="square" lIns="92075" tIns="46025" rIns="92075" bIns="46025" numCol="1" anchor="ctr" anchorCtr="0" compatLnSpc="1">
            <a:prstTxWarp prst="textNoShape">
              <a:avLst/>
            </a:prstTxWarp>
            <a:noAutofit/>
          </a:bodyPr>
          <a:lstStyle/>
          <a:p>
            <a:r>
              <a:rPr lang="en-US">
                <a:sym typeface="Arial"/>
              </a:rPr>
              <a:t>Lambdas</a:t>
            </a:r>
            <a:endParaRPr lang="en-US"/>
          </a:p>
        </p:txBody>
      </p:sp>
      <p:sp>
        <p:nvSpPr>
          <p:cNvPr id="160" name="Google Shape;160;p19"/>
          <p:cNvSpPr txBox="1">
            <a:spLocks noGrp="1"/>
          </p:cNvSpPr>
          <p:nvPr>
            <p:ph type="sldNum" sz="quarter" idx="12"/>
          </p:nvPr>
        </p:nvSpPr>
        <p:spPr>
          <a:xfrm>
            <a:off x="11480800" y="6553200"/>
            <a:ext cx="711200" cy="304800"/>
          </a:xfrm>
          <a:noFill/>
          <a:ln>
            <a:noFill/>
          </a:ln>
        </p:spPr>
        <p:txBody>
          <a:bodyPr spcFirstLastPara="1" wrap="square" lIns="92075" tIns="46025" rIns="92075" bIns="46025" anchor="ctr" anchorCtr="0">
            <a:noAutofit/>
          </a:bodyPr>
          <a:lstStyle/>
          <a:p>
            <a:fld id="{00000000-1234-1234-1234-123412341234}" type="slidenum">
              <a:rPr lang="en-US">
                <a:sym typeface="Times New Roman"/>
              </a:rPr>
              <a:pPr/>
              <a:t>7</a:t>
            </a:fld>
            <a:endParaRPr lang="en-US">
              <a:sym typeface="Times New Roman"/>
            </a:endParaRPr>
          </a:p>
        </p:txBody>
      </p:sp>
      <p:sp>
        <p:nvSpPr>
          <p:cNvPr id="161" name="Google Shape;161;p19"/>
          <p:cNvSpPr/>
          <p:nvPr/>
        </p:nvSpPr>
        <p:spPr>
          <a:xfrm>
            <a:off x="586941" y="1137496"/>
            <a:ext cx="7924800" cy="3970318"/>
          </a:xfrm>
          <a:prstGeom prst="rect">
            <a:avLst/>
          </a:prstGeom>
          <a:noFill/>
          <a:ln>
            <a:noFill/>
          </a:ln>
        </p:spPr>
        <p:txBody>
          <a:bodyPr spcFirstLastPara="1" wrap="square" lIns="91425" tIns="45700" rIns="91425" bIns="45700" anchor="t" anchorCtr="0">
            <a:noAutofit/>
          </a:bodyPr>
          <a:lstStyle/>
          <a:p>
            <a:r>
              <a:rPr lang="en-US" dirty="0">
                <a:solidFill>
                  <a:schemeClr val="dk1"/>
                </a:solidFill>
                <a:latin typeface="Courier"/>
                <a:ea typeface="Courier"/>
                <a:cs typeface="Courier"/>
                <a:sym typeface="Courier"/>
              </a:rPr>
              <a:t>&gt;&gt;&gt; def </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a:t>
            </a:r>
            <a:r>
              <a:rPr lang="en-US" dirty="0" err="1">
                <a:solidFill>
                  <a:schemeClr val="dk1"/>
                </a:solidFill>
                <a:latin typeface="Courier"/>
                <a:ea typeface="Courier"/>
                <a:cs typeface="Courier"/>
                <a:sym typeface="Courier"/>
              </a:rPr>
              <a:t>i</a:t>
            </a:r>
            <a:r>
              <a:rPr lang="en-US" dirty="0">
                <a:solidFill>
                  <a:schemeClr val="dk1"/>
                </a:solidFill>
                <a:latin typeface="Courier"/>
                <a:ea typeface="Courier"/>
                <a:cs typeface="Courier"/>
                <a:sym typeface="Courier"/>
              </a:rPr>
              <a:t>):</a:t>
            </a:r>
            <a:endParaRPr dirty="0"/>
          </a:p>
          <a:p>
            <a:r>
              <a:rPr lang="en-US" dirty="0">
                <a:solidFill>
                  <a:schemeClr val="dk1"/>
                </a:solidFill>
                <a:latin typeface="Courier"/>
                <a:ea typeface="Courier"/>
                <a:cs typeface="Courier"/>
                <a:sym typeface="Courier"/>
              </a:rPr>
              <a:t>...     return lambda x: </a:t>
            </a:r>
            <a:r>
              <a:rPr lang="en-US" dirty="0" err="1">
                <a:solidFill>
                  <a:schemeClr val="dk1"/>
                </a:solidFill>
                <a:latin typeface="Courier"/>
                <a:ea typeface="Courier"/>
                <a:cs typeface="Courier"/>
                <a:sym typeface="Courier"/>
              </a:rPr>
              <a:t>x+i</a:t>
            </a:r>
            <a:endParaRPr dirty="0">
              <a:solidFill>
                <a:schemeClr val="dk1"/>
              </a:solidFill>
              <a:latin typeface="Courier"/>
              <a:ea typeface="Courier"/>
              <a:cs typeface="Courier"/>
              <a:sym typeface="Courier"/>
            </a:endParaRPr>
          </a:p>
          <a:p>
            <a:r>
              <a:rPr lang="en-US" dirty="0">
                <a:solidFill>
                  <a:schemeClr val="dk1"/>
                </a:solidFill>
                <a:latin typeface="Courier"/>
                <a:ea typeface="Courier"/>
                <a:cs typeface="Courier"/>
                <a:sym typeface="Courier"/>
              </a:rPr>
              <a:t>... </a:t>
            </a:r>
            <a:endParaRPr dirty="0"/>
          </a:p>
          <a:p>
            <a:r>
              <a:rPr lang="en-US" dirty="0">
                <a:solidFill>
                  <a:schemeClr val="dk1"/>
                </a:solidFill>
                <a:latin typeface="Courier"/>
                <a:ea typeface="Courier"/>
                <a:cs typeface="Courier"/>
                <a:sym typeface="Courier"/>
              </a:rPr>
              <a:t>&gt;&gt;&gt; </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(3)</a:t>
            </a:r>
            <a:endParaRPr dirty="0"/>
          </a:p>
          <a:p>
            <a:r>
              <a:rPr lang="en-US" dirty="0">
                <a:solidFill>
                  <a:schemeClr val="dk1"/>
                </a:solidFill>
                <a:latin typeface="Courier"/>
                <a:ea typeface="Courier"/>
                <a:cs typeface="Courier"/>
                <a:sym typeface="Courier"/>
              </a:rPr>
              <a:t>&lt;function </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.&lt;locals&gt;.&lt;lambda&gt; at 0x10073c510&gt;</a:t>
            </a:r>
            <a:endParaRPr dirty="0"/>
          </a:p>
          <a:p>
            <a:endParaRPr dirty="0">
              <a:solidFill>
                <a:schemeClr val="dk1"/>
              </a:solidFill>
              <a:latin typeface="Courier"/>
              <a:ea typeface="Courier"/>
              <a:cs typeface="Courier"/>
              <a:sym typeface="Courier"/>
            </a:endParaRPr>
          </a:p>
          <a:p>
            <a:r>
              <a:rPr lang="en-US" dirty="0">
                <a:solidFill>
                  <a:schemeClr val="dk1"/>
                </a:solidFill>
                <a:latin typeface="Courier"/>
                <a:ea typeface="Courier"/>
                <a:cs typeface="Courier"/>
                <a:sym typeface="Courier"/>
              </a:rPr>
              <a:t>&gt;&gt;&gt; </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(3)(4)</a:t>
            </a:r>
            <a:endParaRPr dirty="0"/>
          </a:p>
          <a:p>
            <a:r>
              <a:rPr lang="en-US" dirty="0">
                <a:solidFill>
                  <a:schemeClr val="dk1"/>
                </a:solidFill>
                <a:latin typeface="Courier"/>
                <a:ea typeface="Courier"/>
                <a:cs typeface="Courier"/>
                <a:sym typeface="Courier"/>
              </a:rPr>
              <a:t>7</a:t>
            </a:r>
            <a:endParaRPr dirty="0"/>
          </a:p>
          <a:p>
            <a:r>
              <a:rPr lang="en-US" dirty="0">
                <a:solidFill>
                  <a:schemeClr val="dk1"/>
                </a:solidFill>
                <a:latin typeface="Courier"/>
                <a:ea typeface="Courier"/>
                <a:cs typeface="Courier"/>
                <a:sym typeface="Courier"/>
              </a:rPr>
              <a:t>&gt;&gt;&gt; map(</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(3), [1,2,3,4])</a:t>
            </a:r>
            <a:endParaRPr dirty="0"/>
          </a:p>
          <a:p>
            <a:r>
              <a:rPr lang="en-US" dirty="0">
                <a:solidFill>
                  <a:schemeClr val="dk1"/>
                </a:solidFill>
                <a:latin typeface="Courier"/>
                <a:ea typeface="Courier"/>
                <a:cs typeface="Courier"/>
                <a:sym typeface="Courier"/>
              </a:rPr>
              <a:t>&lt;map object at 0x1020950b8&gt;</a:t>
            </a:r>
            <a:endParaRPr dirty="0"/>
          </a:p>
          <a:p>
            <a:endParaRPr dirty="0">
              <a:solidFill>
                <a:schemeClr val="dk1"/>
              </a:solidFill>
              <a:latin typeface="Courier"/>
              <a:ea typeface="Courier"/>
              <a:cs typeface="Courier"/>
              <a:sym typeface="Courier"/>
            </a:endParaRPr>
          </a:p>
          <a:p>
            <a:r>
              <a:rPr lang="en-US" dirty="0">
                <a:solidFill>
                  <a:schemeClr val="dk1"/>
                </a:solidFill>
                <a:latin typeface="Courier"/>
                <a:ea typeface="Courier"/>
                <a:cs typeface="Courier"/>
                <a:sym typeface="Courier"/>
              </a:rPr>
              <a:t>&gt;&gt;&gt; list(map(</a:t>
            </a:r>
            <a:r>
              <a:rPr lang="en-US" dirty="0" err="1">
                <a:solidFill>
                  <a:schemeClr val="dk1"/>
                </a:solidFill>
                <a:latin typeface="Courier"/>
                <a:ea typeface="Courier"/>
                <a:cs typeface="Courier"/>
                <a:sym typeface="Courier"/>
              </a:rPr>
              <a:t>inc_maker</a:t>
            </a:r>
            <a:r>
              <a:rPr lang="en-US" dirty="0">
                <a:solidFill>
                  <a:schemeClr val="dk1"/>
                </a:solidFill>
                <a:latin typeface="Courier"/>
                <a:ea typeface="Courier"/>
                <a:cs typeface="Courier"/>
                <a:sym typeface="Courier"/>
              </a:rPr>
              <a:t>(3), [1,2,3,4]))</a:t>
            </a:r>
            <a:endParaRPr dirty="0"/>
          </a:p>
          <a:p>
            <a:r>
              <a:rPr lang="en-US" dirty="0">
                <a:solidFill>
                  <a:schemeClr val="dk1"/>
                </a:solidFill>
                <a:latin typeface="Courier"/>
                <a:ea typeface="Courier"/>
                <a:cs typeface="Courier"/>
                <a:sym typeface="Courier"/>
              </a:rPr>
              <a:t>[4, 5, 6, 7]</a:t>
            </a:r>
            <a:endParaRPr dirty="0"/>
          </a:p>
          <a:p>
            <a:r>
              <a:rPr lang="en-US" dirty="0">
                <a:solidFill>
                  <a:schemeClr val="dk1"/>
                </a:solidFill>
                <a:latin typeface="Courier"/>
                <a:ea typeface="Courier"/>
                <a:cs typeface="Courier"/>
                <a:sym typeface="Courier"/>
              </a:rPr>
              <a:t>&gt;&gt;&gt; </a:t>
            </a:r>
            <a:endParaRPr dirty="0"/>
          </a:p>
        </p:txBody>
      </p:sp>
    </p:spTree>
    <p:extLst>
      <p:ext uri="{BB962C8B-B14F-4D97-AF65-F5344CB8AC3E}">
        <p14:creationId xmlns:p14="http://schemas.microsoft.com/office/powerpoint/2010/main" val="256979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2"/>
          <p:cNvSpPr txBox="1"/>
          <p:nvPr/>
        </p:nvSpPr>
        <p:spPr>
          <a:xfrm>
            <a:off x="2209800" y="1066680"/>
            <a:ext cx="7619760" cy="456840"/>
          </a:xfrm>
          <a:prstGeom prst="rect">
            <a:avLst/>
          </a:prstGeom>
          <a:noFill/>
          <a:ln>
            <a:noFill/>
          </a:ln>
        </p:spPr>
        <p:txBody>
          <a:bodyPr lIns="92160" tIns="46080" rIns="92160" bIns="46080"/>
          <a:lstStyle/>
          <a:p>
            <a:pPr marL="285840" indent="-285480">
              <a:lnSpc>
                <a:spcPct val="90000"/>
              </a:lnSpc>
              <a:buClr>
                <a:srgbClr val="000000"/>
              </a:buClr>
              <a:buFont typeface="Arial"/>
              <a:buChar char="•"/>
            </a:pPr>
            <a:r>
              <a:rPr lang="en-US" sz="2400" b="1" spc="-1">
                <a:solidFill>
                  <a:srgbClr val="000000"/>
                </a:solidFill>
                <a:uFill>
                  <a:solidFill>
                    <a:srgbClr val="FFFFFF"/>
                  </a:solidFill>
                </a:uFill>
                <a:latin typeface="Arial"/>
                <a:ea typeface="Arial"/>
              </a:rPr>
              <a:t>A function that returns (makes) a function</a:t>
            </a:r>
            <a:endParaRPr lang="en-US" sz="1400" spc="-1">
              <a:solidFill>
                <a:srgbClr val="000000"/>
              </a:solidFill>
              <a:uFill>
                <a:solidFill>
                  <a:srgbClr val="FFFFFF"/>
                </a:solidFill>
              </a:uFill>
              <a:latin typeface="Arial"/>
            </a:endParaRPr>
          </a:p>
          <a:p>
            <a:pPr marL="285840" indent="-132840">
              <a:lnSpc>
                <a:spcPct val="90000"/>
              </a:lnSpc>
            </a:pPr>
            <a:endParaRPr lang="en-US" sz="1400" spc="-1">
              <a:solidFill>
                <a:srgbClr val="000000"/>
              </a:solidFill>
              <a:uFill>
                <a:solidFill>
                  <a:srgbClr val="FFFFFF"/>
                </a:solidFill>
              </a:uFill>
              <a:latin typeface="Arial"/>
            </a:endParaRPr>
          </a:p>
        </p:txBody>
      </p:sp>
      <p:sp>
        <p:nvSpPr>
          <p:cNvPr id="164" name="CustomShape 3"/>
          <p:cNvSpPr/>
          <p:nvPr/>
        </p:nvSpPr>
        <p:spPr>
          <a:xfrm>
            <a:off x="2590680" y="1752480"/>
            <a:ext cx="7009920" cy="1230840"/>
          </a:xfrm>
          <a:prstGeom prst="rect">
            <a:avLst/>
          </a:prstGeom>
          <a:noFill/>
          <a:ln w="9360">
            <a:solidFill>
              <a:srgbClr val="4F81BD"/>
            </a:solidFill>
            <a:round/>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Courier New"/>
                <a:ea typeface="Courier New"/>
              </a:rPr>
              <a:t>def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(c):</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    return lambda </a:t>
            </a:r>
            <a:r>
              <a:rPr lang="en-US" spc="-1" dirty="0" err="1">
                <a:solidFill>
                  <a:srgbClr val="000000"/>
                </a:solidFill>
                <a:uFill>
                  <a:solidFill>
                    <a:srgbClr val="FFFFFF"/>
                  </a:solidFill>
                </a:uFill>
                <a:latin typeface="Courier New"/>
                <a:ea typeface="Courier New"/>
              </a:rPr>
              <a:t>val</a:t>
            </a:r>
            <a:r>
              <a:rPr lang="en-US" spc="-1" dirty="0">
                <a:solidFill>
                  <a:srgbClr val="000000"/>
                </a:solidFill>
                <a:uFill>
                  <a:solidFill>
                    <a:srgbClr val="FFFFFF"/>
                  </a:solidFill>
                </a:uFill>
                <a:latin typeface="Courier New"/>
                <a:ea typeface="Courier New"/>
              </a:rPr>
              <a:t>: </a:t>
            </a:r>
            <a:r>
              <a:rPr lang="en-US" spc="-1" dirty="0" err="1">
                <a:solidFill>
                  <a:srgbClr val="000000"/>
                </a:solidFill>
                <a:uFill>
                  <a:solidFill>
                    <a:srgbClr val="FFFFFF"/>
                  </a:solidFill>
                </a:uFill>
                <a:latin typeface="Courier New"/>
                <a:ea typeface="Courier New"/>
              </a:rPr>
              <a:t>val</a:t>
            </a:r>
            <a:r>
              <a:rPr lang="en-US" spc="-1" dirty="0">
                <a:solidFill>
                  <a:srgbClr val="000000"/>
                </a:solidFill>
                <a:uFill>
                  <a:solidFill>
                    <a:srgbClr val="FFFFFF"/>
                  </a:solidFill>
                </a:uFill>
                <a:latin typeface="Courier New"/>
                <a:ea typeface="Courier New"/>
              </a:rPr>
              <a:t> &lt;= c</a:t>
            </a:r>
            <a:endParaRPr lang="en-US" spc="-1" dirty="0">
              <a:solidFill>
                <a:srgbClr val="000000"/>
              </a:solidFill>
              <a:uFill>
                <a:solidFill>
                  <a:srgbClr val="FFFFFF"/>
                </a:solidFill>
              </a:uFill>
              <a:latin typeface="Arial"/>
            </a:endParaRPr>
          </a:p>
        </p:txBody>
      </p:sp>
      <p:sp>
        <p:nvSpPr>
          <p:cNvPr id="165" name="CustomShape 4"/>
          <p:cNvSpPr/>
          <p:nvPr/>
        </p:nvSpPr>
        <p:spPr>
          <a:xfrm>
            <a:off x="2590680" y="3352680"/>
            <a:ext cx="7826066" cy="645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dirty="0">
                <a:solidFill>
                  <a:srgbClr val="000000"/>
                </a:solidFill>
                <a:uFill>
                  <a:solidFill>
                    <a:srgbClr val="FFFFFF"/>
                  </a:solidFill>
                </a:uFill>
                <a:latin typeface="Courier New"/>
                <a:ea typeface="Courier New"/>
              </a:rPr>
              <a:t>&gt;&gt;&gt;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(3)</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ea typeface="Courier New"/>
              </a:rPr>
              <a:t>&lt;function </a:t>
            </a:r>
            <a:r>
              <a:rPr lang="en-US" spc="-1" dirty="0" err="1">
                <a:solidFill>
                  <a:srgbClr val="000000"/>
                </a:solidFill>
                <a:uFill>
                  <a:solidFill>
                    <a:srgbClr val="FFFFFF"/>
                  </a:solidFill>
                </a:uFill>
                <a:latin typeface="Courier New"/>
                <a:ea typeface="Courier New"/>
              </a:rPr>
              <a:t>leq_maker</a:t>
            </a:r>
            <a:r>
              <a:rPr lang="en-US" spc="-1" dirty="0">
                <a:solidFill>
                  <a:srgbClr val="000000"/>
                </a:solidFill>
                <a:uFill>
                  <a:solidFill>
                    <a:srgbClr val="FFFFFF"/>
                  </a:solidFill>
                </a:uFill>
                <a:latin typeface="Courier New"/>
                <a:ea typeface="Courier New"/>
              </a:rPr>
              <a:t>.&lt;locals&gt;.&lt;lambda&gt; at 0x1019d8c80&gt;</a:t>
            </a:r>
            <a:endParaRPr lang="en-US" spc="-1" dirty="0">
              <a:solidFill>
                <a:srgbClr val="000000"/>
              </a:solidFill>
              <a:uFill>
                <a:solidFill>
                  <a:srgbClr val="FFFFFF"/>
                </a:solidFill>
              </a:uFill>
              <a:latin typeface="Arial"/>
            </a:endParaRPr>
          </a:p>
        </p:txBody>
      </p:sp>
      <p:sp>
        <p:nvSpPr>
          <p:cNvPr id="166" name="CustomShape 5"/>
          <p:cNvSpPr/>
          <p:nvPr/>
        </p:nvSpPr>
        <p:spPr>
          <a:xfrm>
            <a:off x="2590680" y="4267080"/>
            <a:ext cx="6552720" cy="645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a:solidFill>
                  <a:srgbClr val="000000"/>
                </a:solidFill>
                <a:uFill>
                  <a:solidFill>
                    <a:srgbClr val="FFFFFF"/>
                  </a:solidFill>
                </a:uFill>
                <a:latin typeface="Courier New"/>
                <a:ea typeface="Courier New"/>
              </a:rPr>
              <a:t>&gt;&gt;&gt; leq_maker(3)(4)</a:t>
            </a:r>
            <a:endParaRPr lang="en-US" spc="-1">
              <a:solidFill>
                <a:srgbClr val="000000"/>
              </a:solidFill>
              <a:uFill>
                <a:solidFill>
                  <a:srgbClr val="FFFFFF"/>
                </a:solidFill>
              </a:uFill>
              <a:latin typeface="Arial"/>
            </a:endParaRPr>
          </a:p>
          <a:p>
            <a:pPr>
              <a:lnSpc>
                <a:spcPct val="100000"/>
              </a:lnSpc>
            </a:pPr>
            <a:r>
              <a:rPr lang="en-US" spc="-1">
                <a:solidFill>
                  <a:srgbClr val="000000"/>
                </a:solidFill>
                <a:uFill>
                  <a:solidFill>
                    <a:srgbClr val="FFFFFF"/>
                  </a:solidFill>
                </a:uFill>
                <a:latin typeface="Courier New"/>
                <a:ea typeface="Courier New"/>
              </a:rPr>
              <a:t>False</a:t>
            </a:r>
            <a:endParaRPr lang="en-US" spc="-1">
              <a:solidFill>
                <a:srgbClr val="000000"/>
              </a:solidFill>
              <a:uFill>
                <a:solidFill>
                  <a:srgbClr val="FFFFFF"/>
                </a:solidFill>
              </a:uFill>
              <a:latin typeface="Arial"/>
            </a:endParaRPr>
          </a:p>
        </p:txBody>
      </p:sp>
      <p:sp>
        <p:nvSpPr>
          <p:cNvPr id="167" name="CustomShape 6"/>
          <p:cNvSpPr/>
          <p:nvPr/>
        </p:nvSpPr>
        <p:spPr>
          <a:xfrm>
            <a:off x="2590680" y="5029200"/>
            <a:ext cx="7009920" cy="9230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pc="-1">
                <a:solidFill>
                  <a:srgbClr val="000000"/>
                </a:solidFill>
                <a:uFill>
                  <a:solidFill>
                    <a:srgbClr val="FFFFFF"/>
                  </a:solidFill>
                </a:uFill>
                <a:latin typeface="Courier New"/>
                <a:ea typeface="Courier New"/>
              </a:rPr>
              <a:t>&gt;&gt;&gt; filter(leq_maker(3), [0,1,2,3,4,5,6,7])</a:t>
            </a:r>
            <a:endParaRPr lang="en-US" spc="-1">
              <a:solidFill>
                <a:srgbClr val="000000"/>
              </a:solidFill>
              <a:uFill>
                <a:solidFill>
                  <a:srgbClr val="FFFFFF"/>
                </a:solidFill>
              </a:uFill>
              <a:latin typeface="Arial"/>
            </a:endParaRPr>
          </a:p>
          <a:p>
            <a:pPr>
              <a:lnSpc>
                <a:spcPct val="100000"/>
              </a:lnSpc>
            </a:pPr>
            <a:r>
              <a:rPr lang="en-US" spc="-1">
                <a:solidFill>
                  <a:srgbClr val="000000"/>
                </a:solidFill>
                <a:uFill>
                  <a:solidFill>
                    <a:srgbClr val="FFFFFF"/>
                  </a:solidFill>
                </a:uFill>
                <a:latin typeface="Courier New"/>
                <a:ea typeface="Courier New"/>
              </a:rPr>
              <a:t>[0, 1, 2, 3]</a:t>
            </a:r>
            <a:endParaRPr lang="en-US" spc="-1">
              <a:solidFill>
                <a:srgbClr val="000000"/>
              </a:solidFill>
              <a:uFill>
                <a:solidFill>
                  <a:srgbClr val="FFFFFF"/>
                </a:solidFill>
              </a:uFill>
              <a:latin typeface="Arial"/>
            </a:endParaRPr>
          </a:p>
          <a:p>
            <a:pPr>
              <a:lnSpc>
                <a:spcPct val="100000"/>
              </a:lnSpc>
            </a:pPr>
            <a:r>
              <a:rPr lang="en-US" spc="-1">
                <a:solidFill>
                  <a:srgbClr val="000000"/>
                </a:solidFill>
                <a:uFill>
                  <a:solidFill>
                    <a:srgbClr val="FFFFFF"/>
                  </a:solidFill>
                </a:uFill>
                <a:latin typeface="Courier New"/>
                <a:ea typeface="Courier New"/>
              </a:rPr>
              <a:t> </a:t>
            </a:r>
            <a:endParaRPr lang="en-US" spc="-1">
              <a:solidFill>
                <a:srgbClr val="000000"/>
              </a:solidFill>
              <a:uFill>
                <a:solidFill>
                  <a:srgbClr val="FFFFFF"/>
                </a:solidFill>
              </a:uFill>
              <a:latin typeface="Arial"/>
            </a:endParaRPr>
          </a:p>
        </p:txBody>
      </p:sp>
      <p:sp>
        <p:nvSpPr>
          <p:cNvPr id="2" name="Title 1">
            <a:extLst>
              <a:ext uri="{FF2B5EF4-FFF2-40B4-BE49-F238E27FC236}">
                <a16:creationId xmlns:a16="http://schemas.microsoft.com/office/drawing/2014/main" id="{A3050A1C-6A34-1E42-89C6-D19303972D28}"/>
              </a:ext>
            </a:extLst>
          </p:cNvPr>
          <p:cNvSpPr>
            <a:spLocks noGrp="1"/>
          </p:cNvSpPr>
          <p:nvPr>
            <p:ph type="title"/>
          </p:nvPr>
        </p:nvSpPr>
        <p:spPr/>
        <p:txBody>
          <a:bodyPr/>
          <a:lstStyle/>
          <a:p>
            <a:r>
              <a:rPr lang="en-US" dirty="0"/>
              <a:t>Lambda with HOFs</a:t>
            </a:r>
          </a:p>
        </p:txBody>
      </p:sp>
    </p:spTree>
    <p:extLst>
      <p:ext uri="{BB962C8B-B14F-4D97-AF65-F5344CB8AC3E}">
        <p14:creationId xmlns:p14="http://schemas.microsoft.com/office/powerpoint/2010/main" val="94014911"/>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1293541" y="228600"/>
            <a:ext cx="8612459" cy="736600"/>
          </a:xfrm>
          <a:prstGeom prst="rect">
            <a:avLst/>
          </a:prstGeom>
          <a:noFill/>
          <a:ln>
            <a:noFill/>
          </a:ln>
        </p:spPr>
        <p:txBody>
          <a:bodyPr spcFirstLastPara="1" vert="horz" wrap="square" lIns="92075" tIns="46025" rIns="92075" bIns="46025" numCol="1" anchor="ctr" anchorCtr="0" compatLnSpc="1">
            <a:prstTxWarp prst="textNoShape">
              <a:avLst/>
            </a:prstTxWarp>
            <a:noAutofit/>
          </a:bodyPr>
          <a:lstStyle/>
          <a:p>
            <a:pPr>
              <a:spcBef>
                <a:spcPts val="0"/>
              </a:spcBef>
              <a:spcAft>
                <a:spcPts val="0"/>
              </a:spcAft>
            </a:pPr>
            <a:r>
              <a:rPr lang="en-US" sz="3200" dirty="0">
                <a:latin typeface="FreightMicro Pro Book" panose="02000603020000020004" pitchFamily="2" charset="0"/>
                <a:ea typeface="Arial"/>
                <a:cs typeface="Arial"/>
                <a:sym typeface="Arial"/>
              </a:rPr>
              <a:t>Lambda Examples</a:t>
            </a:r>
            <a:endParaRPr dirty="0">
              <a:latin typeface="FreightMicro Pro Book" panose="02000603020000020004" pitchFamily="2" charset="0"/>
            </a:endParaRPr>
          </a:p>
        </p:txBody>
      </p:sp>
      <p:sp>
        <p:nvSpPr>
          <p:cNvPr id="151" name="Google Shape;151;p18"/>
          <p:cNvSpPr/>
          <p:nvPr/>
        </p:nvSpPr>
        <p:spPr>
          <a:xfrm>
            <a:off x="1676400" y="1066801"/>
            <a:ext cx="8839200" cy="4801315"/>
          </a:xfrm>
          <a:prstGeom prst="rect">
            <a:avLst/>
          </a:prstGeom>
          <a:noFill/>
          <a:ln>
            <a:noFill/>
          </a:ln>
        </p:spPr>
        <p:txBody>
          <a:bodyPr spcFirstLastPara="1" wrap="square" lIns="91425" tIns="45700" rIns="91425" bIns="45700" anchor="t" anchorCtr="0">
            <a:noAutofit/>
          </a:bodyPr>
          <a:lstStyle/>
          <a:p>
            <a:r>
              <a:rPr lang="en-US" dirty="0">
                <a:solidFill>
                  <a:schemeClr val="dk1"/>
                </a:solidFill>
                <a:latin typeface="Source Code Pro" panose="020B0509030403020204" pitchFamily="49" charset="77"/>
                <a:ea typeface="Courier"/>
                <a:cs typeface="Courier"/>
                <a:sym typeface="Courier"/>
              </a:rPr>
              <a:t>&gt;&gt;&gt; sorted([1,2,3,4,5], </a:t>
            </a:r>
            <a:r>
              <a:rPr lang="en-US" b="1" dirty="0">
                <a:solidFill>
                  <a:schemeClr val="dk1"/>
                </a:solidFill>
                <a:latin typeface="Source Code Pro" panose="020B0509030403020204" pitchFamily="49" charset="77"/>
                <a:ea typeface="Courier"/>
                <a:cs typeface="Courier"/>
                <a:sym typeface="Courier"/>
              </a:rPr>
              <a:t>lambda x: x</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[1, 2, 3, 4, 5]</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&gt;&gt;&gt; sorted([1,2,3,4,5], </a:t>
            </a:r>
            <a:r>
              <a:rPr lang="en-US" b="1" dirty="0">
                <a:solidFill>
                  <a:schemeClr val="dk1"/>
                </a:solidFill>
                <a:latin typeface="Source Code Pro" panose="020B0509030403020204" pitchFamily="49" charset="77"/>
                <a:ea typeface="Courier"/>
                <a:cs typeface="Courier"/>
                <a:sym typeface="Courier"/>
              </a:rPr>
              <a:t>lambda x: -x</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[5, 4, 3, 2, 1]                                                                                      </a:t>
            </a:r>
            <a:endParaRPr dirty="0">
              <a:latin typeface="Source Code Pro" panose="020B0509030403020204" pitchFamily="49" charset="77"/>
            </a:endParaRPr>
          </a:p>
          <a:p>
            <a:endParaRPr dirty="0">
              <a:solidFill>
                <a:schemeClr val="dk1"/>
              </a:solidFill>
              <a:latin typeface="Source Code Pro" panose="020B0509030403020204" pitchFamily="49" charset="77"/>
              <a:ea typeface="Courier"/>
              <a:cs typeface="Courier"/>
              <a:sym typeface="Courier"/>
            </a:endParaRPr>
          </a:p>
          <a:p>
            <a:r>
              <a:rPr lang="en-US" dirty="0">
                <a:solidFill>
                  <a:schemeClr val="dk1"/>
                </a:solidFill>
                <a:latin typeface="Source Code Pro" panose="020B0509030403020204" pitchFamily="49" charset="77"/>
                <a:ea typeface="Courier"/>
                <a:cs typeface="Courier"/>
                <a:sym typeface="Courier"/>
              </a:rPr>
              <a:t>&gt;&gt;&gt; sorted([(2, "hi"), (1, "how"), (5, "goes"), (7, "I")],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a:t>
            </a:r>
            <a:r>
              <a:rPr lang="en-US" b="1" dirty="0">
                <a:solidFill>
                  <a:schemeClr val="dk1"/>
                </a:solidFill>
                <a:latin typeface="Source Code Pro" panose="020B0509030403020204" pitchFamily="49" charset="77"/>
                <a:ea typeface="Courier"/>
                <a:cs typeface="Courier"/>
                <a:sym typeface="Courier"/>
              </a:rPr>
              <a:t>lambda </a:t>
            </a:r>
            <a:r>
              <a:rPr lang="en-US" b="1" dirty="0" err="1">
                <a:solidFill>
                  <a:schemeClr val="dk1"/>
                </a:solidFill>
                <a:latin typeface="Source Code Pro" panose="020B0509030403020204" pitchFamily="49" charset="77"/>
                <a:ea typeface="Courier"/>
                <a:cs typeface="Courier"/>
                <a:sym typeface="Courier"/>
              </a:rPr>
              <a:t>x:x</a:t>
            </a:r>
            <a:r>
              <a:rPr lang="en-US" b="1" dirty="0">
                <a:solidFill>
                  <a:schemeClr val="dk1"/>
                </a:solidFill>
                <a:latin typeface="Source Code Pro" panose="020B0509030403020204" pitchFamily="49" charset="77"/>
                <a:ea typeface="Courier"/>
                <a:cs typeface="Courier"/>
                <a:sym typeface="Courier"/>
              </a:rPr>
              <a:t>[0]</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[(1, 'how'), (2, 'hi'), (5, 'goes'), (7, 'I')]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&gt;&gt;&gt; sorted([(2, "hi"), (1, "how"), (5, "goes"), (7, "I")],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a:t>
            </a:r>
            <a:r>
              <a:rPr lang="en-US" b="1" dirty="0">
                <a:solidFill>
                  <a:schemeClr val="dk1"/>
                </a:solidFill>
                <a:latin typeface="Source Code Pro" panose="020B0509030403020204" pitchFamily="49" charset="77"/>
                <a:ea typeface="Courier"/>
                <a:cs typeface="Courier"/>
                <a:sym typeface="Courier"/>
              </a:rPr>
              <a:t>lambda </a:t>
            </a:r>
            <a:r>
              <a:rPr lang="en-US" b="1" dirty="0" err="1">
                <a:solidFill>
                  <a:schemeClr val="dk1"/>
                </a:solidFill>
                <a:latin typeface="Source Code Pro" panose="020B0509030403020204" pitchFamily="49" charset="77"/>
                <a:ea typeface="Courier"/>
                <a:cs typeface="Courier"/>
                <a:sym typeface="Courier"/>
              </a:rPr>
              <a:t>x:x</a:t>
            </a:r>
            <a:r>
              <a:rPr lang="en-US" b="1" dirty="0">
                <a:solidFill>
                  <a:schemeClr val="dk1"/>
                </a:solidFill>
                <a:latin typeface="Source Code Pro" panose="020B0509030403020204" pitchFamily="49" charset="77"/>
                <a:ea typeface="Courier"/>
                <a:cs typeface="Courier"/>
                <a:sym typeface="Courier"/>
              </a:rPr>
              <a:t>[1]</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[(7, 'I'), (5, 'goes'), (2, 'hi'), (1, 'how')]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&gt;&gt;&gt; sorted([(2,"hi"),(1,"how"),(5,"goes"),(7,"I")], </a:t>
            </a:r>
            <a:endParaRPr dirty="0">
              <a:latin typeface="Source Code Pro" panose="020B0509030403020204" pitchFamily="49" charset="77"/>
            </a:endParaRPr>
          </a:p>
          <a:p>
            <a:r>
              <a:rPr lang="en-US" b="1" dirty="0">
                <a:solidFill>
                  <a:schemeClr val="dk1"/>
                </a:solidFill>
                <a:latin typeface="Source Code Pro" panose="020B0509030403020204" pitchFamily="49" charset="77"/>
                <a:ea typeface="Courier"/>
                <a:cs typeface="Courier"/>
                <a:sym typeface="Courier"/>
              </a:rPr>
              <a:t>          lambda x: </a:t>
            </a:r>
            <a:r>
              <a:rPr lang="en-US" b="1" dirty="0" err="1">
                <a:solidFill>
                  <a:schemeClr val="dk1"/>
                </a:solidFill>
                <a:latin typeface="Source Code Pro" panose="020B0509030403020204" pitchFamily="49" charset="77"/>
                <a:ea typeface="Courier"/>
                <a:cs typeface="Courier"/>
                <a:sym typeface="Courier"/>
              </a:rPr>
              <a:t>len</a:t>
            </a:r>
            <a:r>
              <a:rPr lang="en-US" b="1" dirty="0">
                <a:solidFill>
                  <a:schemeClr val="dk1"/>
                </a:solidFill>
                <a:latin typeface="Source Code Pro" panose="020B0509030403020204" pitchFamily="49" charset="77"/>
                <a:ea typeface="Courier"/>
                <a:cs typeface="Courier"/>
                <a:sym typeface="Courier"/>
              </a:rPr>
              <a:t>(x[1]</a:t>
            </a:r>
            <a:r>
              <a:rPr lang="en-US" dirty="0">
                <a:solidFill>
                  <a:schemeClr val="dk1"/>
                </a:solidFill>
                <a:latin typeface="Source Code Pro" panose="020B0509030403020204" pitchFamily="49" charset="77"/>
                <a:ea typeface="Courier"/>
                <a:cs typeface="Courier"/>
                <a:sym typeface="Courier"/>
              </a:rPr>
              <a:t>))                       </a:t>
            </a:r>
            <a:endParaRPr dirty="0">
              <a:latin typeface="Source Code Pro" panose="020B0509030403020204" pitchFamily="49" charset="77"/>
            </a:endParaRPr>
          </a:p>
          <a:p>
            <a:r>
              <a:rPr lang="en-US" dirty="0">
                <a:solidFill>
                  <a:schemeClr val="dk1"/>
                </a:solidFill>
                <a:latin typeface="Source Code Pro" panose="020B0509030403020204" pitchFamily="49" charset="77"/>
                <a:ea typeface="Courier"/>
                <a:cs typeface="Courier"/>
                <a:sym typeface="Courier"/>
              </a:rPr>
              <a:t>    [(7, 'I'), (2, 'hi'), (1, 'how'), (5, 'goes')]                                                       </a:t>
            </a:r>
            <a:endParaRPr dirty="0">
              <a:latin typeface="Source Code Pro" panose="020B0509030403020204" pitchFamily="49" charset="77"/>
            </a:endParaRPr>
          </a:p>
        </p:txBody>
      </p:sp>
    </p:spTree>
    <p:extLst>
      <p:ext uri="{BB962C8B-B14F-4D97-AF65-F5344CB8AC3E}">
        <p14:creationId xmlns:p14="http://schemas.microsoft.com/office/powerpoint/2010/main" val="2578646155"/>
      </p:ext>
    </p:extLst>
  </p:cSld>
  <p:clrMapOvr>
    <a:masterClrMapping/>
  </p:clrMapOvr>
</p:sld>
</file>

<file path=ppt/theme/theme1.xml><?xml version="1.0" encoding="utf-8"?>
<a:theme xmlns:a="http://schemas.openxmlformats.org/drawingml/2006/main" name="1_cs162-fa14">
  <a:themeElements>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ample-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ample-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ample-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5713</TotalTime>
  <Words>1668</Words>
  <Application>Microsoft Macintosh PowerPoint</Application>
  <PresentationFormat>Widescreen</PresentationFormat>
  <Paragraphs>220</Paragraphs>
  <Slides>27</Slides>
  <Notes>14</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Courier</vt:lpstr>
      <vt:lpstr>Courier New</vt:lpstr>
      <vt:lpstr>FreightMicro Pro Book</vt:lpstr>
      <vt:lpstr>FreightSans Pro Medium</vt:lpstr>
      <vt:lpstr>FreightSans Pro Semibold</vt:lpstr>
      <vt:lpstr>FreightText Pro Book</vt:lpstr>
      <vt:lpstr>Helvetica Neue</vt:lpstr>
      <vt:lpstr>Source Code Pro</vt:lpstr>
      <vt:lpstr>Times New Roman</vt:lpstr>
      <vt:lpstr>1_cs162-fa14</vt:lpstr>
      <vt:lpstr>Lambdas Environments Dictionaries</vt:lpstr>
      <vt:lpstr>Computing In the News: Dark Patterns</vt:lpstr>
      <vt:lpstr>Announcements</vt:lpstr>
      <vt:lpstr>Lambda Expressions</vt:lpstr>
      <vt:lpstr>Learning Objectives</vt:lpstr>
      <vt:lpstr>lambda</vt:lpstr>
      <vt:lpstr>Lambdas</vt:lpstr>
      <vt:lpstr>Lambda with HOFs</vt:lpstr>
      <vt:lpstr>Lambda Examples</vt:lpstr>
      <vt:lpstr>Environment Diagrams</vt:lpstr>
      <vt:lpstr>Python Tutor Examples: compose</vt:lpstr>
      <vt:lpstr>Environment Diagrams</vt:lpstr>
      <vt:lpstr>Environment Diagrams Reminders</vt:lpstr>
      <vt:lpstr>Demo</vt:lpstr>
      <vt:lpstr>Example 1</vt:lpstr>
      <vt:lpstr>Example 2</vt:lpstr>
      <vt:lpstr>Python Tutor Examples</vt:lpstr>
      <vt:lpstr>Environment Diagram Tips / Links</vt:lpstr>
      <vt:lpstr>Dictionaries</vt:lpstr>
      <vt:lpstr>Learning Objectives</vt:lpstr>
      <vt:lpstr>Dictionaries</vt:lpstr>
      <vt:lpstr>Dictionary Example</vt:lpstr>
      <vt:lpstr>Dictionary Example</vt:lpstr>
      <vt:lpstr>Bonus / Review</vt:lpstr>
      <vt:lpstr>Three super important HOFS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Computational Structures in Data Science</dc:title>
  <dc:subject/>
  <dc:creator/>
  <dc:description/>
  <cp:lastModifiedBy>Microsoft Office User</cp:lastModifiedBy>
  <cp:revision>59</cp:revision>
  <cp:lastPrinted>2022-09-20T19:46:28Z</cp:lastPrinted>
  <dcterms:modified xsi:type="dcterms:W3CDTF">2022-09-20T19:47:41Z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