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1" r:id="rId1"/>
  </p:sldMasterIdLst>
  <p:notesMasterIdLst>
    <p:notesMasterId r:id="rId20"/>
  </p:notesMasterIdLst>
  <p:sldIdLst>
    <p:sldId id="360" r:id="rId2"/>
    <p:sldId id="408" r:id="rId3"/>
    <p:sldId id="259" r:id="rId4"/>
    <p:sldId id="261" r:id="rId5"/>
    <p:sldId id="406" r:id="rId6"/>
    <p:sldId id="268" r:id="rId7"/>
    <p:sldId id="269" r:id="rId8"/>
    <p:sldId id="407" r:id="rId9"/>
    <p:sldId id="271" r:id="rId10"/>
    <p:sldId id="272" r:id="rId11"/>
    <p:sldId id="405" r:id="rId12"/>
    <p:sldId id="273" r:id="rId13"/>
    <p:sldId id="274" r:id="rId14"/>
    <p:sldId id="275" r:id="rId15"/>
    <p:sldId id="276" r:id="rId16"/>
    <p:sldId id="410" r:id="rId17"/>
    <p:sldId id="409" r:id="rId18"/>
    <p:sldId id="411" r:id="rId19"/>
  </p:sldIdLst>
  <p:sldSz cx="12192000" cy="6858000"/>
  <p:notesSz cx="6997700" cy="9194800"/>
  <p:embeddedFontLst>
    <p:embeddedFont>
      <p:font typeface="FreightMicro Pro Bold" panose="02000603020000020004" pitchFamily="2" charset="0"/>
      <p:bold r:id="rId21"/>
      <p:italic r:id="rId22"/>
      <p:boldItalic r:id="rId23"/>
    </p:embeddedFont>
    <p:embeddedFont>
      <p:font typeface="FreightMicro Pro Book" panose="02000603020000020004" pitchFamily="2" charset="0"/>
      <p:regular r:id="rId24"/>
      <p:italic r:id="rId25"/>
    </p:embeddedFont>
    <p:embeddedFont>
      <p:font typeface="FreightMicro Pro Light" panose="02000603030000020004" pitchFamily="2" charset="0"/>
      <p:regular r:id="rId26"/>
      <p:italic r:id="rId27"/>
    </p:embeddedFont>
    <p:embeddedFont>
      <p:font typeface="FreightSans Pro Book" panose="02000606030000020004" pitchFamily="2" charset="0"/>
      <p:regular r:id="rId28"/>
      <p:italic r:id="rId29"/>
    </p:embeddedFont>
    <p:embeddedFont>
      <p:font typeface="FreightSans Pro Light" panose="02000606030000020004" pitchFamily="2" charset="0"/>
      <p:regular r:id="rId30"/>
      <p:italic r:id="rId31"/>
    </p:embeddedFont>
    <p:embeddedFont>
      <p:font typeface="FreightText Pro Book" panose="02000603060000020004" pitchFamily="2" charset="0"/>
      <p:regular r:id="rId32"/>
      <p: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Source Code Pro" panose="020B0509030403020204" pitchFamily="49" charset="77"/>
      <p:regular r:id="rId38"/>
      <p:bold r:id="rId39"/>
      <p:italic r:id="rId40"/>
    </p:embeddedFont>
    <p:embeddedFont>
      <p:font typeface="SourceCodePro-Light" panose="020B0509030403020204" pitchFamily="49" charset="77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/>
    <p:restoredTop sz="94966"/>
  </p:normalViewPr>
  <p:slideViewPr>
    <p:cSldViewPr snapToGrid="0">
      <p:cViewPr varScale="1">
        <p:scale>
          <a:sx n="121" d="100"/>
          <a:sy n="121" d="100"/>
        </p:scale>
        <p:origin x="110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Text Pro Book" panose="02000603060000020004" pitchFamily="2" charset="0"/>
                <a:ea typeface="FreightText Pro Book" panose="0200060306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Text Pro Book" panose="02000603060000020004" pitchFamily="2" charset="0"/>
                <a:ea typeface="FreightText Pro Book" panose="0200060306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Text Pro Book" panose="02000603060000020004" pitchFamily="2" charset="0"/>
                <a:ea typeface="FreightText Pro Book" panose="02000603060000020004" pitchFamily="2" charset="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>
            <a:lvl1pPr>
              <a:defRPr b="0" i="0">
                <a:latin typeface="FreightText Pro Book" panose="02000603060000020004" pitchFamily="2" charset="0"/>
              </a:defRPr>
            </a:lvl1pPr>
          </a:lstStyle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pPr algn="r"/>
              <a:t>‹#›</a:t>
            </a:fld>
            <a:endParaRPr lang="en-US" sz="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FreightSans Pro Light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FreightSans Pro Light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Open Sans" panose="020B0606030504020204" pitchFamily="34" charset="0"/>
        <a:ea typeface="Open Sans" panose="020B0606030504020204" pitchFamily="34" charset="0"/>
        <a:cs typeface="Open Sans" panose="020B060603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Text Pro Book" panose="02000603060000020004" pitchFamily="2" charset="0"/>
              </a:rPr>
              <a:pPr/>
              <a:t>1</a:t>
            </a:fld>
            <a:endParaRPr lang="en-US" sz="900" dirty="0">
              <a:latin typeface="FreightText Pro Book" panose="0200060306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Light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1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3" name="Google Shape;2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pPr algn="r"/>
              <a:t>5</a:t>
            </a:fld>
            <a:endParaRPr lang="en-US" sz="900" dirty="0">
              <a:solidFill>
                <a:schemeClr val="dk1"/>
              </a:solidFill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087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5" name="Google Shape;2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5" name="Google Shape;2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520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ld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FreightSans Pro Book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645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070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285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>
                <a:latin typeface="FreightSans Pro Book" panose="02000606030000020004" pitchFamily="2" charset="0"/>
              </a:defRPr>
            </a:lvl1pPr>
            <a:lvl2pPr>
              <a:defRPr sz="2400" b="0" i="0" baseline="0">
                <a:latin typeface="FreightSans Pro Book" panose="02000606030000020004" pitchFamily="2" charset="0"/>
              </a:defRPr>
            </a:lvl2pPr>
            <a:lvl3pPr>
              <a:defRPr sz="2400" b="0" i="0" baseline="0">
                <a:latin typeface="FreightSans Pro Book" panose="02000606030000020004" pitchFamily="2" charset="0"/>
              </a:defRPr>
            </a:lvl3pPr>
            <a:lvl4pPr>
              <a:defRPr sz="2400" b="0" i="0" baseline="0">
                <a:latin typeface="FreightSans Pro Book" panose="02000606030000020004" pitchFamily="2" charset="0"/>
              </a:defRPr>
            </a:lvl4pPr>
            <a:lvl5pPr>
              <a:defRPr sz="2400" b="0" i="0" baseline="0">
                <a:latin typeface="FreightSans Pro Book" panose="0200060603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50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86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26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928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26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0"/>
            <a:ext cx="2565400" cy="6096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493000" cy="6096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4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0"/>
            <a:ext cx="5562600" cy="25527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856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6"/>
            <a:ext cx="9855200" cy="3584575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1"/>
            </a:lvl1pPr>
            <a:lvl2pPr marL="192881" indent="0">
              <a:buNone/>
              <a:defRPr sz="506"/>
            </a:lvl2pPr>
            <a:lvl3pPr marL="385763" indent="0">
              <a:buNone/>
              <a:defRPr sz="422"/>
            </a:lvl3pPr>
            <a:lvl4pPr marL="578644" indent="0">
              <a:buNone/>
              <a:defRPr sz="380"/>
            </a:lvl4pPr>
            <a:lvl5pPr marL="771525" indent="0">
              <a:buNone/>
              <a:defRPr sz="380"/>
            </a:lvl5pPr>
            <a:lvl6pPr marL="964406" indent="0">
              <a:buNone/>
              <a:defRPr sz="380"/>
            </a:lvl6pPr>
            <a:lvl7pPr marL="1157288" indent="0">
              <a:buNone/>
              <a:defRPr sz="380"/>
            </a:lvl7pPr>
            <a:lvl8pPr marL="1350169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28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10210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12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934405"/>
            <a:ext cx="11125200" cy="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10000 h 10000"/>
              <a:gd name="connsiteX0" fmla="*/ 0 w 10000"/>
              <a:gd name="connsiteY0" fmla="*/ 0 h 10000"/>
              <a:gd name="connsiteX1" fmla="*/ 10000 w 10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10000"/>
                </a:lnTo>
              </a:path>
            </a:pathLst>
          </a:cu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11015661" y="189867"/>
            <a:ext cx="642939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C2835660-6E30-EA4D-9360-DAB07ED681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98983" y="6464300"/>
            <a:ext cx="4394039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02051-B639-AE3F-E6D6-1CD2FFBABCF6}"/>
              </a:ext>
            </a:extLst>
          </p:cNvPr>
          <p:cNvSpPr txBox="1"/>
          <p:nvPr userDrawn="1"/>
        </p:nvSpPr>
        <p:spPr>
          <a:xfrm>
            <a:off x="3049292" y="3275112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SourceCodePro-Light" panose="020B0509030403020204" pitchFamily="49" charset="77"/>
              </a:rPr>
              <a:t>Source Code Pro</a:t>
            </a:r>
          </a:p>
        </p:txBody>
      </p:sp>
    </p:spTree>
    <p:extLst>
      <p:ext uri="{BB962C8B-B14F-4D97-AF65-F5344CB8AC3E}">
        <p14:creationId xmlns:p14="http://schemas.microsoft.com/office/powerpoint/2010/main" val="124897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i="0" baseline="0">
          <a:solidFill>
            <a:srgbClr val="0332B7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8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6pPr>
      <a:lvl7pPr marL="38576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7pPr>
      <a:lvl8pPr marL="57864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8pPr>
      <a:lvl9pPr marL="7715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0" b="1">
          <a:solidFill>
            <a:srgbClr val="0332B7"/>
          </a:solidFill>
          <a:latin typeface="Arial" charset="0"/>
        </a:defRPr>
      </a:lvl9pPr>
    </p:titleStyle>
    <p:bodyStyle>
      <a:lvl1pPr marL="120551" indent="-12055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289322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2pPr>
      <a:lvl3pPr marL="482204" indent="-9644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»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3pPr>
      <a:lvl4pPr marL="650975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•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4pPr>
      <a:lvl5pPr marL="843856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90000"/>
        <a:buChar char="–"/>
        <a:defRPr sz="2400" b="0" i="0" cap="none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</a:defRPr>
      </a:lvl5pPr>
      <a:lvl6pPr marL="1036737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618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500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81" indent="-72331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192881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F68797E-45CE-6B42-91B8-7822AD2AC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/>
          <a:p>
            <a:r>
              <a:rPr lang="en-US" dirty="0"/>
              <a:t>Iterators and Generators</a:t>
            </a:r>
          </a:p>
        </p:txBody>
      </p:sp>
    </p:spTree>
    <p:extLst>
      <p:ext uri="{BB962C8B-B14F-4D97-AF65-F5344CB8AC3E}">
        <p14:creationId xmlns:p14="http://schemas.microsoft.com/office/powerpoint/2010/main" val="37906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B95D-1072-A04D-28C3-F946315D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1" name="Google Shape;241;p28"/>
          <p:cNvSpPr/>
          <p:nvPr/>
        </p:nvSpPr>
        <p:spPr>
          <a:xfrm>
            <a:off x="2590800" y="1774042"/>
            <a:ext cx="6324600" cy="132343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def </a:t>
            </a:r>
            <a:r>
              <a:rPr lang="en-US" sz="20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all_pairs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(x):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for item1 in x: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    for item2 in x: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        yield(item1, item2)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489857" y="228600"/>
            <a:ext cx="9416143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8D2E2-2468-004D-B478-C8722DBE4038}"/>
              </a:ext>
            </a:extLst>
          </p:cNvPr>
          <p:cNvSpPr txBox="1"/>
          <p:nvPr/>
        </p:nvSpPr>
        <p:spPr>
          <a:xfrm>
            <a:off x="4810317" y="2921169"/>
            <a:ext cx="2000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FreightSans Pro Light" panose="0200060603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Demo</a:t>
            </a:r>
            <a:endParaRPr lang="en-US" dirty="0">
              <a:latin typeface="FreightSans Pro Light" panose="02000606030000020004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791DF-6727-76A8-83F9-AE7A4C6D7B7E}"/>
              </a:ext>
            </a:extLst>
          </p:cNvPr>
          <p:cNvSpPr txBox="1"/>
          <p:nvPr/>
        </p:nvSpPr>
        <p:spPr>
          <a:xfrm>
            <a:off x="10983686" y="56932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F135A-96CA-7747-D9F4-359C92D41754}"/>
              </a:ext>
            </a:extLst>
          </p:cNvPr>
          <p:cNvSpPr txBox="1"/>
          <p:nvPr/>
        </p:nvSpPr>
        <p:spPr>
          <a:xfrm>
            <a:off x="11027229" y="64008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6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element in generator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r>
              <a:rPr lang="en-US" dirty="0"/>
              <a:t> work because they have some "magic methods" on them. We saw magic methods when we learned about classes, </a:t>
            </a:r>
          </a:p>
          <a:p>
            <a:r>
              <a:rPr lang="en-US" dirty="0"/>
              <a:t>e.g., __</a:t>
            </a:r>
            <a:r>
              <a:rPr lang="en-US" dirty="0" err="1"/>
              <a:t>init</a:t>
            </a:r>
            <a:r>
              <a:rPr lang="en-US" dirty="0"/>
              <a:t>__, __</a:t>
            </a:r>
            <a:r>
              <a:rPr lang="en-US" dirty="0" err="1"/>
              <a:t>repr</a:t>
            </a:r>
            <a:r>
              <a:rPr lang="en-US" dirty="0"/>
              <a:t>__ and __str__.</a:t>
            </a:r>
          </a:p>
          <a:p>
            <a:r>
              <a:rPr lang="en-US" dirty="0"/>
              <a:t>The first one we see for </a:t>
            </a:r>
            <a:r>
              <a:rPr lang="en-US" dirty="0" err="1"/>
              <a:t>iterables</a:t>
            </a:r>
            <a:r>
              <a:rPr lang="en-US" dirty="0"/>
              <a:t> is</a:t>
            </a:r>
            <a:r>
              <a:rPr lang="en-US" dirty="0">
                <a:latin typeface="Source Code Pro" panose="020B0509030403020204" pitchFamily="49" charset="77"/>
              </a:rPr>
              <a:t> __next__</a:t>
            </a:r>
          </a:p>
          <a:p>
            <a:endParaRPr lang="en-US" dirty="0"/>
          </a:p>
          <a:p>
            <a:r>
              <a:rPr lang="en-US" dirty="0" err="1">
                <a:latin typeface="Source Code Pro" panose="020B0509030403020204" pitchFamily="49" charset="77"/>
                <a:sym typeface="Courier"/>
              </a:rPr>
              <a:t>iter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() </a:t>
            </a:r>
            <a:r>
              <a:rPr lang="en-US" dirty="0"/>
              <a:t>– transforms a sequence into an iterator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 err="1">
                <a:latin typeface="Source Code Pro" panose="020B0509030403020204" pitchFamily="49" charset="77"/>
              </a:rPr>
              <a:t>list_iter</a:t>
            </a:r>
            <a:r>
              <a:rPr lang="en-US" dirty="0">
                <a:latin typeface="Source Code Pro" panose="020B0509030403020204" pitchFamily="49" charset="77"/>
              </a:rPr>
              <a:t> = </a:t>
            </a:r>
            <a:r>
              <a:rPr lang="en-US" dirty="0" err="1">
                <a:latin typeface="Source Code Pro" panose="020B0509030403020204" pitchFamily="49" charset="77"/>
              </a:rPr>
              <a:t>iter</a:t>
            </a:r>
            <a:r>
              <a:rPr lang="en-US" dirty="0">
                <a:latin typeface="Source Code Pro" panose="020B0509030403020204" pitchFamily="49" charset="77"/>
              </a:rPr>
              <a:t>([1, 2, 3, 4])</a:t>
            </a:r>
          </a:p>
          <a:p>
            <a:pPr lvl="1"/>
            <a:r>
              <a:rPr lang="en-US" dirty="0">
                <a:latin typeface="Source Code Pro" panose="020B0509030403020204" pitchFamily="49" charset="77"/>
              </a:rPr>
              <a:t> next(</a:t>
            </a:r>
            <a:r>
              <a:rPr lang="en-US" dirty="0" err="1">
                <a:latin typeface="Source Code Pro" panose="020B0509030403020204" pitchFamily="49" charset="77"/>
              </a:rPr>
              <a:t>list_iter</a:t>
            </a:r>
            <a:r>
              <a:rPr lang="en-US" dirty="0">
                <a:latin typeface="Source Code Pro" panose="020B0509030403020204" pitchFamily="49" charset="77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93726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sz="3200" dirty="0"/>
              <a:t>Iterators: The </a:t>
            </a:r>
            <a:r>
              <a:rPr lang="en-US" sz="3200" dirty="0" err="1"/>
              <a:t>iter</a:t>
            </a:r>
            <a:r>
              <a:rPr lang="en-US" sz="3200" dirty="0"/>
              <a:t> protocol</a:t>
            </a:r>
          </a:p>
        </p:txBody>
      </p:sp>
      <p:sp>
        <p:nvSpPr>
          <p:cNvPr id="256" name="Google Shape;256;p30"/>
          <p:cNvSpPr txBox="1">
            <a:spLocks noGrp="1"/>
          </p:cNvSpPr>
          <p:nvPr>
            <p:ph idx="1"/>
          </p:nvPr>
        </p:nvSpPr>
        <p:spPr>
          <a:xfrm>
            <a:off x="457200" y="1066800"/>
            <a:ext cx="9372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b="0" dirty="0"/>
              <a:t>In order to be </a:t>
            </a:r>
            <a:r>
              <a:rPr lang="en-US" b="0" i="1" dirty="0" err="1"/>
              <a:t>iterable</a:t>
            </a:r>
            <a:r>
              <a:rPr lang="en-US" b="0" dirty="0"/>
              <a:t>, a class must implement the</a:t>
            </a:r>
            <a:r>
              <a:rPr lang="en-US" dirty="0"/>
              <a:t> </a:t>
            </a:r>
            <a:r>
              <a:rPr lang="en-US" dirty="0" err="1"/>
              <a:t>iter</a:t>
            </a:r>
            <a:r>
              <a:rPr lang="en-US" dirty="0"/>
              <a:t> protocol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The iterator objects themselves are required to support the following two methods, which together form the iterator protocol:</a:t>
            </a:r>
            <a:endParaRPr lang="en-US" dirty="0"/>
          </a:p>
          <a:p>
            <a:pPr marL="685800" lvl="1" indent="-228600"/>
            <a:r>
              <a:rPr lang="en-US" b="0" dirty="0">
                <a:latin typeface="Source Code Pro" panose="020B0509030403020204" pitchFamily="49" charset="77"/>
              </a:rPr>
              <a:t>__</a:t>
            </a:r>
            <a:r>
              <a:rPr lang="en-US" b="0" dirty="0" err="1">
                <a:latin typeface="Source Code Pro" panose="020B0509030403020204" pitchFamily="49" charset="77"/>
              </a:rPr>
              <a:t>iter</a:t>
            </a:r>
            <a:r>
              <a:rPr lang="en-US" b="0" dirty="0">
                <a:latin typeface="Source Code Pro" panose="020B0509030403020204" pitchFamily="49" charset="77"/>
              </a:rPr>
              <a:t>__() </a:t>
            </a:r>
            <a:r>
              <a:rPr lang="en-US" b="0" dirty="0"/>
              <a:t>: Return the iterator object itself. This is required to allow both containers and iterators to be used with the for and in statements.</a:t>
            </a:r>
            <a:endParaRPr lang="en-US" dirty="0"/>
          </a:p>
          <a:p>
            <a:pPr marL="878682" lvl="2" indent="-228600"/>
            <a:r>
              <a:rPr lang="en-US" b="0" dirty="0"/>
              <a:t>This method returns an iterator object</a:t>
            </a:r>
            <a:r>
              <a:rPr lang="en-US" dirty="0"/>
              <a:t> (which</a:t>
            </a:r>
            <a:r>
              <a:rPr lang="en-US" b="0" dirty="0"/>
              <a:t> can be </a:t>
            </a:r>
            <a:r>
              <a:rPr lang="en-US" b="0" dirty="0">
                <a:latin typeface="Source Code Pro" panose="020B0509030403020204" pitchFamily="49" charset="77"/>
              </a:rPr>
              <a:t>self</a:t>
            </a:r>
            <a:r>
              <a:rPr lang="en-US" b="0" dirty="0"/>
              <a:t>)</a:t>
            </a:r>
            <a:endParaRPr lang="en-US" dirty="0"/>
          </a:p>
          <a:p>
            <a:pPr marL="685800" lvl="1" indent="-228600"/>
            <a:r>
              <a:rPr lang="en-US" b="0" dirty="0">
                <a:latin typeface="Source Code Pro" panose="020B0509030403020204" pitchFamily="49" charset="77"/>
              </a:rPr>
              <a:t>__next__() </a:t>
            </a:r>
            <a:r>
              <a:rPr lang="en-US" b="0" dirty="0"/>
              <a:t>: Return the next item from the container. If there are no further items, raise the </a:t>
            </a:r>
            <a:r>
              <a:rPr lang="en-US" b="0" dirty="0" err="1">
                <a:latin typeface="Source Code Pro" panose="020B0509030403020204" pitchFamily="49" charset="77"/>
              </a:rPr>
              <a:t>StopIteration</a:t>
            </a:r>
            <a:r>
              <a:rPr lang="en-US" b="0" dirty="0"/>
              <a:t> exception.</a:t>
            </a: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Classes get to define how they are iterated over by defining these methods</a:t>
            </a:r>
          </a:p>
          <a:p>
            <a:pPr marL="454521" lvl="1" indent="-285750">
              <a:spcBef>
                <a:spcPts val="720"/>
              </a:spcBef>
              <a:buSzPts val="2400"/>
            </a:pPr>
            <a:r>
              <a:rPr lang="en-US" dirty="0"/>
              <a:t>containers (objects like lists, tuples, </a:t>
            </a:r>
            <a:r>
              <a:rPr lang="en-US" dirty="0" err="1"/>
              <a:t>etc</a:t>
            </a:r>
            <a:r>
              <a:rPr lang="en-US" dirty="0"/>
              <a:t>) typically define a Container class and a separate </a:t>
            </a:r>
            <a:r>
              <a:rPr lang="en-US" dirty="0" err="1">
                <a:latin typeface="Source Code Pro" panose="020B0509030403020204" pitchFamily="49" charset="77"/>
              </a:rPr>
              <a:t>ContainterIterator</a:t>
            </a:r>
            <a:r>
              <a:rPr lang="en-US" dirty="0"/>
              <a:t> class.</a:t>
            </a: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Item protocol – Build a </a:t>
            </a:r>
            <a:r>
              <a:rPr lang="en-US" dirty="0" err="1"/>
              <a:t>Sequene</a:t>
            </a:r>
            <a:endParaRPr lang="en-US" dirty="0"/>
          </a:p>
        </p:txBody>
      </p:sp>
      <p:sp>
        <p:nvSpPr>
          <p:cNvPr id="265" name="Google Shape;265;p3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an object can behave like a </a:t>
            </a:r>
            <a:r>
              <a:rPr lang="en-US" b="1" dirty="0"/>
              <a:t>sequence</a:t>
            </a:r>
            <a:r>
              <a:rPr lang="en-US" dirty="0"/>
              <a:t> is indexing: Using square brackets “[ ]” to access specific items in an object.</a:t>
            </a:r>
          </a:p>
          <a:p>
            <a:r>
              <a:rPr lang="en-US" dirty="0"/>
              <a:t>Defined by special method: 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__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getitem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__(self, </a:t>
            </a:r>
            <a:r>
              <a:rPr lang="en-US" dirty="0" err="1">
                <a:latin typeface="Source Code Pro" panose="020B0509030403020204" pitchFamily="49" charset="77"/>
                <a:sym typeface="Courier"/>
              </a:rPr>
              <a:t>i</a:t>
            </a:r>
            <a:r>
              <a:rPr lang="en-US" dirty="0">
                <a:latin typeface="Source Code Pro" panose="020B0509030403020204" pitchFamily="49" charset="77"/>
                <a:sym typeface="Courier"/>
              </a:rPr>
              <a:t>)</a:t>
            </a:r>
            <a:endParaRPr lang="en-US" dirty="0">
              <a:latin typeface="Source Code Pro" panose="020B0509030403020204" pitchFamily="49" charset="77"/>
            </a:endParaRPr>
          </a:p>
          <a:p>
            <a:pPr lvl="1"/>
            <a:r>
              <a:rPr lang="en-US" dirty="0"/>
              <a:t>Method returns the item at a given index</a:t>
            </a:r>
          </a:p>
        </p:txBody>
      </p:sp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6496" y="2988823"/>
            <a:ext cx="483870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if an object is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75" name="Google Shape;275;p3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Courier"/>
              </a:rPr>
              <a:t>from </a:t>
            </a:r>
            <a:r>
              <a:rPr lang="en-US" dirty="0" err="1">
                <a:sym typeface="Courier"/>
              </a:rPr>
              <a:t>collections.abc</a:t>
            </a:r>
            <a:r>
              <a:rPr lang="en-US" dirty="0">
                <a:sym typeface="Courier"/>
              </a:rPr>
              <a:t> import </a:t>
            </a:r>
            <a:r>
              <a:rPr lang="en-US" dirty="0" err="1">
                <a:sym typeface="Courier"/>
              </a:rPr>
              <a:t>Iterable</a:t>
            </a:r>
            <a:endParaRPr lang="en-US" dirty="0">
              <a:sym typeface="Courier"/>
            </a:endParaRPr>
          </a:p>
          <a:p>
            <a:r>
              <a:rPr lang="en-US" dirty="0" err="1">
                <a:sym typeface="Courier"/>
              </a:rPr>
              <a:t>isinstance</a:t>
            </a:r>
            <a:r>
              <a:rPr lang="en-US" dirty="0">
                <a:sym typeface="Courier"/>
              </a:rPr>
              <a:t>([1,2,3], </a:t>
            </a:r>
            <a:r>
              <a:rPr lang="en-US" dirty="0" err="1">
                <a:sym typeface="Courier"/>
              </a:rPr>
              <a:t>Iterable</a:t>
            </a:r>
            <a:r>
              <a:rPr lang="en-US" dirty="0">
                <a:sym typeface="Courier"/>
              </a:rPr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more general than checking for any list of particular type, e.g., list, tuple, string...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E45B-333D-5CB8-A00D-EAD44B20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418F-469E-8251-A2E2-54C37333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our own </a:t>
            </a:r>
            <a:r>
              <a:rPr lang="en-US" dirty="0">
                <a:latin typeface="Source Code Pro" panose="020B0509030403020204" pitchFamily="49" charset="77"/>
              </a:rPr>
              <a:t>for</a:t>
            </a:r>
            <a:r>
              <a:rPr lang="en-US" dirty="0"/>
              <a:t>-loop like functions!</a:t>
            </a:r>
          </a:p>
        </p:txBody>
      </p:sp>
    </p:spTree>
    <p:extLst>
      <p:ext uri="{BB962C8B-B14F-4D97-AF65-F5344CB8AC3E}">
        <p14:creationId xmlns:p14="http://schemas.microsoft.com/office/powerpoint/2010/main" val="3920742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F6A4-1BD6-2845-FF6A-14CD2EC5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Big Picture?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D8BE-F91D-4CDF-A9E2-309FF2BC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have new tools for building data structures that behave sequences</a:t>
            </a:r>
          </a:p>
          <a:p>
            <a:r>
              <a:rPr lang="en-US" dirty="0"/>
              <a:t> We can handle "infinite" streams of data.</a:t>
            </a:r>
          </a:p>
          <a:p>
            <a:r>
              <a:rPr lang="en-US" dirty="0"/>
              <a:t> We can build our own for loops, </a:t>
            </a:r>
            <a:r>
              <a:rPr lang="en-US"/>
              <a:t>perhaps custom for loops.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15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E179-A59C-3AC8-A5DA-3B123B78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Extra Time – What happens when we yield?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CC18-C4CD-F0B1-2210-C11984C8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75D3-8338-0B80-0039-E61AAF83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772A-4D78-4119-887F-79C16CDF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We'll see what happens with the strike.</a:t>
            </a:r>
          </a:p>
          <a:p>
            <a:r>
              <a:rPr lang="en-US" dirty="0"/>
              <a:t> </a:t>
            </a:r>
            <a:r>
              <a:rPr lang="en-US" b="1" dirty="0"/>
              <a:t>PLEASE Support your GSI's decision!</a:t>
            </a:r>
          </a:p>
          <a:p>
            <a:pPr lvl="1"/>
            <a:r>
              <a:rPr lang="en-US" b="1" dirty="0"/>
              <a:t> </a:t>
            </a:r>
            <a:r>
              <a:rPr lang="en-US" dirty="0"/>
              <a:t>It is </a:t>
            </a:r>
            <a:r>
              <a:rPr lang="en-US" i="1" dirty="0"/>
              <a:t>their </a:t>
            </a:r>
            <a:r>
              <a:rPr lang="en-US" dirty="0"/>
              <a:t>right to strike and not everyone may make the decision.</a:t>
            </a:r>
          </a:p>
          <a:p>
            <a:pPr lvl="1"/>
            <a:r>
              <a:rPr lang="en-US" dirty="0"/>
              <a:t> Please do so for CS88 and your other courses.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/>
              <a:t> CS88 Lectures will still happen.</a:t>
            </a:r>
          </a:p>
          <a:p>
            <a:pPr lvl="1"/>
            <a:r>
              <a:rPr lang="en-US" dirty="0"/>
              <a:t> I am actually </a:t>
            </a:r>
            <a:r>
              <a:rPr lang="en-US" i="1" dirty="0"/>
              <a:t>not</a:t>
            </a:r>
            <a:r>
              <a:rPr lang="en-US" dirty="0"/>
              <a:t> allowed to cancel class!</a:t>
            </a:r>
          </a:p>
          <a:p>
            <a:pPr lvl="1"/>
            <a:r>
              <a:rPr lang="en-US" dirty="0"/>
              <a:t> I'll do my best to keep things humming along.</a:t>
            </a:r>
          </a:p>
          <a:p>
            <a:pPr lvl="1"/>
            <a:r>
              <a:rPr lang="en-US" dirty="0"/>
              <a:t> but some things will break. </a:t>
            </a:r>
          </a:p>
          <a:p>
            <a:pPr lvl="1"/>
            <a:r>
              <a:rPr lang="en-US" dirty="0"/>
              <a:t> That's OK!</a:t>
            </a:r>
          </a:p>
          <a:p>
            <a:r>
              <a:rPr lang="en-US" dirty="0"/>
              <a:t> Our GSIs are amazing, they deserve out support!!</a:t>
            </a:r>
          </a:p>
        </p:txBody>
      </p:sp>
    </p:spTree>
    <p:extLst>
      <p:ext uri="{BB962C8B-B14F-4D97-AF65-F5344CB8AC3E}">
        <p14:creationId xmlns:p14="http://schemas.microsoft.com/office/powerpoint/2010/main" val="122270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2209800" y="228600"/>
            <a:ext cx="76962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Today:</a:t>
            </a:r>
          </a:p>
        </p:txBody>
      </p:sp>
      <p:sp>
        <p:nvSpPr>
          <p:cNvPr id="117" name="Google Shape;117;p15"/>
          <p:cNvSpPr txBox="1">
            <a:spLocks noGrp="1"/>
          </p:cNvSpPr>
          <p:nvPr>
            <p:ph idx="1"/>
          </p:nvPr>
        </p:nvSpPr>
        <p:spPr>
          <a:xfrm>
            <a:off x="2209800" y="1093352"/>
            <a:ext cx="76200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Pick up where we left off!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 – the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protocol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Getitem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protocol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an object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iterable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 evaluation with iterators</a:t>
            </a:r>
            <a:b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493986" y="228600"/>
            <a:ext cx="9412014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Review: Why Object-Oriented Design?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idx="1"/>
          </p:nvPr>
        </p:nvSpPr>
        <p:spPr>
          <a:xfrm>
            <a:off x="493986" y="1066800"/>
            <a:ext cx="9335814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dirty="0"/>
              <a:t>Approach creation of a class as a design problem</a:t>
            </a:r>
          </a:p>
          <a:p>
            <a:pPr marL="685800" lvl="1" indent="-228600"/>
            <a:r>
              <a:rPr lang="en-US" dirty="0"/>
              <a:t>Meaningful behavior =&gt; methods [&amp; attributes]</a:t>
            </a:r>
          </a:p>
          <a:p>
            <a:pPr marL="685800" lvl="1" indent="-228600"/>
            <a:r>
              <a:rPr lang="en-US" dirty="0"/>
              <a:t>ADT methodology</a:t>
            </a:r>
          </a:p>
          <a:p>
            <a:pPr marL="685800" lvl="1" indent="-228600"/>
            <a:r>
              <a:rPr lang="en-US" dirty="0"/>
              <a:t>What’s private and hidden? vs What’s public?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Design for inheritance</a:t>
            </a:r>
          </a:p>
          <a:p>
            <a:pPr marL="685800" lvl="1" indent="-228600"/>
            <a:r>
              <a:rPr lang="en-US" dirty="0"/>
              <a:t>Clean general case as foundation for specialized subclasses</a:t>
            </a:r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Use it to streamline development</a:t>
            </a:r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dirty="0"/>
              <a:t>Anticipate exceptional cases and unforeseen problems</a:t>
            </a:r>
          </a:p>
          <a:p>
            <a:pPr marL="685800" lvl="1" indent="-228600"/>
            <a:r>
              <a:rPr lang="en-US" dirty="0"/>
              <a:t>try … except</a:t>
            </a:r>
          </a:p>
          <a:p>
            <a:pPr marL="685800" lvl="1" indent="-228600"/>
            <a:r>
              <a:rPr lang="en-US" dirty="0"/>
              <a:t>raise / assert</a:t>
            </a:r>
          </a:p>
          <a:p>
            <a:pPr marL="685800" lvl="1" indent="-11430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032-6B1A-4BF8-856A-F38960E7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a </a:t>
            </a:r>
            <a:r>
              <a:rPr lang="en-US" b="1" dirty="0"/>
              <a:t>sequence</a:t>
            </a:r>
            <a:r>
              <a:rPr lang="en-US" dirty="0"/>
              <a:t>? [</a:t>
            </a:r>
            <a:r>
              <a:rPr lang="en-US" dirty="0">
                <a:hlinkClick r:id="rId3"/>
              </a:rPr>
              <a:t>Docs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76594-F0B5-406B-77BF-5EC99A57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Sequence is an "ordered set"</a:t>
            </a:r>
          </a:p>
          <a:p>
            <a:pPr lvl="1"/>
            <a:r>
              <a:rPr lang="en-US" dirty="0"/>
              <a:t> list</a:t>
            </a:r>
          </a:p>
          <a:p>
            <a:pPr lvl="1"/>
            <a:r>
              <a:rPr lang="en-US" dirty="0"/>
              <a:t> tuples</a:t>
            </a:r>
          </a:p>
          <a:p>
            <a:pPr lvl="1"/>
            <a:r>
              <a:rPr lang="en-US" dirty="0"/>
              <a:t> ranges</a:t>
            </a:r>
          </a:p>
          <a:p>
            <a:pPr lvl="1"/>
            <a:r>
              <a:rPr lang="en-US" dirty="0"/>
              <a:t> strings</a:t>
            </a:r>
          </a:p>
          <a:p>
            <a:r>
              <a:rPr lang="en-US" dirty="0"/>
              <a:t> Some common operations:</a:t>
            </a:r>
          </a:p>
          <a:p>
            <a:pPr lvl="1"/>
            <a:r>
              <a:rPr lang="en-US" dirty="0"/>
              <a:t> Slicing syntax: </a:t>
            </a:r>
            <a:r>
              <a:rPr lang="en-US" dirty="0">
                <a:latin typeface="Source Code Pro" panose="020B0509030403020204" pitchFamily="49" charset="77"/>
              </a:rPr>
              <a:t>data[1:4]</a:t>
            </a:r>
          </a:p>
          <a:p>
            <a:pPr lvl="1"/>
            <a:r>
              <a:rPr lang="en-US" dirty="0"/>
              <a:t> Membership: </a:t>
            </a:r>
            <a:r>
              <a:rPr lang="en-US" dirty="0">
                <a:latin typeface="Source Code Pro" panose="020B0509030403020204" pitchFamily="49" charset="77"/>
              </a:rPr>
              <a:t>'cs88' in courses</a:t>
            </a:r>
          </a:p>
          <a:p>
            <a:pPr lvl="1"/>
            <a:r>
              <a:rPr lang="en-US" dirty="0"/>
              <a:t> Concatenation: </a:t>
            </a:r>
            <a:r>
              <a:rPr lang="en-US" dirty="0" err="1">
                <a:latin typeface="Source Code Pro" panose="020B0509030403020204" pitchFamily="49" charset="77"/>
              </a:rPr>
              <a:t>breakfast_foods</a:t>
            </a:r>
            <a:r>
              <a:rPr lang="en-US" dirty="0">
                <a:latin typeface="Source Code Pro" panose="020B0509030403020204" pitchFamily="49" charset="77"/>
              </a:rPr>
              <a:t> + </a:t>
            </a:r>
            <a:r>
              <a:rPr lang="en-US" dirty="0" err="1">
                <a:latin typeface="Source Code Pro" panose="020B0509030403020204" pitchFamily="49" charset="77"/>
              </a:rPr>
              <a:t>lunch_foods</a:t>
            </a:r>
            <a:r>
              <a:rPr lang="en-US" dirty="0">
                <a:latin typeface="Source Code Pro" panose="020B0509030403020204" pitchFamily="49" charset="77"/>
              </a:rPr>
              <a:t> + </a:t>
            </a:r>
            <a:r>
              <a:rPr lang="en-US" dirty="0" err="1">
                <a:latin typeface="Source Code Pro" panose="020B0509030403020204" pitchFamily="49" charset="77"/>
              </a:rPr>
              <a:t>dinner_foods</a:t>
            </a:r>
            <a:endParaRPr lang="en-US" dirty="0">
              <a:latin typeface="Source Code Pro" panose="020B0509030403020204" pitchFamily="49" charset="77"/>
            </a:endParaRPr>
          </a:p>
          <a:p>
            <a:pPr lvl="1"/>
            <a:r>
              <a:rPr lang="en-US" dirty="0"/>
              <a:t> Count Items: </a:t>
            </a:r>
            <a:r>
              <a:rPr lang="en-US" dirty="0">
                <a:latin typeface="Source Code Pro" panose="020B0509030403020204" pitchFamily="49" charset="77"/>
              </a:rPr>
              <a:t>'cs88'.count('8')</a:t>
            </a:r>
          </a:p>
        </p:txBody>
      </p:sp>
    </p:spTree>
    <p:extLst>
      <p:ext uri="{BB962C8B-B14F-4D97-AF65-F5344CB8AC3E}">
        <p14:creationId xmlns:p14="http://schemas.microsoft.com/office/powerpoint/2010/main" val="89577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 - an object you can iterate over</a:t>
            </a:r>
          </a:p>
        </p:txBody>
      </p:sp>
      <p:sp>
        <p:nvSpPr>
          <p:cNvPr id="201" name="Google Shape;201;p2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</a:t>
            </a:r>
            <a:r>
              <a:rPr lang="en-US" dirty="0"/>
              <a:t>: An object capable of yielding its members one at a time.</a:t>
            </a:r>
          </a:p>
          <a:p>
            <a:r>
              <a:rPr lang="en-US" dirty="0"/>
              <a:t>iterator: An object representing a stream of data.</a:t>
            </a:r>
          </a:p>
          <a:p>
            <a:r>
              <a:rPr lang="en-US" dirty="0"/>
              <a:t>We have worked with many </a:t>
            </a:r>
            <a:r>
              <a:rPr lang="en-US" dirty="0" err="1"/>
              <a:t>iterables</a:t>
            </a:r>
            <a:r>
              <a:rPr lang="en-US" dirty="0"/>
              <a:t> as if they were sequences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return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210" name="Google Shape;210;p2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zip</a:t>
            </a:r>
          </a:p>
          <a:p>
            <a:endParaRPr lang="en-US" dirty="0"/>
          </a:p>
          <a:p>
            <a:r>
              <a:rPr lang="en-US" dirty="0"/>
              <a:t>These objects are </a:t>
            </a:r>
            <a:r>
              <a:rPr lang="en-US" b="1" dirty="0"/>
              <a:t>not</a:t>
            </a:r>
            <a:r>
              <a:rPr lang="en-US" dirty="0"/>
              <a:t> sequences.</a:t>
            </a:r>
          </a:p>
          <a:p>
            <a:r>
              <a:rPr lang="en-US" dirty="0"/>
              <a:t> They are </a:t>
            </a:r>
            <a:r>
              <a:rPr lang="en-US" i="1" dirty="0"/>
              <a:t>generators, </a:t>
            </a:r>
            <a:r>
              <a:rPr lang="en-US" dirty="0"/>
              <a:t>or </a:t>
            </a:r>
            <a:r>
              <a:rPr lang="en-US" dirty="0" err="1"/>
              <a:t>iterables</a:t>
            </a:r>
            <a:r>
              <a:rPr lang="en-US" dirty="0"/>
              <a:t>. A "stream" of data we can iterate over.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Can't directly slice into them.</a:t>
            </a:r>
          </a:p>
          <a:p>
            <a:pPr lvl="1"/>
            <a:r>
              <a:rPr lang="en-US" dirty="0"/>
              <a:t>Don't know their length</a:t>
            </a:r>
          </a:p>
          <a:p>
            <a:r>
              <a:rPr lang="en-US" dirty="0"/>
              <a:t>If we want to see all the elements at once, we need to explicitly call list() or tuple() on them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8D54-8716-BA4B-666E-EF353B98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52CA-6946-E04B-84E2-F4D3A13E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</a:rPr>
              <a:t>Calling list() works, but it builds the result in one go.</a:t>
            </a:r>
          </a:p>
          <a:p>
            <a:pPr lvl="1"/>
            <a:r>
              <a:rPr lang="en-US" dirty="0">
                <a:latin typeface="Open Sans" panose="020B0606030504020204" pitchFamily="34" charset="0"/>
              </a:rPr>
              <a:t> This loses the benefits when we have large data!</a:t>
            </a:r>
          </a:p>
          <a:p>
            <a:r>
              <a:rPr lang="en-US" dirty="0">
                <a:latin typeface="Open Sans" panose="020B0606030504020204" pitchFamily="34" charset="0"/>
              </a:rPr>
              <a:t> Generators allow us to successively </a:t>
            </a:r>
            <a:r>
              <a:rPr lang="en-US" i="1" dirty="0">
                <a:latin typeface="Open Sans" panose="020B0606030504020204" pitchFamily="34" charset="0"/>
              </a:rPr>
              <a:t>generate </a:t>
            </a:r>
            <a:r>
              <a:rPr lang="en-US" dirty="0">
                <a:latin typeface="Open Sans" panose="020B0606030504020204" pitchFamily="34" charset="0"/>
              </a:rPr>
              <a:t>(get it?) the next result!</a:t>
            </a: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data = map(lambda x: x*x, range(5))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# Iterate with for loops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for point in data: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    print(point)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data = map(lambda x: x*x, range(5))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next(data) # returns 0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next(data) # returns 1 …</a:t>
            </a:r>
          </a:p>
          <a:p>
            <a:pPr marL="0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next(data) # eventually raises </a:t>
            </a:r>
            <a:r>
              <a:rPr lang="en-US" dirty="0" err="1">
                <a:latin typeface="Source Code Pro" panose="020B0509030403020204" pitchFamily="49" charset="77"/>
              </a:rPr>
              <a:t>StopIteration</a:t>
            </a:r>
            <a:r>
              <a:rPr lang="en-US" dirty="0">
                <a:latin typeface="Source Code Pro" panose="020B0509030403020204" pitchFamily="49" charset="77"/>
              </a:rPr>
              <a:t> error</a:t>
            </a:r>
          </a:p>
          <a:p>
            <a:pPr marL="0" indent="0">
              <a:buNone/>
            </a:pP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4351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937260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r>
              <a:rPr lang="en-US" dirty="0"/>
              <a:t>Generators: turning iteration into an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228" name="Google Shape;228;p27"/>
          <p:cNvSpPr txBox="1">
            <a:spLocks noGrp="1"/>
          </p:cNvSpPr>
          <p:nvPr>
            <p:ph idx="1"/>
          </p:nvPr>
        </p:nvSpPr>
        <p:spPr>
          <a:xfrm>
            <a:off x="2209800" y="1066800"/>
            <a:ext cx="7620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indent="-285750">
              <a:spcBef>
                <a:spcPts val="0"/>
              </a:spcBef>
              <a:buSzPts val="2400"/>
            </a:pPr>
            <a:r>
              <a:rPr lang="en-US" b="0" i="1" dirty="0"/>
              <a:t>Generator</a:t>
            </a:r>
            <a:r>
              <a:rPr lang="en-US" b="0" dirty="0"/>
              <a:t> functions use iteration (for loops, while loops) and the yield keyword</a:t>
            </a: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Generator functions have no return statement, but they don’t return None</a:t>
            </a: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They implicitly return a generator object</a:t>
            </a:r>
            <a:endParaRPr lang="en-US" dirty="0"/>
          </a:p>
          <a:p>
            <a:pPr marL="285750" indent="-285750">
              <a:spcBef>
                <a:spcPts val="720"/>
              </a:spcBef>
              <a:buSzPts val="2400"/>
            </a:pPr>
            <a:r>
              <a:rPr lang="en-US" b="0" dirty="0"/>
              <a:t>Generator objects are just iterators</a:t>
            </a:r>
            <a:endParaRPr lang="en-US" dirty="0"/>
          </a:p>
          <a:p>
            <a:pPr marL="285750" indent="-133350">
              <a:spcBef>
                <a:spcPts val="720"/>
              </a:spcBef>
              <a:buSzPts val="2400"/>
              <a:buNone/>
            </a:pPr>
            <a:endParaRPr lang="en-US" dirty="0"/>
          </a:p>
        </p:txBody>
      </p:sp>
      <p:sp>
        <p:nvSpPr>
          <p:cNvPr id="232" name="Google Shape;232;p27"/>
          <p:cNvSpPr/>
          <p:nvPr/>
        </p:nvSpPr>
        <p:spPr>
          <a:xfrm>
            <a:off x="4267200" y="4343401"/>
            <a:ext cx="4572000" cy="12003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def squares(n):</a:t>
            </a:r>
            <a:endParaRPr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for 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in range(n):</a:t>
            </a:r>
            <a:endParaRPr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      </a:t>
            </a:r>
            <a:r>
              <a:rPr lang="en-US" sz="2400" dirty="0">
                <a:solidFill>
                  <a:srgbClr val="FF0000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 yield 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*</a:t>
            </a:r>
            <a:r>
              <a:rPr lang="en-US" sz="2400" dirty="0" err="1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77"/>
                <a:ea typeface="Source Code Pro" panose="020B0509030403020204" pitchFamily="49" charset="0"/>
                <a:cs typeface="Open Sans" panose="020B0606030504020204" pitchFamily="34" charset="0"/>
                <a:sym typeface="Courier"/>
              </a:rPr>
              <a:t>)</a:t>
            </a:r>
            <a:endParaRPr dirty="0">
              <a:latin typeface="Source Code Pro" panose="020B0509030403020204" pitchFamily="49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88">
  <a:themeElements>
    <a:clrScheme name="sample-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952</Words>
  <Application>Microsoft Macintosh PowerPoint</Application>
  <PresentationFormat>Widescreen</PresentationFormat>
  <Paragraphs>118</Paragraphs>
  <Slides>18</Slides>
  <Notes>13</Notes>
  <HiddenSlides>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FreightMicro Pro Book</vt:lpstr>
      <vt:lpstr>FreightMicro Pro Light</vt:lpstr>
      <vt:lpstr>Source Code Pro</vt:lpstr>
      <vt:lpstr>FreightText Pro Book</vt:lpstr>
      <vt:lpstr>FreightSans Pro Light</vt:lpstr>
      <vt:lpstr>SourceCodePro-Light</vt:lpstr>
      <vt:lpstr>FreightSans Pro Book</vt:lpstr>
      <vt:lpstr>Open Sans</vt:lpstr>
      <vt:lpstr>FreightMicro Pro Bold</vt:lpstr>
      <vt:lpstr>Arial</vt:lpstr>
      <vt:lpstr>cs88</vt:lpstr>
      <vt:lpstr>Iterators and Generators</vt:lpstr>
      <vt:lpstr>Announcements</vt:lpstr>
      <vt:lpstr>Today:</vt:lpstr>
      <vt:lpstr>Review: Why Object-Oriented Design?</vt:lpstr>
      <vt:lpstr>Review: What is a sequence? [Docs]</vt:lpstr>
      <vt:lpstr>Iterable - an object you can iterate over</vt:lpstr>
      <vt:lpstr>Functions that return iterables</vt:lpstr>
      <vt:lpstr>Using a Generator</vt:lpstr>
      <vt:lpstr>Generators: turning iteration into an iterable</vt:lpstr>
      <vt:lpstr>Nest iteration</vt:lpstr>
      <vt:lpstr>Iterables</vt:lpstr>
      <vt:lpstr>Next element in generator iterable</vt:lpstr>
      <vt:lpstr>Iterators: The iter protocol</vt:lpstr>
      <vt:lpstr>Get Item protocol – Build a Sequene</vt:lpstr>
      <vt:lpstr>Determining if an object is iterable</vt:lpstr>
      <vt:lpstr>What can we do now?</vt:lpstr>
      <vt:lpstr>What's the Big Picture?</vt:lpstr>
      <vt:lpstr>If Extra Time – What happens when we yield?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Generators and Iterators</dc:title>
  <cp:lastModifiedBy>Microsoft Office User</cp:lastModifiedBy>
  <cp:revision>54</cp:revision>
  <cp:lastPrinted>2022-11-08T21:03:46Z</cp:lastPrinted>
  <dcterms:modified xsi:type="dcterms:W3CDTF">2022-11-10T20:51:42Z</dcterms:modified>
</cp:coreProperties>
</file>