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26"/>
  </p:notesMasterIdLst>
  <p:sldIdLst>
    <p:sldId id="256" r:id="rId2"/>
    <p:sldId id="260" r:id="rId3"/>
    <p:sldId id="261" r:id="rId4"/>
    <p:sldId id="262" r:id="rId5"/>
    <p:sldId id="263" r:id="rId6"/>
    <p:sldId id="264" r:id="rId7"/>
    <p:sldId id="281" r:id="rId8"/>
    <p:sldId id="285" r:id="rId9"/>
    <p:sldId id="268" r:id="rId10"/>
    <p:sldId id="266" r:id="rId11"/>
    <p:sldId id="267" r:id="rId12"/>
    <p:sldId id="3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363" r:id="rId21"/>
    <p:sldId id="364" r:id="rId22"/>
    <p:sldId id="366" r:id="rId23"/>
    <p:sldId id="367" r:id="rId24"/>
    <p:sldId id="365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52"/>
    <p:restoredTop sz="94731"/>
  </p:normalViewPr>
  <p:slideViewPr>
    <p:cSldViewPr snapToGrid="0" snapToObjects="1">
      <p:cViewPr varScale="1">
        <p:scale>
          <a:sx n="179" d="100"/>
          <a:sy n="179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409413421_0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409413421_0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80f40eed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80f40eed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80f40eed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80f40eed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4c9ea7f34e61a5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4c9ea7f34e61a5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https://www.pinclipart.com/pindetail/mwxoJT_bean-wizard-alternate-colors-clipart/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80f40eed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80f40eed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https://www.pinclipart.com/pindetail/mwxoJT_bean-wizard-alternate-colors-clipart/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4c9ea7f34e61a5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4c9ea7f34e61a5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4c9ea7f34e61a5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4c9ea7f34e61a5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4c9ea7f34e61a5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4c9ea7f34e61a5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4c9ea7f34e61a5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4c9ea7f34e61a5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4c9ea7f34e61a5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4c9ea7f34e61a5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e4c9ea7f34e61a5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e4c9ea7f34e61a5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b599bf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b599bf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4c9ea7f34e61a5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4c9ea7f34e61a5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80f40ee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80f40ee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4c9ea7f34e61a5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4c9ea7f34e61a5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4c9ea7f34e61a5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4c9ea7f34e61a5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178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4c9ea7f34e61a5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4c9ea7f34e61a5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134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4c9ea7f34e61a5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4c9ea7f34e61a5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342900" y="914400"/>
            <a:ext cx="840105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57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8077203" y="171450"/>
            <a:ext cx="625079" cy="625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114550" y="1597824"/>
            <a:ext cx="6343650" cy="1102519"/>
          </a:xfrm>
        </p:spPr>
        <p:txBody>
          <a:bodyPr/>
          <a:lstStyle>
            <a:lvl1pPr algn="ctr">
              <a:defRPr sz="2800" b="0" i="0" baseline="0">
                <a:latin typeface="FreightMicro Pro Bold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457450" y="2914650"/>
            <a:ext cx="5657850" cy="74295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34396" y="286941"/>
            <a:ext cx="62293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9133" tIns="14567" rIns="29133" bIns="14567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24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81825" y="1788469"/>
            <a:ext cx="160020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050" b="0" i="0" baseline="0" dirty="0">
                <a:solidFill>
                  <a:schemeClr val="bg2"/>
                </a:solidFill>
                <a:latin typeface="FreightSans Pro Book" panose="020006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UC Berkeley EECS</a:t>
            </a:r>
            <a:br>
              <a:rPr lang="en-US" sz="1050" b="0" i="0" baseline="0" dirty="0">
                <a:solidFill>
                  <a:schemeClr val="bg2"/>
                </a:solidFill>
                <a:latin typeface="FreightSans Pro Book" panose="020006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050" b="0" i="0" baseline="0" dirty="0">
                <a:solidFill>
                  <a:schemeClr val="bg2"/>
                </a:solidFill>
                <a:latin typeface="FreightSans Pro Book" panose="020006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050" b="0" i="0" baseline="0" dirty="0">
                <a:solidFill>
                  <a:schemeClr val="bg2"/>
                </a:solidFill>
                <a:latin typeface="FreightSans Pro Book" panose="020006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342904" y="114305"/>
            <a:ext cx="1078043" cy="16182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34694" y="4786312"/>
            <a:ext cx="4628759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9133" tIns="14567" rIns="29133" bIns="14567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9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3831537" y="1938132"/>
            <a:ext cx="184731" cy="183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91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791936" y="-391886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5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74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79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857250"/>
            <a:ext cx="4097338" cy="479822"/>
          </a:xfrm>
        </p:spPr>
        <p:txBody>
          <a:bodyPr anchor="b"/>
          <a:lstStyle>
            <a:lvl1pPr marL="0" indent="0">
              <a:buNone/>
              <a:defRPr sz="760" b="0"/>
            </a:lvl1pPr>
            <a:lvl2pPr marL="144661" indent="0">
              <a:buNone/>
              <a:defRPr sz="633" b="1"/>
            </a:lvl2pPr>
            <a:lvl3pPr marL="289322" indent="0">
              <a:buNone/>
              <a:defRPr sz="570" b="1"/>
            </a:lvl3pPr>
            <a:lvl4pPr marL="433983" indent="0">
              <a:buNone/>
              <a:defRPr sz="506" b="1"/>
            </a:lvl4pPr>
            <a:lvl5pPr marL="578644" indent="0">
              <a:buNone/>
              <a:defRPr sz="506" b="1"/>
            </a:lvl5pPr>
            <a:lvl6pPr marL="723305" indent="0">
              <a:buNone/>
              <a:defRPr sz="506" b="1"/>
            </a:lvl6pPr>
            <a:lvl7pPr marL="867966" indent="0">
              <a:buNone/>
              <a:defRPr sz="506" b="1"/>
            </a:lvl7pPr>
            <a:lvl8pPr marL="1012627" indent="0">
              <a:buNone/>
              <a:defRPr sz="506" b="1"/>
            </a:lvl8pPr>
            <a:lvl9pPr marL="1157288" indent="0">
              <a:buNone/>
              <a:defRPr sz="506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3" y="1337071"/>
            <a:ext cx="4097338" cy="3349229"/>
          </a:xfrm>
        </p:spPr>
        <p:txBody>
          <a:bodyPr/>
          <a:lstStyle>
            <a:lvl1pPr>
              <a:defRPr sz="760"/>
            </a:lvl1pPr>
            <a:lvl2pPr>
              <a:defRPr sz="570"/>
            </a:lvl2pPr>
            <a:lvl3pPr>
              <a:defRPr sz="570"/>
            </a:lvl3pPr>
            <a:lvl4pPr>
              <a:defRPr sz="443"/>
            </a:lvl4pPr>
            <a:lvl5pPr>
              <a:defRPr sz="443"/>
            </a:lvl5pPr>
            <a:lvl6pPr>
              <a:defRPr sz="506"/>
            </a:lvl6pPr>
            <a:lvl7pPr>
              <a:defRPr sz="506"/>
            </a:lvl7pPr>
            <a:lvl8pPr>
              <a:defRPr sz="506"/>
            </a:lvl8pPr>
            <a:lvl9pPr>
              <a:defRPr sz="5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57250"/>
            <a:ext cx="4097338" cy="479822"/>
          </a:xfrm>
        </p:spPr>
        <p:txBody>
          <a:bodyPr anchor="b"/>
          <a:lstStyle>
            <a:lvl1pPr marL="0" indent="0">
              <a:buNone/>
              <a:defRPr sz="760" b="0"/>
            </a:lvl1pPr>
            <a:lvl2pPr marL="144661" indent="0">
              <a:buNone/>
              <a:defRPr sz="633" b="1"/>
            </a:lvl2pPr>
            <a:lvl3pPr marL="289322" indent="0">
              <a:buNone/>
              <a:defRPr sz="570" b="1"/>
            </a:lvl3pPr>
            <a:lvl4pPr marL="433983" indent="0">
              <a:buNone/>
              <a:defRPr sz="506" b="1"/>
            </a:lvl4pPr>
            <a:lvl5pPr marL="578644" indent="0">
              <a:buNone/>
              <a:defRPr sz="506" b="1"/>
            </a:lvl5pPr>
            <a:lvl6pPr marL="723305" indent="0">
              <a:buNone/>
              <a:defRPr sz="506" b="1"/>
            </a:lvl6pPr>
            <a:lvl7pPr marL="867966" indent="0">
              <a:buNone/>
              <a:defRPr sz="506" b="1"/>
            </a:lvl7pPr>
            <a:lvl8pPr marL="1012627" indent="0">
              <a:buNone/>
              <a:defRPr sz="506" b="1"/>
            </a:lvl8pPr>
            <a:lvl9pPr marL="1157288" indent="0">
              <a:buNone/>
              <a:defRPr sz="506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37071"/>
            <a:ext cx="4097338" cy="3349229"/>
          </a:xfrm>
        </p:spPr>
        <p:txBody>
          <a:bodyPr/>
          <a:lstStyle>
            <a:lvl1pPr>
              <a:defRPr sz="760"/>
            </a:lvl1pPr>
            <a:lvl2pPr>
              <a:defRPr sz="570"/>
            </a:lvl2pPr>
            <a:lvl3pPr>
              <a:defRPr sz="570"/>
            </a:lvl3pPr>
            <a:lvl4pPr>
              <a:defRPr sz="443"/>
            </a:lvl4pPr>
            <a:lvl5pPr>
              <a:defRPr sz="443"/>
            </a:lvl5pPr>
            <a:lvl6pPr>
              <a:defRPr sz="506"/>
            </a:lvl6pPr>
            <a:lvl7pPr>
              <a:defRPr sz="506"/>
            </a:lvl7pPr>
            <a:lvl8pPr>
              <a:defRPr sz="506"/>
            </a:lvl8pPr>
            <a:lvl9pPr>
              <a:defRPr sz="5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71450"/>
            <a:ext cx="7658100" cy="552450"/>
          </a:xfrm>
        </p:spPr>
        <p:txBody>
          <a:bodyPr/>
          <a:lstStyle>
            <a:lvl1pPr>
              <a:defRPr sz="2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5573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171450"/>
            <a:ext cx="7695720" cy="55215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 sz="591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85800" y="800010"/>
            <a:ext cx="7619760" cy="39430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pPr algn="ctr"/>
            <a:endParaRPr lang="en-US" sz="13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8485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2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7169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872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 b="0" i="0" baseline="0">
                <a:latin typeface="FreightSans Pro Book" panose="02000606030000020004" pitchFamily="2" charset="0"/>
              </a:defRPr>
            </a:lvl1pPr>
            <a:lvl2pPr>
              <a:defRPr sz="2400" b="0" i="0" baseline="0">
                <a:latin typeface="FreightSans Pro Book" panose="02000606030000020004" pitchFamily="2" charset="0"/>
              </a:defRPr>
            </a:lvl2pPr>
            <a:lvl3pPr>
              <a:defRPr sz="2400" b="0" i="0" baseline="0">
                <a:latin typeface="FreightSans Pro Book" panose="02000606030000020004" pitchFamily="2" charset="0"/>
              </a:defRPr>
            </a:lvl3pPr>
            <a:lvl4pPr>
              <a:defRPr sz="2400" b="0" i="0" baseline="0">
                <a:latin typeface="FreightSans Pro Book" panose="02000606030000020004" pitchFamily="2" charset="0"/>
              </a:defRPr>
            </a:lvl4pPr>
            <a:lvl5pPr>
              <a:defRPr sz="2400" b="0" i="0" baseline="0">
                <a:latin typeface="FreightSans Pro Book" panose="02000606030000020004" pitchFamily="2" charset="0"/>
              </a:defRPr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</p:spTree>
    <p:extLst>
      <p:ext uri="{BB962C8B-B14F-4D97-AF65-F5344CB8AC3E}">
        <p14:creationId xmlns:p14="http://schemas.microsoft.com/office/powerpoint/2010/main" val="169459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0" y="800100"/>
            <a:ext cx="4000500" cy="3943350"/>
          </a:xfrm>
        </p:spPr>
        <p:txBody>
          <a:bodyPr/>
          <a:lstStyle>
            <a:lvl1pPr>
              <a:defRPr sz="760"/>
            </a:lvl1pPr>
            <a:lvl2pPr>
              <a:defRPr sz="570"/>
            </a:lvl2pPr>
            <a:lvl3pPr>
              <a:defRPr sz="570"/>
            </a:lvl3pPr>
            <a:lvl4pPr>
              <a:defRPr sz="443"/>
            </a:lvl4pPr>
            <a:lvl5pPr>
              <a:defRPr sz="44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800100"/>
            <a:ext cx="4000500" cy="3943350"/>
          </a:xfrm>
        </p:spPr>
        <p:txBody>
          <a:bodyPr/>
          <a:lstStyle>
            <a:lvl1pPr>
              <a:defRPr sz="760"/>
            </a:lvl1pPr>
            <a:lvl2pPr>
              <a:defRPr sz="570"/>
            </a:lvl2pPr>
            <a:lvl3pPr>
              <a:defRPr sz="570"/>
            </a:lvl3pPr>
            <a:lvl4pPr>
              <a:defRPr sz="443"/>
            </a:lvl4pPr>
            <a:lvl5pPr>
              <a:defRPr sz="443"/>
            </a:lvl5pPr>
            <a:lvl6pPr>
              <a:defRPr sz="570"/>
            </a:lvl6pPr>
            <a:lvl7pPr>
              <a:defRPr sz="570"/>
            </a:lvl7pPr>
            <a:lvl8pPr>
              <a:defRPr sz="570"/>
            </a:lvl8pPr>
            <a:lvl9pPr>
              <a:defRPr sz="57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570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857250"/>
            <a:ext cx="4097338" cy="479822"/>
          </a:xfrm>
        </p:spPr>
        <p:txBody>
          <a:bodyPr anchor="b"/>
          <a:lstStyle>
            <a:lvl1pPr marL="0" indent="0">
              <a:buNone/>
              <a:defRPr sz="760" b="0"/>
            </a:lvl1pPr>
            <a:lvl2pPr marL="144661" indent="0">
              <a:buNone/>
              <a:defRPr sz="633" b="1"/>
            </a:lvl2pPr>
            <a:lvl3pPr marL="289322" indent="0">
              <a:buNone/>
              <a:defRPr sz="570" b="1"/>
            </a:lvl3pPr>
            <a:lvl4pPr marL="433983" indent="0">
              <a:buNone/>
              <a:defRPr sz="506" b="1"/>
            </a:lvl4pPr>
            <a:lvl5pPr marL="578644" indent="0">
              <a:buNone/>
              <a:defRPr sz="506" b="1"/>
            </a:lvl5pPr>
            <a:lvl6pPr marL="723305" indent="0">
              <a:buNone/>
              <a:defRPr sz="506" b="1"/>
            </a:lvl6pPr>
            <a:lvl7pPr marL="867966" indent="0">
              <a:buNone/>
              <a:defRPr sz="506" b="1"/>
            </a:lvl7pPr>
            <a:lvl8pPr marL="1012627" indent="0">
              <a:buNone/>
              <a:defRPr sz="506" b="1"/>
            </a:lvl8pPr>
            <a:lvl9pPr marL="1157288" indent="0">
              <a:buNone/>
              <a:defRPr sz="506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3" y="1337071"/>
            <a:ext cx="4097338" cy="3349229"/>
          </a:xfrm>
        </p:spPr>
        <p:txBody>
          <a:bodyPr/>
          <a:lstStyle>
            <a:lvl1pPr>
              <a:defRPr sz="760"/>
            </a:lvl1pPr>
            <a:lvl2pPr>
              <a:defRPr sz="570"/>
            </a:lvl2pPr>
            <a:lvl3pPr>
              <a:defRPr sz="570"/>
            </a:lvl3pPr>
            <a:lvl4pPr>
              <a:defRPr sz="443"/>
            </a:lvl4pPr>
            <a:lvl5pPr>
              <a:defRPr sz="443"/>
            </a:lvl5pPr>
            <a:lvl6pPr>
              <a:defRPr sz="506"/>
            </a:lvl6pPr>
            <a:lvl7pPr>
              <a:defRPr sz="506"/>
            </a:lvl7pPr>
            <a:lvl8pPr>
              <a:defRPr sz="506"/>
            </a:lvl8pPr>
            <a:lvl9pPr>
              <a:defRPr sz="5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57250"/>
            <a:ext cx="4097338" cy="479822"/>
          </a:xfrm>
        </p:spPr>
        <p:txBody>
          <a:bodyPr anchor="b"/>
          <a:lstStyle>
            <a:lvl1pPr marL="0" indent="0">
              <a:buNone/>
              <a:defRPr sz="760" b="0"/>
            </a:lvl1pPr>
            <a:lvl2pPr marL="144661" indent="0">
              <a:buNone/>
              <a:defRPr sz="633" b="1"/>
            </a:lvl2pPr>
            <a:lvl3pPr marL="289322" indent="0">
              <a:buNone/>
              <a:defRPr sz="570" b="1"/>
            </a:lvl3pPr>
            <a:lvl4pPr marL="433983" indent="0">
              <a:buNone/>
              <a:defRPr sz="506" b="1"/>
            </a:lvl4pPr>
            <a:lvl5pPr marL="578644" indent="0">
              <a:buNone/>
              <a:defRPr sz="506" b="1"/>
            </a:lvl5pPr>
            <a:lvl6pPr marL="723305" indent="0">
              <a:buNone/>
              <a:defRPr sz="506" b="1"/>
            </a:lvl6pPr>
            <a:lvl7pPr marL="867966" indent="0">
              <a:buNone/>
              <a:defRPr sz="506" b="1"/>
            </a:lvl7pPr>
            <a:lvl8pPr marL="1012627" indent="0">
              <a:buNone/>
              <a:defRPr sz="506" b="1"/>
            </a:lvl8pPr>
            <a:lvl9pPr marL="1157288" indent="0">
              <a:buNone/>
              <a:defRPr sz="506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37071"/>
            <a:ext cx="4097338" cy="3349229"/>
          </a:xfrm>
        </p:spPr>
        <p:txBody>
          <a:bodyPr/>
          <a:lstStyle>
            <a:lvl1pPr>
              <a:defRPr sz="760"/>
            </a:lvl1pPr>
            <a:lvl2pPr>
              <a:defRPr sz="570"/>
            </a:lvl2pPr>
            <a:lvl3pPr>
              <a:defRPr sz="570"/>
            </a:lvl3pPr>
            <a:lvl4pPr>
              <a:defRPr sz="443"/>
            </a:lvl4pPr>
            <a:lvl5pPr>
              <a:defRPr sz="443"/>
            </a:lvl5pPr>
            <a:lvl6pPr>
              <a:defRPr sz="506"/>
            </a:lvl6pPr>
            <a:lvl7pPr>
              <a:defRPr sz="506"/>
            </a:lvl7pPr>
            <a:lvl8pPr>
              <a:defRPr sz="506"/>
            </a:lvl8pPr>
            <a:lvl9pPr>
              <a:defRPr sz="5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71450"/>
            <a:ext cx="7658100" cy="55245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26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8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91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71450"/>
            <a:ext cx="192405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71450"/>
            <a:ext cx="5619750" cy="4572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595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61925"/>
            <a:ext cx="7696200" cy="552450"/>
          </a:xfrm>
        </p:spPr>
        <p:txBody>
          <a:bodyPr/>
          <a:lstStyle>
            <a:lvl1pPr>
              <a:defRPr sz="2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0050" y="800100"/>
            <a:ext cx="4019550" cy="39433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800100"/>
            <a:ext cx="4171950" cy="1914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2828925"/>
            <a:ext cx="4171950" cy="1914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727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6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857255"/>
            <a:ext cx="7391400" cy="2688431"/>
          </a:xfrm>
        </p:spPr>
        <p:txBody>
          <a:bodyPr/>
          <a:lstStyle>
            <a:lvl1pPr marL="0" indent="0">
              <a:buNone/>
              <a:defRPr sz="1013"/>
            </a:lvl1pPr>
            <a:lvl2pPr marL="144661" indent="0">
              <a:buNone/>
              <a:defRPr sz="886"/>
            </a:lvl2pPr>
            <a:lvl3pPr marL="289322" indent="0">
              <a:buNone/>
              <a:defRPr sz="760"/>
            </a:lvl3pPr>
            <a:lvl4pPr marL="433983" indent="0">
              <a:buNone/>
              <a:defRPr sz="633"/>
            </a:lvl4pPr>
            <a:lvl5pPr marL="578644" indent="0">
              <a:buNone/>
              <a:defRPr sz="633"/>
            </a:lvl5pPr>
            <a:lvl6pPr marL="723305" indent="0">
              <a:buNone/>
              <a:defRPr sz="633"/>
            </a:lvl6pPr>
            <a:lvl7pPr marL="867966" indent="0">
              <a:buNone/>
              <a:defRPr sz="633"/>
            </a:lvl7pPr>
            <a:lvl8pPr marL="1012627" indent="0">
              <a:buNone/>
              <a:defRPr sz="633"/>
            </a:lvl8pPr>
            <a:lvl9pPr marL="1157288" indent="0">
              <a:buNone/>
              <a:defRPr sz="633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443"/>
            </a:lvl1pPr>
            <a:lvl2pPr marL="144661" indent="0">
              <a:buNone/>
              <a:defRPr sz="380"/>
            </a:lvl2pPr>
            <a:lvl3pPr marL="289322" indent="0">
              <a:buNone/>
              <a:defRPr sz="316"/>
            </a:lvl3pPr>
            <a:lvl4pPr marL="433983" indent="0">
              <a:buNone/>
              <a:defRPr sz="285"/>
            </a:lvl4pPr>
            <a:lvl5pPr marL="578644" indent="0">
              <a:buNone/>
              <a:defRPr sz="285"/>
            </a:lvl5pPr>
            <a:lvl6pPr marL="723305" indent="0">
              <a:buNone/>
              <a:defRPr sz="285"/>
            </a:lvl6pPr>
            <a:lvl7pPr marL="867966" indent="0">
              <a:buNone/>
              <a:defRPr sz="285"/>
            </a:lvl7pPr>
            <a:lvl8pPr marL="1012627" indent="0">
              <a:buNone/>
              <a:defRPr sz="285"/>
            </a:lvl8pPr>
            <a:lvl9pPr marL="1157288" indent="0">
              <a:buNone/>
              <a:defRPr sz="2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980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00050" y="171450"/>
            <a:ext cx="76581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800100"/>
            <a:ext cx="83439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 Body Text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00050" y="700804"/>
            <a:ext cx="8343900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</a:path>
            </a:pathLst>
          </a:cu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57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6"/>
          <a:srcRect/>
          <a:stretch/>
        </p:blipFill>
        <p:spPr bwMode="auto">
          <a:xfrm>
            <a:off x="8261746" y="142400"/>
            <a:ext cx="482204" cy="482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2835660-6E30-EA4D-9360-DAB07ED68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924238" y="4848225"/>
            <a:ext cx="3295529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9133" tIns="14567" rIns="29133" bIns="14567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9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02051-B639-AE3F-E6D6-1CD2FFBABCF6}"/>
              </a:ext>
            </a:extLst>
          </p:cNvPr>
          <p:cNvSpPr txBox="1"/>
          <p:nvPr userDrawn="1"/>
        </p:nvSpPr>
        <p:spPr>
          <a:xfrm>
            <a:off x="2286969" y="2456334"/>
            <a:ext cx="457393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FFFFFF"/>
                </a:solidFill>
                <a:effectLst/>
                <a:latin typeface="SourceCodePro-Light" panose="020B0509030403020204" pitchFamily="49" charset="77"/>
              </a:rPr>
              <a:t>Source Code Pro</a:t>
            </a:r>
          </a:p>
        </p:txBody>
      </p:sp>
    </p:spTree>
    <p:extLst>
      <p:ext uri="{BB962C8B-B14F-4D97-AF65-F5344CB8AC3E}">
        <p14:creationId xmlns:p14="http://schemas.microsoft.com/office/powerpoint/2010/main" val="399667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0" i="0" baseline="0">
          <a:solidFill>
            <a:srgbClr val="0332B7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013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013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013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013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4466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013" b="1">
          <a:solidFill>
            <a:srgbClr val="0332B7"/>
          </a:solidFill>
          <a:latin typeface="Arial" charset="0"/>
        </a:defRPr>
      </a:lvl6pPr>
      <a:lvl7pPr marL="28932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013" b="1">
          <a:solidFill>
            <a:srgbClr val="0332B7"/>
          </a:solidFill>
          <a:latin typeface="Arial" charset="0"/>
        </a:defRPr>
      </a:lvl7pPr>
      <a:lvl8pPr marL="43398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013" b="1">
          <a:solidFill>
            <a:srgbClr val="0332B7"/>
          </a:solidFill>
          <a:latin typeface="Arial" charset="0"/>
        </a:defRPr>
      </a:lvl8pPr>
      <a:lvl9pPr marL="57864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013" b="1">
          <a:solidFill>
            <a:srgbClr val="0332B7"/>
          </a:solidFill>
          <a:latin typeface="Arial" charset="0"/>
        </a:defRPr>
      </a:lvl9pPr>
    </p:titleStyle>
    <p:bodyStyle>
      <a:lvl1pPr marL="90413" indent="-904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216992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</a:defRPr>
      </a:lvl2pPr>
      <a:lvl3pPr marL="361653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»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</a:defRPr>
      </a:lvl3pPr>
      <a:lvl4pPr marL="488231" indent="-5424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•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</a:defRPr>
      </a:lvl4pPr>
      <a:lvl5pPr marL="632892" indent="-5424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</a:defRPr>
      </a:lvl5pPr>
      <a:lvl6pPr marL="777553" indent="-5424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443" b="1">
          <a:solidFill>
            <a:schemeClr val="tx1"/>
          </a:solidFill>
          <a:latin typeface="+mn-lt"/>
          <a:ea typeface="ＭＳ Ｐゴシック" charset="-128"/>
        </a:defRPr>
      </a:lvl6pPr>
      <a:lvl7pPr marL="922214" indent="-5424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443" b="1">
          <a:solidFill>
            <a:schemeClr val="tx1"/>
          </a:solidFill>
          <a:latin typeface="+mn-lt"/>
          <a:ea typeface="ＭＳ Ｐゴシック" charset="-128"/>
        </a:defRPr>
      </a:lvl7pPr>
      <a:lvl8pPr marL="1066875" indent="-5424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443" b="1">
          <a:solidFill>
            <a:schemeClr val="tx1"/>
          </a:solidFill>
          <a:latin typeface="+mn-lt"/>
          <a:ea typeface="ＭＳ Ｐゴシック" charset="-128"/>
        </a:defRPr>
      </a:lvl8pPr>
      <a:lvl9pPr marL="1211536" indent="-5424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443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44661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1pPr>
      <a:lvl2pPr marL="144661" algn="l" defTabSz="144661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2pPr>
      <a:lvl3pPr marL="289322" algn="l" defTabSz="144661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3pPr>
      <a:lvl4pPr marL="433983" algn="l" defTabSz="144661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4pPr>
      <a:lvl5pPr marL="578644" algn="l" defTabSz="144661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5pPr>
      <a:lvl6pPr marL="723305" algn="l" defTabSz="144661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6pPr>
      <a:lvl7pPr marL="867966" algn="l" defTabSz="144661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7pPr>
      <a:lvl8pPr marL="1012627" algn="l" defTabSz="144661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8pPr>
      <a:lvl9pPr marL="1157288" algn="l" defTabSz="144661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ernardopires.com/2013/10/try-logic-programming-a-gentle-introduction-to-prolo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ernardopires.com/2013/10/try-logic-programming-a-gentle-introduction-to-prolo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ernardopires.com/2013/10/try-logic-programming-a-gentle-introduction-to-prolo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.clemson.edu/~turner/courses/cs428/current/webct/content/pz/ch2/ch2_6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alk:Programming_paradig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/>
              <a:t>Programming Paradigms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3A664F6-B3AB-76E6-EFDA-974044FCB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 Hybrid Approach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/>
              <a:t>These paradigms are not official rules. Just attempts to taxonomize approaches taken by humans.</a:t>
            </a:r>
          </a:p>
          <a:p>
            <a:pPr lvl="0"/>
            <a:r>
              <a:rPr lang="en-US" sz="2000" dirty="0"/>
              <a:t>Code below is </a:t>
            </a:r>
            <a:r>
              <a:rPr lang="en-US" sz="2000" dirty="0" err="1"/>
              <a:t>sorta</a:t>
            </a:r>
            <a:r>
              <a:rPr lang="en-US" sz="2000" dirty="0"/>
              <a:t> functional, </a:t>
            </a:r>
            <a:r>
              <a:rPr lang="en-US" sz="2000" dirty="0" err="1"/>
              <a:t>sorta</a:t>
            </a:r>
            <a:r>
              <a:rPr lang="en-US" sz="2000" dirty="0"/>
              <a:t> imperative.</a:t>
            </a:r>
          </a:p>
          <a:p>
            <a:pPr lvl="0"/>
            <a:r>
              <a:rPr lang="en-US" sz="2000" dirty="0"/>
              <a:t>Utilizes state for clarity. Many program this way. You might not.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7E169-682A-8765-1687-58580D54A3C4}"/>
              </a:ext>
            </a:extLst>
          </p:cNvPr>
          <p:cNvSpPr txBox="1"/>
          <p:nvPr/>
        </p:nvSpPr>
        <p:spPr>
          <a:xfrm>
            <a:off x="771525" y="2228850"/>
            <a:ext cx="7760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def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acronym_h</a:t>
            </a:r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(words):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words =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words.split</a:t>
            </a:r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(' ')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long = filter(lambda w: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len</a:t>
            </a:r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(w) &gt; 4, words)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letters = maps(lambda w: w[0], long)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return ''.join(letters)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Discussion and Debate</a:t>
            </a:r>
          </a:p>
        </p:txBody>
      </p:sp>
      <p:sp>
        <p:nvSpPr>
          <p:cNvPr id="107" name="Google Shape;107;p1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Which of these do you like best?</a:t>
            </a:r>
          </a:p>
        </p:txBody>
      </p:sp>
      <p:sp>
        <p:nvSpPr>
          <p:cNvPr id="111" name="Google Shape;111;p19"/>
          <p:cNvSpPr txBox="1"/>
          <p:nvPr/>
        </p:nvSpPr>
        <p:spPr>
          <a:xfrm>
            <a:off x="6901275" y="3146025"/>
            <a:ext cx="1877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to come back and read it later.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7018725" y="806575"/>
            <a:ext cx="187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to keep track of.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166800" y="2852902"/>
            <a:ext cx="18777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Very small steps to reason about. Seems "natural", but lots of code</a:t>
            </a:r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294FD1-953A-46D8-617A-F546009334F8}"/>
              </a:ext>
            </a:extLst>
          </p:cNvPr>
          <p:cNvSpPr txBox="1"/>
          <p:nvPr/>
        </p:nvSpPr>
        <p:spPr>
          <a:xfrm>
            <a:off x="4615275" y="3538882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def </a:t>
            </a:r>
            <a:r>
              <a:rPr lang="en-US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acronym_h</a:t>
            </a:r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(words):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words = </a:t>
            </a:r>
            <a:r>
              <a:rPr lang="en-US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words.split</a:t>
            </a:r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(' ')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long = filter(lambda w: </a:t>
            </a:r>
            <a:r>
              <a:rPr lang="en-US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len</a:t>
            </a:r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(w) &gt; 4, words)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letters = maps(lambda w: w[0], long)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return ''.join(letters)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9CFC26-64A8-B808-1055-167E6FD24D89}"/>
              </a:ext>
            </a:extLst>
          </p:cNvPr>
          <p:cNvSpPr txBox="1"/>
          <p:nvPr/>
        </p:nvSpPr>
        <p:spPr>
          <a:xfrm>
            <a:off x="4439831" y="999012"/>
            <a:ext cx="47041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def </a:t>
            </a:r>
            <a:r>
              <a:rPr lang="en-US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acronym_f</a:t>
            </a:r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(words):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return reduce(add,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       map(lambda w: w[0],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       filter(lambda w: </a:t>
            </a:r>
            <a:r>
              <a:rPr lang="en-US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len</a:t>
            </a:r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(w) &gt; 3,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                   </a:t>
            </a:r>
            <a:r>
              <a:rPr lang="en-US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words.split</a:t>
            </a:r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(' '))))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78A436-7BA5-9AD4-7E31-881B1E0BDDD3}"/>
              </a:ext>
            </a:extLst>
          </p:cNvPr>
          <p:cNvSpPr txBox="1"/>
          <p:nvPr/>
        </p:nvSpPr>
        <p:spPr>
          <a:xfrm>
            <a:off x="280293" y="1368344"/>
            <a:ext cx="371621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def </a:t>
            </a:r>
            <a:r>
              <a:rPr lang="en-US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acronym_i</a:t>
            </a:r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(words):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result = ''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words = </a:t>
            </a:r>
            <a:r>
              <a:rPr lang="en-US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words.split</a:t>
            </a:r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(' ')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for word in words: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    if </a:t>
            </a:r>
            <a:r>
              <a:rPr lang="en-US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len</a:t>
            </a:r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(word) &gt; 4: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         result += word[0]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return result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663FA-4D4B-F98D-499F-7D7D5911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Programming!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FAF5A-F986-D4DF-F582-C6F677334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Unfortunately not something we can easily demo in Python.</a:t>
            </a:r>
          </a:p>
          <a:p>
            <a:r>
              <a:rPr lang="en-US" dirty="0"/>
              <a:t> Treats arrays a "first class" objects – not just containers:</a:t>
            </a:r>
          </a:p>
          <a:p>
            <a:pPr lvl="1"/>
            <a:r>
              <a:rPr lang="en-US" dirty="0"/>
              <a:t> Mathematical Operations correspond to "Pairwise" computations: (These are not Python!)</a:t>
            </a:r>
          </a:p>
          <a:p>
            <a:pPr marL="289322" lvl="2" indent="0">
              <a:buNone/>
            </a:pPr>
            <a:r>
              <a:rPr lang="en-US" dirty="0"/>
              <a:t> </a:t>
            </a:r>
            <a:r>
              <a:rPr lang="en-US" dirty="0">
                <a:latin typeface="Source Code Pro" panose="020B0509030403020204" pitchFamily="49" charset="77"/>
              </a:rPr>
              <a:t>[1, 2, 3] * [1, 2, 3] == [1, 4, 9]</a:t>
            </a:r>
          </a:p>
          <a:p>
            <a:pPr marL="144661" lvl="1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[1, 2, 3] + [1, 2, 3] == [2, 4, 6]</a:t>
            </a:r>
          </a:p>
          <a:p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>
                <a:latin typeface="Open Sans" panose="020B0606030504020204" pitchFamily="34" charset="0"/>
              </a:rPr>
              <a:t>Very common in data science, engineering!</a:t>
            </a:r>
          </a:p>
          <a:p>
            <a:pPr lvl="1"/>
            <a:r>
              <a:rPr lang="en-US" dirty="0">
                <a:latin typeface="Open Sans" panose="020B0606030504020204" pitchFamily="34" charset="0"/>
              </a:rPr>
              <a:t> R (STAT 134), MATALAB, Julia, APL</a:t>
            </a:r>
          </a:p>
        </p:txBody>
      </p:sp>
    </p:spTree>
    <p:extLst>
      <p:ext uri="{BB962C8B-B14F-4D97-AF65-F5344CB8AC3E}">
        <p14:creationId xmlns:p14="http://schemas.microsoft.com/office/powerpoint/2010/main" val="2548640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Object Based Programming Paradigm</a:t>
            </a:r>
          </a:p>
        </p:txBody>
      </p:sp>
      <p:sp>
        <p:nvSpPr>
          <p:cNvPr id="125" name="Google Shape;125;p2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 object programming, we organize our thinking around objects, each containing its own data, and each with its own procedures that can be invoked.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 We've had plenty of practice here!</a:t>
            </a:r>
          </a:p>
          <a:p>
            <a:pPr lvl="0"/>
            <a:r>
              <a:rPr lang="en-US" dirty="0"/>
              <a:t> OOP provides many tools!</a:t>
            </a:r>
          </a:p>
          <a:p>
            <a:pPr lvl="0"/>
            <a:r>
              <a:rPr lang="en-US" dirty="0"/>
              <a:t> But also leaves many import questions open:</a:t>
            </a:r>
          </a:p>
          <a:p>
            <a:pPr lvl="1"/>
            <a:r>
              <a:rPr lang="en-US" dirty="0"/>
              <a:t> Should functions be </a:t>
            </a:r>
            <a:r>
              <a:rPr lang="en-US" dirty="0" err="1"/>
              <a:t>mutalbe</a:t>
            </a:r>
            <a:r>
              <a:rPr lang="en-US" dirty="0"/>
              <a:t> or immutable?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Object Based Programming</a:t>
            </a:r>
          </a:p>
        </p:txBody>
      </p:sp>
      <p:sp>
        <p:nvSpPr>
          <p:cNvPr id="135" name="Google Shape;135;p2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 There is a LOT more than what we see in CS88</a:t>
            </a:r>
          </a:p>
          <a:p>
            <a:pPr lvl="1"/>
            <a:r>
              <a:rPr lang="en-US" dirty="0"/>
              <a:t> Rich model for composing classes together</a:t>
            </a:r>
          </a:p>
          <a:p>
            <a:pPr lvl="1"/>
            <a:r>
              <a:rPr lang="en-US" dirty="0"/>
              <a:t> Can </a:t>
            </a:r>
            <a:r>
              <a:rPr lang="en-US" i="1" dirty="0"/>
              <a:t>easily</a:t>
            </a:r>
            <a:r>
              <a:rPr lang="en-US" dirty="0"/>
              <a:t> be overused. </a:t>
            </a:r>
          </a:p>
          <a:p>
            <a:pPr lvl="0"/>
            <a:r>
              <a:rPr lang="en-US" dirty="0"/>
              <a:t> In Python "everything is an object"</a:t>
            </a:r>
          </a:p>
          <a:p>
            <a:pPr lvl="1"/>
            <a:r>
              <a:rPr lang="en-US" dirty="0"/>
              <a:t> Global functions like </a:t>
            </a:r>
            <a:r>
              <a:rPr lang="en-US" dirty="0" err="1"/>
              <a:t>len</a:t>
            </a:r>
            <a:r>
              <a:rPr lang="en-US" dirty="0"/>
              <a:t>() correspond to "magic" methods on objects, e.g.</a:t>
            </a:r>
            <a:r>
              <a:rPr lang="en-US" dirty="0">
                <a:latin typeface="Source Code Pro" panose="020B0509030403020204" pitchFamily="49" charset="77"/>
              </a:rPr>
              <a:t> __</a:t>
            </a:r>
            <a:r>
              <a:rPr lang="en-US" dirty="0" err="1">
                <a:latin typeface="Source Code Pro" panose="020B0509030403020204" pitchFamily="49" charset="77"/>
              </a:rPr>
              <a:t>len</a:t>
            </a:r>
            <a:r>
              <a:rPr lang="en-US" dirty="0">
                <a:latin typeface="Source Code Pro" panose="020B0509030403020204" pitchFamily="49" charset="77"/>
              </a:rPr>
              <a:t>__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Declarative Programming</a:t>
            </a:r>
          </a:p>
        </p:txBody>
      </p:sp>
      <p:sp>
        <p:nvSpPr>
          <p:cNvPr id="141" name="Google Shape;141;p2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 In declarative programming, we express what we want, without specifying how. A program is simply a description of the result we want.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Declarative Programming</a:t>
            </a:r>
          </a:p>
        </p:txBody>
      </p:sp>
      <p:sp>
        <p:nvSpPr>
          <p:cNvPr id="147" name="Google Shape;147;p2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In declarative programming, we express what we want, without specifying how. A program is simply a description of the result we want.</a:t>
            </a:r>
          </a:p>
          <a:p>
            <a:pPr lvl="0"/>
            <a:endParaRPr lang="en-US"/>
          </a:p>
          <a:p>
            <a:pPr lvl="0"/>
            <a:r>
              <a:rPr lang="en-US"/>
              <a:t>Example: </a:t>
            </a:r>
            <a:r>
              <a:rPr lang="en-US">
                <a:hlinkClick r:id="rId3"/>
              </a:rPr>
              <a:t>coloring a map of Germany using the Prolog language</a:t>
            </a:r>
            <a:r>
              <a:rPr lang="en-US"/>
              <a:t>:</a:t>
            </a:r>
            <a:br>
              <a:rPr lang="en-US"/>
            </a:br>
            <a:endParaRPr lang="en-US"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0950" y="2260550"/>
            <a:ext cx="5664725" cy="27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Prolog Example (From </a:t>
            </a:r>
            <a:r>
              <a:rPr lang="en-US">
                <a:hlinkClick r:id="rId3"/>
              </a:rPr>
              <a:t>Bernardo Pires</a:t>
            </a:r>
            <a:r>
              <a:rPr lang="en-US"/>
              <a:t>)</a:t>
            </a:r>
          </a:p>
        </p:txBody>
      </p:sp>
      <p:sp>
        <p:nvSpPr>
          <p:cNvPr id="154" name="Google Shape;154;p2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Tell Prolog that colors exist:         Tell Prolog that same colors can’t touch: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                                                                                </a:t>
            </a:r>
          </a:p>
          <a:p>
            <a:pPr lvl="0"/>
            <a:endParaRPr lang="en-US"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9338" y="1116739"/>
            <a:ext cx="117157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7638" y="1104213"/>
            <a:ext cx="482917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9527" y="2388769"/>
            <a:ext cx="558165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40763" y="4703344"/>
            <a:ext cx="532447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/>
        </p:nvSpPr>
        <p:spPr>
          <a:xfrm>
            <a:off x="6" y="1929727"/>
            <a:ext cx="3000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Tell Prolog all the borders: </a:t>
            </a:r>
            <a:endParaRPr/>
          </a:p>
        </p:txBody>
      </p:sp>
      <p:sp>
        <p:nvSpPr>
          <p:cNvPr id="160" name="Google Shape;160;p25"/>
          <p:cNvSpPr txBox="1"/>
          <p:nvPr/>
        </p:nvSpPr>
        <p:spPr>
          <a:xfrm>
            <a:off x="6072644" y="4104492"/>
            <a:ext cx="3000000" cy="9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Prolog for answer: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Declarative Programming</a:t>
            </a:r>
          </a:p>
        </p:txBody>
      </p:sp>
      <p:sp>
        <p:nvSpPr>
          <p:cNvPr id="166" name="Google Shape;166;p2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 declarative programming, we express what we want, without specifying how. A program is simply a description of the </a:t>
            </a:r>
            <a:r>
              <a:rPr lang="en-US" b="1" dirty="0"/>
              <a:t>result</a:t>
            </a:r>
            <a:r>
              <a:rPr lang="en-US" dirty="0"/>
              <a:t> we want.</a:t>
            </a:r>
          </a:p>
          <a:p>
            <a:pPr lvl="0"/>
            <a:r>
              <a:rPr lang="en-US" dirty="0"/>
              <a:t>Another example, </a:t>
            </a:r>
            <a:r>
              <a:rPr lang="en-US" dirty="0">
                <a:hlinkClick r:id="rId3"/>
              </a:rPr>
              <a:t>coloring a map of Germany using the Prolog language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427" y="2446434"/>
            <a:ext cx="3689964" cy="1788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050" y="3128311"/>
            <a:ext cx="429577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Declarative Programming</a:t>
            </a:r>
          </a:p>
        </p:txBody>
      </p:sp>
      <p:sp>
        <p:nvSpPr>
          <p:cNvPr id="174" name="Google Shape;174;p2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Each declarative language has only a limited number of tasks for which you can specify “what”, and not “how”, e.g.</a:t>
            </a:r>
          </a:p>
          <a:p>
            <a:pPr lvl="0"/>
            <a:r>
              <a:rPr lang="en-US" dirty="0"/>
              <a:t> Prolog: Logic.</a:t>
            </a:r>
          </a:p>
          <a:p>
            <a:pPr lvl="0"/>
            <a:r>
              <a:rPr lang="en-US" dirty="0"/>
              <a:t> SQL: Queries from a database.</a:t>
            </a:r>
          </a:p>
          <a:p>
            <a:pPr lvl="0"/>
            <a:r>
              <a:rPr lang="en-US" dirty="0"/>
              <a:t> Pandas: Data manipulation operations like aggregation, filtering, joining, etc.</a:t>
            </a:r>
          </a:p>
          <a:p>
            <a:pPr lvl="1"/>
            <a:r>
              <a:rPr lang="en-US" dirty="0"/>
              <a:t>Very common operations in Data 8 and Data 100.</a:t>
            </a:r>
          </a:p>
          <a:p>
            <a:pPr lvl="1"/>
            <a:r>
              <a:rPr lang="en-US" dirty="0"/>
              <a:t>Pandas is a library for Python. You'll use it in Data 100!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Programming Paradigms</a:t>
            </a:r>
          </a:p>
        </p:txBody>
      </p:sp>
      <p:sp>
        <p:nvSpPr>
          <p:cNvPr id="54" name="Google Shape;54;p1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200" b="1" dirty="0"/>
              <a:t> Paradigm</a:t>
            </a:r>
            <a:r>
              <a:rPr lang="en-US" sz="2200" dirty="0"/>
              <a:t> (Merriam Webster): a typical example or pattern of something; a model. Example: "there is a new paradigm for public art in this country"</a:t>
            </a:r>
          </a:p>
          <a:p>
            <a:pPr lvl="0"/>
            <a:r>
              <a:rPr lang="en-US" sz="2200" dirty="0"/>
              <a:t> Programming Paradigm (</a:t>
            </a:r>
            <a:r>
              <a:rPr lang="en-US" sz="2200" dirty="0">
                <a:hlinkClick r:id="rId3"/>
              </a:rPr>
              <a:t>Joe Turner, Clemson University</a:t>
            </a:r>
            <a:r>
              <a:rPr lang="en-US" sz="2200" dirty="0"/>
              <a:t>): “A programming paradigm is a general approach, orientation, or philosophy of programming that can be used when implementing a program.” </a:t>
            </a:r>
            <a:r>
              <a:rPr lang="en-US" sz="2200" i="1" dirty="0"/>
              <a:t>You might call this a "style"</a:t>
            </a:r>
            <a:endParaRPr lang="en-US" sz="2200" dirty="0"/>
          </a:p>
          <a:p>
            <a:pPr lvl="0"/>
            <a:r>
              <a:rPr lang="en-US" sz="2200" dirty="0"/>
              <a:t>Example, three very different approaches to squaring list:</a:t>
            </a:r>
          </a:p>
          <a:p>
            <a:pPr marL="0" lvl="0" indent="0">
              <a:buNone/>
            </a:pPr>
            <a:r>
              <a:rPr lang="en-US" sz="2200" dirty="0">
                <a:latin typeface="Source Code Pro" panose="020B0509030403020204" pitchFamily="49" charset="77"/>
              </a:rPr>
              <a:t>	map(lambda x: x*x, range(5))</a:t>
            </a:r>
          </a:p>
          <a:p>
            <a:pPr marL="0" lvl="0" indent="0">
              <a:buNone/>
            </a:pPr>
            <a:r>
              <a:rPr lang="en-US" sz="2200" dirty="0">
                <a:latin typeface="Source Code Pro" panose="020B0509030403020204" pitchFamily="49" charset="77"/>
              </a:rPr>
              <a:t>	[ x * x for x in range(5) ]</a:t>
            </a:r>
          </a:p>
          <a:p>
            <a:pPr marL="0" lvl="0" indent="0">
              <a:buNone/>
            </a:pPr>
            <a:r>
              <a:rPr lang="en-US" sz="2200" dirty="0">
                <a:latin typeface="Source Code Pro" panose="020B0509030403020204" pitchFamily="49" charset="77"/>
              </a:rPr>
              <a:t>	range(5).</a:t>
            </a:r>
            <a:r>
              <a:rPr lang="en-US" sz="2200" dirty="0" err="1">
                <a:latin typeface="Source Code Pro" panose="020B0509030403020204" pitchFamily="49" charset="77"/>
              </a:rPr>
              <a:t>square_nums</a:t>
            </a:r>
            <a:r>
              <a:rPr lang="en-US" sz="2200" dirty="0">
                <a:latin typeface="Source Code Pro" panose="020B0509030403020204" pitchFamily="49" charset="77"/>
              </a:rPr>
              <a:t>() # Only theoretically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5CD3-4D73-6B44-A7F9-B698A45F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SQL?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2DD4A-6365-F849-AB88-65DBF08D3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</a:t>
            </a:r>
            <a:r>
              <a:rPr lang="en-US" b="1" i="1" dirty="0"/>
              <a:t>declarative</a:t>
            </a:r>
            <a:r>
              <a:rPr lang="en-US" b="1" dirty="0"/>
              <a:t> programming language </a:t>
            </a:r>
            <a:r>
              <a:rPr lang="en-US" dirty="0"/>
              <a:t>for accessing and modifying data in a relational database.</a:t>
            </a:r>
          </a:p>
          <a:p>
            <a:r>
              <a:rPr lang="en-US" dirty="0"/>
              <a:t>It is an entirely new way of thinking (“new” in 1970, and new to you now!) that specifies </a:t>
            </a:r>
            <a:r>
              <a:rPr lang="en-US" i="1" dirty="0"/>
              <a:t>what </a:t>
            </a:r>
            <a:r>
              <a:rPr lang="en-US" dirty="0"/>
              <a:t>should happen, but not </a:t>
            </a:r>
            <a:r>
              <a:rPr lang="en-US" i="1" dirty="0"/>
              <a:t>how</a:t>
            </a:r>
            <a:r>
              <a:rPr lang="en-US" dirty="0"/>
              <a:t> it should happen.</a:t>
            </a:r>
          </a:p>
          <a:p>
            <a:r>
              <a:rPr lang="en-US" dirty="0"/>
              <a:t> Python is a multi-paradigm language, but we haven't yet tried declarative programming.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DF8CF-688E-1944-91ED-D9A5A5A3D04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610600" y="4914900"/>
            <a:ext cx="533400" cy="228600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20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571801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"/>
          <p:cNvSpPr txBox="1">
            <a:spLocks noGrp="1"/>
          </p:cNvSpPr>
          <p:nvPr>
            <p:ph type="title"/>
          </p:nvPr>
        </p:nvSpPr>
        <p:spPr>
          <a:xfrm>
            <a:off x="425670" y="171450"/>
            <a:ext cx="7003831" cy="5524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9056" tIns="34519" rIns="69056" bIns="34519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What is SQL?</a:t>
            </a:r>
            <a:endParaRPr dirty="0"/>
          </a:p>
        </p:txBody>
      </p:sp>
      <p:sp>
        <p:nvSpPr>
          <p:cNvPr id="264" name="Google Shape;264;p18"/>
          <p:cNvSpPr txBox="1">
            <a:spLocks noGrp="1"/>
          </p:cNvSpPr>
          <p:nvPr>
            <p:ph idx="1"/>
          </p:nvPr>
        </p:nvSpPr>
        <p:spPr>
          <a:xfrm>
            <a:off x="425670" y="800100"/>
            <a:ext cx="8718331" cy="39433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9056" tIns="34519" rIns="69056" bIns="34519" numCol="1" anchor="t" anchorCtr="0" compatLnSpc="1">
            <a:prstTxWarp prst="textNoShape">
              <a:avLst/>
            </a:prstTxWarp>
            <a:noAutofit/>
          </a:bodyPr>
          <a:lstStyle/>
          <a:p>
            <a:pPr marL="214313" indent="-214313">
              <a:spcBef>
                <a:spcPts val="0"/>
              </a:spcBef>
              <a:buSzPts val="2400"/>
            </a:pPr>
            <a:r>
              <a:rPr lang="en-US" sz="2000" dirty="0"/>
              <a:t>A declarative language</a:t>
            </a:r>
            <a:endParaRPr sz="2000" dirty="0"/>
          </a:p>
          <a:p>
            <a:pPr marL="514350" lvl="1" indent="-171450"/>
            <a:r>
              <a:rPr lang="en-US" sz="2000" dirty="0"/>
              <a:t>Described </a:t>
            </a:r>
            <a:r>
              <a:rPr lang="en-US" sz="2000" i="1" dirty="0"/>
              <a:t>what</a:t>
            </a:r>
            <a:r>
              <a:rPr lang="en-US" sz="2000" dirty="0"/>
              <a:t> to compute</a:t>
            </a:r>
            <a:endParaRPr sz="2000" dirty="0"/>
          </a:p>
          <a:p>
            <a:pPr marL="514350" lvl="1" indent="-171450"/>
            <a:r>
              <a:rPr lang="en-US" sz="2000" dirty="0"/>
              <a:t>Query processor (interpreter) chooses which of many equivalent query plans to execute to perform the SQL statements</a:t>
            </a:r>
            <a:endParaRPr sz="2000" dirty="0"/>
          </a:p>
          <a:p>
            <a:pPr marL="214313" indent="-214313">
              <a:spcBef>
                <a:spcPts val="540"/>
              </a:spcBef>
              <a:buSzPts val="2400"/>
            </a:pPr>
            <a:r>
              <a:rPr lang="en-US" sz="2000" dirty="0"/>
              <a:t>ANSI and ISO standard, but many variants</a:t>
            </a:r>
          </a:p>
          <a:p>
            <a:pPr marL="557213" lvl="1" indent="-214313">
              <a:spcBef>
                <a:spcPts val="540"/>
              </a:spcBef>
              <a:buSzPts val="2400"/>
              <a:buFont typeface="Arial"/>
              <a:buChar char="•"/>
            </a:pPr>
            <a:r>
              <a:rPr lang="en-US" sz="2000" dirty="0"/>
              <a:t>CS88's SQL will work on nearly all relational databases—databases that use tables. [We'll revisit next lecture!]</a:t>
            </a:r>
            <a:endParaRPr sz="2000" dirty="0"/>
          </a:p>
          <a:p>
            <a:pPr marL="214313" indent="-214313">
              <a:spcBef>
                <a:spcPts val="540"/>
              </a:spcBef>
              <a:buSzPts val="2400"/>
              <a:buFont typeface="Courier"/>
              <a:buChar char="•"/>
            </a:pPr>
            <a:r>
              <a:rPr lang="en-US" sz="2000" dirty="0">
                <a:latin typeface="Courier"/>
                <a:ea typeface="Courier"/>
                <a:cs typeface="Courier"/>
                <a:sym typeface="Courier"/>
              </a:rPr>
              <a:t>SELECT</a:t>
            </a:r>
            <a:r>
              <a:rPr lang="en-US" sz="2000" dirty="0"/>
              <a:t> statement creates a new table, either from scratch or by projecting a table</a:t>
            </a:r>
            <a:endParaRPr sz="2000" dirty="0"/>
          </a:p>
          <a:p>
            <a:pPr marL="214313" indent="-214313">
              <a:spcBef>
                <a:spcPts val="540"/>
              </a:spcBef>
              <a:buSzPts val="2400"/>
              <a:buFont typeface="Courier"/>
              <a:buChar char="•"/>
            </a:pPr>
            <a:r>
              <a:rPr lang="en-US" sz="2000" dirty="0">
                <a:latin typeface="Courier"/>
                <a:ea typeface="Courier"/>
                <a:cs typeface="Courier"/>
                <a:sym typeface="Courier"/>
              </a:rPr>
              <a:t>CREATE TABLE </a:t>
            </a:r>
            <a:r>
              <a:rPr lang="en-US" sz="2000" dirty="0"/>
              <a:t>statement gives a global name to a table</a:t>
            </a:r>
            <a:endParaRPr sz="2000" dirty="0"/>
          </a:p>
          <a:p>
            <a:pPr marL="214313" indent="-214313">
              <a:spcBef>
                <a:spcPts val="540"/>
              </a:spcBef>
              <a:buSzPts val="2400"/>
            </a:pPr>
            <a:r>
              <a:rPr lang="en-US" sz="2000" dirty="0"/>
              <a:t>Lots of other statements</a:t>
            </a:r>
            <a:endParaRPr sz="2000" dirty="0"/>
          </a:p>
          <a:p>
            <a:pPr marL="514350" lvl="1" indent="-171450">
              <a:buFont typeface="Courier"/>
              <a:buChar char="–"/>
            </a:pPr>
            <a:r>
              <a:rPr lang="en-US" sz="2000" dirty="0">
                <a:latin typeface="Courier"/>
                <a:ea typeface="Courier"/>
                <a:cs typeface="Courier"/>
                <a:sym typeface="Courier"/>
              </a:rPr>
              <a:t>analyze, delete, explain, insert, replace, update, …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3AEC-6B80-6828-0DB8-67B7018F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Describe The Shape of the result!</a:t>
            </a:r>
          </a:p>
        </p:txBody>
      </p:sp>
      <p:pic>
        <p:nvPicPr>
          <p:cNvPr id="4" name="Google Shape;286;p20">
            <a:extLst>
              <a:ext uri="{FF2B5EF4-FFF2-40B4-BE49-F238E27FC236}">
                <a16:creationId xmlns:a16="http://schemas.microsoft.com/office/drawing/2014/main" id="{CC61378C-E92B-43AD-90E0-14645E0EFA1F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576277" y="800100"/>
            <a:ext cx="5991446" cy="3943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5862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01C5-144F-28EE-D5DB-D3878A9B3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I want a table with just a few rows?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50CE5-3F67-8E07-88DB-608F62881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Here the `where()` in Python is using the </a:t>
            </a:r>
            <a:r>
              <a:rPr lang="en-US" dirty="0" err="1"/>
              <a:t>datascience</a:t>
            </a:r>
            <a:r>
              <a:rPr lang="en-US" dirty="0"/>
              <a:t> module.</a:t>
            </a:r>
          </a:p>
        </p:txBody>
      </p:sp>
      <p:pic>
        <p:nvPicPr>
          <p:cNvPr id="4" name="Google Shape;375;p28">
            <a:extLst>
              <a:ext uri="{FF2B5EF4-FFF2-40B4-BE49-F238E27FC236}">
                <a16:creationId xmlns:a16="http://schemas.microsoft.com/office/drawing/2014/main" id="{1841B6CC-B049-99D3-C318-4C23CFAEA6D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0938" y="2771775"/>
            <a:ext cx="4422197" cy="1163669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" name="Google Shape;376;p28">
            <a:extLst>
              <a:ext uri="{FF2B5EF4-FFF2-40B4-BE49-F238E27FC236}">
                <a16:creationId xmlns:a16="http://schemas.microsoft.com/office/drawing/2014/main" id="{407E40E5-E8C7-3C42-9A8E-D2706028FB8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135" y="1448011"/>
            <a:ext cx="4540865" cy="3371639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506146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04D6-F312-9E6C-7619-0E439ECB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6FB0-FB4F-615B-FFCC-25C5AF8C7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Paradigms are styles, guidelines for how to approach a program</a:t>
            </a:r>
          </a:p>
          <a:p>
            <a:r>
              <a:rPr lang="en-US" dirty="0"/>
              <a:t> Each is equally capable, but some are suited best to particular tasks.</a:t>
            </a:r>
          </a:p>
          <a:p>
            <a:r>
              <a:rPr lang="en-US" dirty="0"/>
              <a:t> Declarative programming gets us to think about the </a:t>
            </a:r>
            <a:r>
              <a:rPr lang="en-US" i="1" dirty="0"/>
              <a:t>what</a:t>
            </a:r>
            <a:r>
              <a:rPr lang="en-US" dirty="0"/>
              <a:t> rather than the </a:t>
            </a:r>
            <a:r>
              <a:rPr lang="en-US" i="1" dirty="0"/>
              <a:t>how.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19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Why?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 Understanding the paradigm helps you understand the intent  of the programmer</a:t>
            </a:r>
          </a:p>
          <a:p>
            <a:pPr lvl="0"/>
            <a:r>
              <a:rPr lang="en-US" dirty="0"/>
              <a:t> Pick the right tool for the job!</a:t>
            </a:r>
          </a:p>
          <a:p>
            <a:pPr lvl="0"/>
            <a:r>
              <a:rPr lang="en-US" dirty="0"/>
              <a:t> Most programs written today are multi-paradigm</a:t>
            </a:r>
          </a:p>
          <a:p>
            <a:pPr lvl="1"/>
            <a:r>
              <a:rPr lang="en-US" dirty="0"/>
              <a:t>They mix and match the style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Word of Warning</a:t>
            </a:r>
          </a:p>
        </p:txBody>
      </p:sp>
      <p:sp>
        <p:nvSpPr>
          <p:cNvPr id="69" name="Google Shape;69;p1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/>
              <a:t>There is no universally agreed upon taxonomy of human programming styles.</a:t>
            </a:r>
          </a:p>
          <a:p>
            <a:pPr lvl="0"/>
            <a:endParaRPr lang="en-US" sz="2000" dirty="0"/>
          </a:p>
          <a:p>
            <a:pPr marL="0" lvl="0" indent="0">
              <a:buNone/>
            </a:pPr>
            <a:r>
              <a:rPr lang="en-US" sz="2000" dirty="0"/>
              <a:t>One possible list:</a:t>
            </a:r>
          </a:p>
          <a:p>
            <a:pPr lvl="0"/>
            <a:r>
              <a:rPr lang="en-US" sz="2000" dirty="0"/>
              <a:t> Imperative</a:t>
            </a:r>
          </a:p>
          <a:p>
            <a:pPr lvl="0"/>
            <a:r>
              <a:rPr lang="en-US" sz="2000" dirty="0"/>
              <a:t> Functional</a:t>
            </a:r>
          </a:p>
          <a:p>
            <a:pPr lvl="0"/>
            <a:r>
              <a:rPr lang="en-US" sz="2000" dirty="0"/>
              <a:t> Array-based</a:t>
            </a:r>
          </a:p>
          <a:p>
            <a:pPr lvl="0"/>
            <a:r>
              <a:rPr lang="en-US" sz="2000" dirty="0"/>
              <a:t> Object oriented</a:t>
            </a:r>
          </a:p>
          <a:p>
            <a:pPr lvl="0"/>
            <a:r>
              <a:rPr lang="en-US" sz="2000" dirty="0"/>
              <a:t> Declarative</a:t>
            </a:r>
          </a:p>
          <a:p>
            <a:pPr marL="0" lvl="0" indent="0">
              <a:buNone/>
            </a:pPr>
            <a:r>
              <a:rPr lang="en-US" sz="2000" dirty="0"/>
              <a:t>These terms are a bit fluid, and as you’ll see if you </a:t>
            </a:r>
            <a:r>
              <a:rPr lang="en-US" sz="2000" dirty="0">
                <a:hlinkClick r:id="rId3"/>
              </a:rPr>
              <a:t>read more on wikipedia</a:t>
            </a:r>
            <a:r>
              <a:rPr lang="en-US" sz="2000" dirty="0"/>
              <a:t>, there is substantial disagreement about these terms.</a:t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Programming Paradigms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/>
              <a:t>Example, three very different approaches to squaring list:</a:t>
            </a:r>
          </a:p>
          <a:p>
            <a:pPr lvl="0"/>
            <a:r>
              <a:rPr lang="en-US" sz="2000" dirty="0"/>
              <a:t>Functional: map(lambda x: x*x, [1, 2, 3])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Array-based:  [1, 2, 3] * [1, 2, 3] → [1, 4, 9] # Not Python!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Imperative:</a:t>
            </a:r>
          </a:p>
          <a:p>
            <a:pPr marL="0" lv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 def square(</a:t>
            </a:r>
            <a:r>
              <a:rPr lang="en-US" sz="2000" dirty="0" err="1">
                <a:latin typeface="Source Code Pro" panose="020B0509030403020204" pitchFamily="49" charset="77"/>
              </a:rPr>
              <a:t>nums</a:t>
            </a:r>
            <a:r>
              <a:rPr lang="en-US" sz="2000" dirty="0">
                <a:latin typeface="Source Code Pro" panose="020B0509030403020204" pitchFamily="49" charset="77"/>
              </a:rPr>
              <a:t>):</a:t>
            </a:r>
          </a:p>
          <a:p>
            <a:pPr marL="0" lv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     result = []</a:t>
            </a:r>
          </a:p>
          <a:p>
            <a:pPr marL="0" lv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     for num in </a:t>
            </a:r>
            <a:r>
              <a:rPr lang="en-US" sz="2000" dirty="0" err="1">
                <a:latin typeface="Source Code Pro" panose="020B0509030403020204" pitchFamily="49" charset="77"/>
              </a:rPr>
              <a:t>nums</a:t>
            </a:r>
            <a:r>
              <a:rPr lang="en-US" sz="2000" dirty="0">
                <a:latin typeface="Source Code Pro" panose="020B0509030403020204" pitchFamily="49" charset="77"/>
              </a:rPr>
              <a:t>:</a:t>
            </a:r>
          </a:p>
          <a:p>
            <a:pPr marL="0" lv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          </a:t>
            </a:r>
            <a:r>
              <a:rPr lang="en-US" sz="2000" dirty="0" err="1">
                <a:latin typeface="Source Code Pro" panose="020B0509030403020204" pitchFamily="49" charset="77"/>
              </a:rPr>
              <a:t>result.append</a:t>
            </a:r>
            <a:r>
              <a:rPr lang="en-US" sz="2000" dirty="0">
                <a:latin typeface="Source Code Pro" panose="020B0509030403020204" pitchFamily="49" charset="77"/>
              </a:rPr>
              <a:t>(num * num)</a:t>
            </a:r>
          </a:p>
          <a:p>
            <a:pPr marL="0" lvl="0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    return result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Imperative Programming Paradigm</a:t>
            </a:r>
          </a:p>
        </p:txBody>
      </p:sp>
      <p:sp>
        <p:nvSpPr>
          <p:cNvPr id="84" name="Google Shape;84;p1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 An imperative program provides a sequence of steps.</a:t>
            </a:r>
          </a:p>
          <a:p>
            <a:pPr lvl="0"/>
            <a:r>
              <a:rPr lang="en-US" dirty="0"/>
              <a:t> Like following a recipe.</a:t>
            </a:r>
          </a:p>
          <a:p>
            <a:pPr lvl="0"/>
            <a:r>
              <a:rPr lang="en-US" dirty="0"/>
              <a:t> Assignment is allowed (can set variables).</a:t>
            </a:r>
          </a:p>
          <a:p>
            <a:pPr lvl="0"/>
            <a:r>
              <a:rPr lang="en-US" dirty="0"/>
              <a:t> Mutation is allowed (can change variables).</a:t>
            </a:r>
          </a:p>
          <a:p>
            <a:pPr lvl="0"/>
            <a:r>
              <a:rPr lang="en-US" dirty="0"/>
              <a:t> Example (acronym): 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B308FD-1046-928A-9885-DCE27BE96C9F}"/>
              </a:ext>
            </a:extLst>
          </p:cNvPr>
          <p:cNvSpPr txBox="1"/>
          <p:nvPr/>
        </p:nvSpPr>
        <p:spPr>
          <a:xfrm>
            <a:off x="3171832" y="2657477"/>
            <a:ext cx="58578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def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acronym_i</a:t>
            </a:r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(words):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result = ''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words =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words.split</a:t>
            </a:r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(' ')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for word in words: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    if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len</a:t>
            </a:r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(word) &gt; 4: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         result += word[0]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return result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Imperative Programming Paradigm</a:t>
            </a:r>
          </a:p>
        </p:txBody>
      </p:sp>
      <p:sp>
        <p:nvSpPr>
          <p:cNvPr id="84" name="Google Shape;84;p1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 An imperative program provides a sequence of steps.</a:t>
            </a:r>
          </a:p>
          <a:p>
            <a:pPr lvl="0"/>
            <a:r>
              <a:rPr lang="en-US" dirty="0"/>
              <a:t> Like following a recipe.</a:t>
            </a:r>
          </a:p>
          <a:p>
            <a:pPr lvl="0"/>
            <a:r>
              <a:rPr lang="en-US" dirty="0"/>
              <a:t> Assignment is allowed (can set variables).</a:t>
            </a:r>
          </a:p>
          <a:p>
            <a:pPr lvl="0"/>
            <a:r>
              <a:rPr lang="en-US" dirty="0"/>
              <a:t> Mutation is allowed (can change variables).</a:t>
            </a:r>
          </a:p>
          <a:p>
            <a:pPr lvl="0"/>
            <a:r>
              <a:rPr lang="en-US" dirty="0"/>
              <a:t>Example (acronym): 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Functional Programming Paradigm</a:t>
            </a:r>
          </a:p>
        </p:txBody>
      </p:sp>
      <p:sp>
        <p:nvSpPr>
          <p:cNvPr id="91" name="Google Shape;91;p1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200" dirty="0"/>
              <a:t>In functional programming, computation is thought of in terms of the evaluation of functions.</a:t>
            </a:r>
          </a:p>
          <a:p>
            <a:pPr lvl="0"/>
            <a:r>
              <a:rPr lang="en-US" sz="2200" dirty="0"/>
              <a:t>No state (e.g. variable assignments).</a:t>
            </a:r>
          </a:p>
          <a:p>
            <a:pPr lvl="0"/>
            <a:r>
              <a:rPr lang="en-US" sz="2200" dirty="0"/>
              <a:t>No mutation (e.g. changing variable values).</a:t>
            </a:r>
          </a:p>
          <a:p>
            <a:pPr lvl="0"/>
            <a:r>
              <a:rPr lang="en-US" sz="2200" dirty="0"/>
              <a:t>No side effects when functions execute.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2C2918-CC84-B529-9498-EBEC185D134F}"/>
              </a:ext>
            </a:extLst>
          </p:cNvPr>
          <p:cNvSpPr txBox="1"/>
          <p:nvPr/>
        </p:nvSpPr>
        <p:spPr>
          <a:xfrm>
            <a:off x="628650" y="2857500"/>
            <a:ext cx="5957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def </a:t>
            </a:r>
            <a:r>
              <a:rPr lang="en-US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acronym_f</a:t>
            </a:r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(words):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return reduce(add,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          map(lambda w: w[0],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              filter(lambda w: </a:t>
            </a:r>
            <a:r>
              <a:rPr lang="en-US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len</a:t>
            </a:r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(w) &gt; 3,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                       </a:t>
            </a:r>
            <a:r>
              <a:rPr lang="en-US" b="0" dirty="0" err="1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words.split</a:t>
            </a:r>
            <a:r>
              <a:rPr lang="en-US" b="0" dirty="0">
                <a:solidFill>
                  <a:schemeClr val="tx1"/>
                </a:solidFill>
                <a:effectLst/>
                <a:latin typeface="SourceCodePro-Light" panose="020B0509030403020204" pitchFamily="49" charset="77"/>
              </a:rPr>
              <a:t>(' '))))</a:t>
            </a:r>
          </a:p>
        </p:txBody>
      </p:sp>
    </p:spTree>
    <p:extLst>
      <p:ext uri="{BB962C8B-B14F-4D97-AF65-F5344CB8AC3E}">
        <p14:creationId xmlns:p14="http://schemas.microsoft.com/office/powerpoint/2010/main" val="860131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Imperative vs. Functional</a:t>
            </a:r>
          </a:p>
        </p:txBody>
      </p:sp>
      <p:sp>
        <p:nvSpPr>
          <p:cNvPr id="119" name="Google Shape;119;p2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800" dirty="0"/>
              <a:t>Can argue that functional is a subset of imperative.</a:t>
            </a:r>
          </a:p>
          <a:p>
            <a:pPr lvl="0"/>
            <a:r>
              <a:rPr lang="en-US" sz="1800" dirty="0"/>
              <a:t>Functional programming is still a series of steps.</a:t>
            </a:r>
          </a:p>
          <a:p>
            <a:pPr lvl="0"/>
            <a:r>
              <a:rPr lang="en-US" sz="1800" dirty="0"/>
              <a:t>Just need to avoid state and think of computation as functions.</a:t>
            </a:r>
          </a:p>
          <a:p>
            <a:pPr lvl="0"/>
            <a:endParaRPr lang="en-US" sz="1800" dirty="0"/>
          </a:p>
          <a:p>
            <a:pPr lvl="0"/>
            <a:r>
              <a:rPr lang="en-US" sz="1800" dirty="0"/>
              <a:t>Programs in the functional paradigm:</a:t>
            </a:r>
          </a:p>
          <a:p>
            <a:pPr lvl="0"/>
            <a:r>
              <a:rPr lang="en-US" sz="1800" dirty="0"/>
              <a:t>More often only one obvious way to do something. </a:t>
            </a:r>
          </a:p>
          <a:p>
            <a:pPr lvl="1"/>
            <a:r>
              <a:rPr lang="en-US" sz="1800" dirty="0"/>
              <a:t>Programming feels more like solving puzzles.</a:t>
            </a:r>
          </a:p>
          <a:p>
            <a:pPr lvl="1"/>
            <a:r>
              <a:rPr lang="en-US" sz="1800" dirty="0"/>
              <a:t>Solutions can seem like magic (especially to imperative programmers).</a:t>
            </a:r>
          </a:p>
          <a:p>
            <a:pPr lvl="0"/>
            <a:r>
              <a:rPr lang="en-US" sz="1800" dirty="0"/>
              <a:t>Tend to be shorter.</a:t>
            </a:r>
          </a:p>
          <a:p>
            <a:pPr lvl="0"/>
            <a:r>
              <a:rPr lang="en-US" sz="1800" dirty="0"/>
              <a:t>Tend to be easier to debug (no need to track variables / side effects).</a:t>
            </a:r>
          </a:p>
          <a:p>
            <a:pPr lvl="0"/>
            <a:r>
              <a:rPr lang="en-US" sz="1800" dirty="0"/>
              <a:t>Tend to parallelize better (can split work on multiple computers).</a:t>
            </a:r>
          </a:p>
          <a:p>
            <a:pPr lvl="1"/>
            <a:r>
              <a:rPr lang="en-US" sz="1800" dirty="0"/>
              <a:t>Example: Each computer can do 1/8th of a “map” operation.</a:t>
            </a:r>
          </a:p>
          <a:p>
            <a:pPr lvl="0"/>
            <a:r>
              <a:rPr lang="en-US" sz="1800" dirty="0"/>
              <a:t>Are growing in popularity.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1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1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1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88">
  <a:themeElements>
    <a:clrScheme name="sample-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</TotalTime>
  <Words>1660</Words>
  <Application>Microsoft Macintosh PowerPoint</Application>
  <PresentationFormat>On-screen Show (16:9)</PresentationFormat>
  <Paragraphs>178</Paragraphs>
  <Slides>24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Courier</vt:lpstr>
      <vt:lpstr>FreightMicro Pro Bold</vt:lpstr>
      <vt:lpstr>FreightMicro Pro Book</vt:lpstr>
      <vt:lpstr>FreightMicro Pro Light</vt:lpstr>
      <vt:lpstr>FreightSans Pro Book</vt:lpstr>
      <vt:lpstr>Open Sans</vt:lpstr>
      <vt:lpstr>Source Code Pro</vt:lpstr>
      <vt:lpstr>SourceCodePro-Light</vt:lpstr>
      <vt:lpstr>cs88</vt:lpstr>
      <vt:lpstr>Programming Paradigms</vt:lpstr>
      <vt:lpstr>Programming Paradigms</vt:lpstr>
      <vt:lpstr>Why?</vt:lpstr>
      <vt:lpstr>Word of Warning</vt:lpstr>
      <vt:lpstr>Programming Paradigms</vt:lpstr>
      <vt:lpstr>The Imperative Programming Paradigm</vt:lpstr>
      <vt:lpstr>The Imperative Programming Paradigm</vt:lpstr>
      <vt:lpstr>The Functional Programming Paradigm</vt:lpstr>
      <vt:lpstr>Imperative vs. Functional</vt:lpstr>
      <vt:lpstr>A Hybrid Approach</vt:lpstr>
      <vt:lpstr>Discussion and Debate</vt:lpstr>
      <vt:lpstr>Array-Based Programming!</vt:lpstr>
      <vt:lpstr>The Object Based Programming Paradigm</vt:lpstr>
      <vt:lpstr>Object Based Programming</vt:lpstr>
      <vt:lpstr>Declarative Programming</vt:lpstr>
      <vt:lpstr>Declarative Programming</vt:lpstr>
      <vt:lpstr>Prolog Example (From Bernardo Pires)</vt:lpstr>
      <vt:lpstr>Declarative Programming</vt:lpstr>
      <vt:lpstr>Declarative Programming</vt:lpstr>
      <vt:lpstr>Why SQL?</vt:lpstr>
      <vt:lpstr>What is SQL?</vt:lpstr>
      <vt:lpstr>SQL: Describe The Shape of the result!</vt:lpstr>
      <vt:lpstr>What if I want a table with just a few rows?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Paradigms</dc:title>
  <cp:lastModifiedBy>Microsoft Office User</cp:lastModifiedBy>
  <cp:revision>7</cp:revision>
  <cp:lastPrinted>2022-04-18T19:52:47Z</cp:lastPrinted>
  <dcterms:modified xsi:type="dcterms:W3CDTF">2022-04-18T21:39:27Z</dcterms:modified>
</cp:coreProperties>
</file>