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26"/>
  </p:notesMasterIdLst>
  <p:sldIdLst>
    <p:sldId id="256" r:id="rId2"/>
    <p:sldId id="292" r:id="rId3"/>
    <p:sldId id="293" r:id="rId4"/>
    <p:sldId id="294" r:id="rId5"/>
    <p:sldId id="295" r:id="rId6"/>
    <p:sldId id="385" r:id="rId7"/>
    <p:sldId id="282" r:id="rId8"/>
    <p:sldId id="290" r:id="rId9"/>
    <p:sldId id="273" r:id="rId10"/>
    <p:sldId id="285" r:id="rId11"/>
    <p:sldId id="288" r:id="rId12"/>
    <p:sldId id="274" r:id="rId13"/>
    <p:sldId id="287" r:id="rId14"/>
    <p:sldId id="289" r:id="rId15"/>
    <p:sldId id="275" r:id="rId16"/>
    <p:sldId id="286" r:id="rId17"/>
    <p:sldId id="283" r:id="rId18"/>
    <p:sldId id="269" r:id="rId19"/>
    <p:sldId id="291" r:id="rId20"/>
    <p:sldId id="284" r:id="rId21"/>
    <p:sldId id="279" r:id="rId22"/>
    <p:sldId id="280" r:id="rId23"/>
    <p:sldId id="267" r:id="rId24"/>
    <p:sldId id="268" r:id="rId25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6"/>
    <p:restoredTop sz="90430"/>
  </p:normalViewPr>
  <p:slideViewPr>
    <p:cSldViewPr snapToGrid="0" snapToObjects="1">
      <p:cViewPr varScale="1">
        <p:scale>
          <a:sx n="138" d="100"/>
          <a:sy n="138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10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126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55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16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882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1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8"/>
            <a:ext cx="8458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400" kern="0" dirty="0"/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1"/>
            <a:ext cx="194155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2" y="152402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6" y="6381750"/>
            <a:ext cx="617167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 b="0" dirty="0"/>
              <a:t>UC Berkeley | Computer Science 88 | Michael Ball | https://cs88.org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3" y="2584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267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806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192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247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3553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8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508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0487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831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6374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2"/>
            <a:ext cx="985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927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0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49782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214313" indent="-2143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7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5143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857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1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1572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5001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5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8430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omposingprograms.html#code=def%20leq_maker%28c%29%3A%0A%20%20%20%20def%20leq%28val%29%3A%0A%20%20%20%20%20%20%20%20return%20val%20%3C%3D%20c%0A%20%20%20%20return%20leq%0A%0Adata%20%3D%20%5B%5D%0Afor%20num%20in%20range%287%29%3A%0A%20%20%20%20if%20leq_maker%283%29%28num%29%3A%0A%20%20%20%20%20%20%20%20data%20%2B%3D%20%5B%20num%20%5D%0A%0A%23%20We'll%20do%20this%20twice%0A%0Aless_than_3%20%3D%20leq_maker%283%29%0Adata_2%20%3D%20%5B%5D%0Afor%20num%20in%20range%287%29%3A%0A%20%20%20%20if%20less_than_3%28num%29%3A%0A%20%20%20%20%20%20%20%20data_2%20%2B%3D%20%5B%20num%20%5D%0A&amp;cumulative=true&amp;curInstr=116&amp;mode=display&amp;origin=composingprograms.js&amp;py=3&amp;rawInputLstJSON=%5B%5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Functions:</a:t>
            </a:r>
            <a:br>
              <a:rPr lang="en-US" dirty="0"/>
            </a:br>
            <a:r>
              <a:rPr lang="en-US" dirty="0"/>
              <a:t>Filter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56ADA-A12E-E942-88E4-F40825D406E2}"/>
              </a:ext>
            </a:extLst>
          </p:cNvPr>
          <p:cNvSpPr txBox="1"/>
          <p:nvPr/>
        </p:nvSpPr>
        <p:spPr>
          <a:xfrm>
            <a:off x="10181063" y="3077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66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r>
              <a:rPr lang="en-US" dirty="0"/>
              <a:t>map/filter are "lazy" so we may need to call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Filter: Keeps items matching a condition.</a:t>
            </a:r>
          </a:p>
          <a:p>
            <a:pPr lvl="1"/>
            <a:r>
              <a:rPr lang="en-US" dirty="0"/>
              <a:t> Input: A function and sequence</a:t>
            </a:r>
          </a:p>
          <a:p>
            <a:pPr lvl="1"/>
            <a:r>
              <a:rPr lang="en-US" dirty="0"/>
              <a:t>Output: A sequence, possibly with items removed. The items don't change.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C567C-EF3B-B148-BDC1-CFE1C954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829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65014" y="207265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FILTER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*Keeps* each of item where the function is true.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51185-0159-7645-BAEC-59FF9A798C28}"/>
              </a:ext>
            </a:extLst>
          </p:cNvPr>
          <p:cNvSpPr/>
          <p:nvPr/>
        </p:nvSpPr>
        <p:spPr>
          <a:xfrm>
            <a:off x="2025804" y="4697556"/>
            <a:ext cx="837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item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if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function(item)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2258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  <a:br>
              <a:rPr lang="en-US" dirty="0"/>
            </a:br>
            <a:r>
              <a:rPr lang="en-US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726429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Reduce: “Combines” items together, probably doesn’t return a list.</a:t>
            </a:r>
          </a:p>
          <a:p>
            <a:pPr lvl="1"/>
            <a:r>
              <a:rPr lang="en-US" dirty="0"/>
              <a:t>Input: A 2 item function and a sequence</a:t>
            </a:r>
          </a:p>
          <a:p>
            <a:pPr lvl="1"/>
            <a:r>
              <a:rPr lang="en-US" dirty="0"/>
              <a:t>A single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C567C-EF3B-B148-BDC1-CFE1C954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72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52489" y="252301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REDUCE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005548" y="1455959"/>
            <a:ext cx="83725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Successively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of our sequence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• function: add(), takes 2 inputs gives us 1 value. 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Function, with 2 inputs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An item, the type is the output of our function.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Note: We must import reduce from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functools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!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BA0DD-C671-564E-8D6D-0143E2712244}"/>
              </a:ext>
            </a:extLst>
          </p:cNvPr>
          <p:cNvSpPr/>
          <p:nvPr/>
        </p:nvSpPr>
        <p:spPr>
          <a:xfrm>
            <a:off x="2114548" y="5065718"/>
            <a:ext cx="847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result = function(sequence[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0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], 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1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index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 SourceCodePro-Light" panose="020B0509030403020204" pitchFamily="49" charset="77"/>
              </a:rPr>
              <a:t>len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(sequence)):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    result = function(result, sequence[index])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71068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  <a:br>
              <a:rPr lang="en-US" dirty="0"/>
            </a:br>
            <a:r>
              <a:rPr lang="en-US" dirty="0"/>
              <a:t>Acronym</a:t>
            </a:r>
          </a:p>
        </p:txBody>
      </p:sp>
    </p:spTree>
    <p:extLst>
      <p:ext uri="{BB962C8B-B14F-4D97-AF65-F5344CB8AC3E}">
        <p14:creationId xmlns:p14="http://schemas.microsoft.com/office/powerpoint/2010/main" val="5835038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B111F-7444-EB43-BDCE-E385A40E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"""YOUR CODE HERE"""</a:t>
            </a: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19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924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list(filter(condition,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Applies the function, combining items of the list into a "single" value.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filter/map, you need to then call list on it to get a list. If we define our own, we do not need to call list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0DEEE-36D5-BC47-9BC9-61EE487D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super important HOFS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 list,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EBD1E5-B78E-72B6-6282-D80B13046B4F}"/>
              </a:ext>
            </a:extLst>
          </p:cNvPr>
          <p:cNvGraphicFramePr>
            <a:graphicFrameLocks noGrp="1"/>
          </p:cNvGraphicFramePr>
          <p:nvPr/>
        </p:nvGraphicFramePr>
        <p:xfrm>
          <a:off x="533399" y="2593070"/>
          <a:ext cx="10829695" cy="2774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939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FreightSans Pro Book" panose="02000606030000020004" pitchFamily="2" charset="0"/>
                        </a:rPr>
                        <a:t>Function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Output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argument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the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argument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with possibly fewer items, but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arguments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82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That Make Functions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46CC-9757-CA4C-983E-880F1B81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/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508D-7F70-3549-916E-E4CC61B6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over slides we didn’t get to.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C23B4-8535-D94D-BAF2-F9549DE9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3501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list(map(capitalize,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['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capitalize('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') == 'Michael'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['Michael', 'Alex', 'Srinath', 'Julia']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01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range(100)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(42) == False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range(0, 100) # A standard range object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[0, 1, 2, … 96, 97, 98, 99]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 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151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429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x%2==1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429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[x for x in s if 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534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F10D85-10BA-42D8-B690-B9761B5D0DF4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 (cont)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leq_maker(c):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leq(val):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val &lt;= c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leq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filter(leq_maker(3),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7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C57D75F-36B0-498F-A6EA-49BF13621FFB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9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9323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 function that returns a function as a result.</a:t>
            </a:r>
          </a:p>
        </p:txBody>
      </p:sp>
    </p:spTree>
    <p:extLst>
      <p:ext uri="{BB962C8B-B14F-4D97-AF65-F5344CB8AC3E}">
        <p14:creationId xmlns:p14="http://schemas.microsoft.com/office/powerpoint/2010/main" val="416273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CA08A-381B-8517-1BB0-B9D6DCE70D3A}"/>
              </a:ext>
            </a:extLst>
          </p:cNvPr>
          <p:cNvSpPr txBox="1"/>
          <p:nvPr/>
        </p:nvSpPr>
        <p:spPr>
          <a:xfrm>
            <a:off x="8812924" y="5218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hlinkClick r:id="rId2"/>
              </a:rPr>
              <a:t>PythonTutor</a:t>
            </a:r>
            <a:r>
              <a:rPr lang="en-US" b="1" dirty="0">
                <a:hlinkClick r:id="rId2"/>
              </a:rPr>
              <a:t> Link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B7AE-157B-8048-B295-CD4B4FA9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17680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r>
              <a:rPr lang="en-US" dirty="0"/>
              <a:t>They are "lazy" so we may need to call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Map: Transform each item</a:t>
            </a:r>
          </a:p>
          <a:p>
            <a:pPr lvl="1"/>
            <a:r>
              <a:rPr lang="en-US" dirty="0"/>
              <a:t>Input: A function and a sequence</a:t>
            </a:r>
          </a:p>
          <a:p>
            <a:pPr lvl="1"/>
            <a:r>
              <a:rPr lang="en-US" dirty="0"/>
              <a:t>Output: A sequence of the same length.  The items may be different.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C567C-EF3B-B148-BDC1-CFE1C954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2184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 list,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EBD1E5-B78E-72B6-6282-D80B13046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97891"/>
              </p:ext>
            </p:extLst>
          </p:nvPr>
        </p:nvGraphicFramePr>
        <p:xfrm>
          <a:off x="533399" y="2593070"/>
          <a:ext cx="10829695" cy="2774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939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FreightSans Pro Book" panose="02000606030000020004" pitchFamily="2" charset="0"/>
                        </a:rPr>
                        <a:t>Function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Output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argument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the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argument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with possibly fewer items, but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arguments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8DC11D1-C8EA-A920-6353-2D41ECEF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2222500"/>
            <a:ext cx="5156200" cy="2413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D05D47C-49EC-5EE7-443C-7C3418616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2374900"/>
            <a:ext cx="5156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4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86094" y="169762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MAP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Transform each of items by a function.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e.g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square()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CD52A5B2-39FC-CD45-AEED-54BDCC1A8C5F}"/>
              </a:ext>
            </a:extLst>
          </p:cNvPr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23900-24AC-C541-A848-5EDC8E5E8C5E}"/>
              </a:ext>
            </a:extLst>
          </p:cNvPr>
          <p:cNvSpPr/>
          <p:nvPr/>
        </p:nvSpPr>
        <p:spPr>
          <a:xfrm>
            <a:off x="2281079" y="4876073"/>
            <a:ext cx="75171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map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function(item)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]</a:t>
            </a:r>
          </a:p>
          <a:p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list(map(square, range(10)))</a:t>
            </a:r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814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5302</TotalTime>
  <Words>1452</Words>
  <Application>Microsoft Macintosh PowerPoint</Application>
  <PresentationFormat>Widescreen</PresentationFormat>
  <Paragraphs>230</Paragraphs>
  <Slides>24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 SourceCodePro-Light</vt:lpstr>
      <vt:lpstr>Arial</vt:lpstr>
      <vt:lpstr>Courier New</vt:lpstr>
      <vt:lpstr>FreightSans Pro Book</vt:lpstr>
      <vt:lpstr>FreightSans Pro Medium</vt:lpstr>
      <vt:lpstr>FreightSans Pro Semibold</vt:lpstr>
      <vt:lpstr>FreightText Pro Book</vt:lpstr>
      <vt:lpstr>Helvetica Neue</vt:lpstr>
      <vt:lpstr>Source Code Pro</vt:lpstr>
      <vt:lpstr>Times New Roman</vt:lpstr>
      <vt:lpstr>1_cs162-fa14</vt:lpstr>
      <vt:lpstr>Lists &amp; Higher Order Functions</vt:lpstr>
      <vt:lpstr>Functions That Make Functions</vt:lpstr>
      <vt:lpstr>Learning Objectives</vt:lpstr>
      <vt:lpstr>Review: What is a Higher Order Function?</vt:lpstr>
      <vt:lpstr>Higher Order Functions</vt:lpstr>
      <vt:lpstr>Demo</vt:lpstr>
      <vt:lpstr>Learning Objectives</vt:lpstr>
      <vt:lpstr>Functional List Operations</vt:lpstr>
      <vt:lpstr>PowerPoint Presentation</vt:lpstr>
      <vt:lpstr>Lists &amp; Higher Order Functions: Filter</vt:lpstr>
      <vt:lpstr>Learning Objectives</vt:lpstr>
      <vt:lpstr>PowerPoint Presentation</vt:lpstr>
      <vt:lpstr>Lists &amp; Higher Order Functions Reduce</vt:lpstr>
      <vt:lpstr>Learning Objectives</vt:lpstr>
      <vt:lpstr>PowerPoint Presentation</vt:lpstr>
      <vt:lpstr>Lists &amp; Higher Order Functions Acronym</vt:lpstr>
      <vt:lpstr>Today’s Task: Acronym</vt:lpstr>
      <vt:lpstr>Three super important HOFS</vt:lpstr>
      <vt:lpstr>Functional List Operations</vt:lpstr>
      <vt:lpstr>Bonus / Review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Microsoft Office User</cp:lastModifiedBy>
  <cp:revision>56</cp:revision>
  <cp:lastPrinted>2022-09-13T19:53:12Z</cp:lastPrinted>
  <dcterms:modified xsi:type="dcterms:W3CDTF">2022-09-15T19:24:57Z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