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24"/>
  </p:notesMasterIdLst>
  <p:sldIdLst>
    <p:sldId id="256" r:id="rId2"/>
    <p:sldId id="277" r:id="rId3"/>
    <p:sldId id="391" r:id="rId4"/>
    <p:sldId id="290" r:id="rId5"/>
    <p:sldId id="392" r:id="rId6"/>
    <p:sldId id="396" r:id="rId7"/>
    <p:sldId id="394" r:id="rId8"/>
    <p:sldId id="395" r:id="rId9"/>
    <p:sldId id="275" r:id="rId10"/>
    <p:sldId id="286" r:id="rId11"/>
    <p:sldId id="283" r:id="rId12"/>
    <p:sldId id="397" r:id="rId13"/>
    <p:sldId id="393" r:id="rId14"/>
    <p:sldId id="287" r:id="rId15"/>
    <p:sldId id="386" r:id="rId16"/>
    <p:sldId id="289" r:id="rId17"/>
    <p:sldId id="265" r:id="rId18"/>
    <p:sldId id="388" r:id="rId19"/>
    <p:sldId id="389" r:id="rId20"/>
    <p:sldId id="390" r:id="rId21"/>
    <p:sldId id="387" r:id="rId22"/>
    <p:sldId id="288" r:id="rId23"/>
  </p:sldIdLst>
  <p:sldSz cx="12192000" cy="6858000"/>
  <p:notesSz cx="6997700" cy="919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Ball" initials="MB" lastIdx="2" clrIdx="0">
    <p:extLst>
      <p:ext uri="{19B8F6BF-5375-455C-9EA6-DF929625EA0E}">
        <p15:presenceInfo xmlns:p15="http://schemas.microsoft.com/office/powerpoint/2012/main" userId="S::ball@berkeley.edu::193c5538-4594-411a-855b-59318feefd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77"/>
    <p:restoredTop sz="90476"/>
  </p:normalViewPr>
  <p:slideViewPr>
    <p:cSldViewPr snapToGrid="0" snapToObjects="1">
      <p:cViewPr varScale="1">
        <p:scale>
          <a:sx n="115" d="100"/>
          <a:sy n="115" d="100"/>
        </p:scale>
        <p:origin x="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9T11:42:51.123" idx="2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6A0497-FA14-4881-862A-AC8598D64A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3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7331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7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556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10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8825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14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064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3999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438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4761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008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1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28"/>
            <a:ext cx="8458200" cy="14700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400" kern="0" dirty="0"/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205116" y="2476001"/>
            <a:ext cx="1941557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UC Berkeley EECS</a:t>
            </a:r>
            <a:b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</a:b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Lecturer</a:t>
            </a:r>
          </a:p>
          <a:p>
            <a:pPr algn="ctr">
              <a:defRPr/>
            </a:pP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2" y="152402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2661" y="6381750"/>
            <a:ext cx="617167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600" b="0" dirty="0"/>
              <a:t>UC Berkeley | Computer Science 88 | Michael Ball | https://cs88.org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3" y="2584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7267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8063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192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2247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3553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98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55081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20487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68317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6374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2"/>
            <a:ext cx="9855200" cy="35845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927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0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dirty="0"/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49782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 i="0">
          <a:solidFill>
            <a:srgbClr val="0332B7"/>
          </a:solidFill>
          <a:latin typeface="FreightText Pro Book" panose="02000603060000020004" pitchFamily="2" charset="0"/>
          <a:ea typeface="ＭＳ Ｐゴシック" charset="-128"/>
          <a:cs typeface="FreightText Pro Book" panose="0200060306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9pPr>
    </p:titleStyle>
    <p:bodyStyle>
      <a:lvl1pPr marL="214313" indent="-2143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7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5143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2pPr>
      <a:lvl3pPr marL="857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1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3pPr>
      <a:lvl4pPr marL="11572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1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4pPr>
      <a:lvl5pPr marL="15001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15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5pPr>
      <a:lvl6pPr marL="18430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6pPr>
      <a:lvl7pPr marL="21859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7pPr>
      <a:lvl8pPr marL="25288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8pPr>
      <a:lvl9pPr marL="28717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composingprograms.html#code=a%20%3D%20%22chipotle%22%0Ab%20%3D%205%20%3E%203%0Ac%20%3D%208%0A%0Adef%20foo%28c%29%3A%0A%20%20%20%20return%20c%20-%205%0A%0Adef%20bar%28%29%3A%0A%20%20%20%20if%20b%3A%0A%20%20%20%20%20%20%20%20a%20%3D%20%22taco%20bell%22%0A%0Aresult1%20%3D%20foo%2810%29%0Aresult2%20%3D%20bar%28%29%0A&amp;cumulative=true&amp;curInstr=0&amp;mode=display&amp;origin=composingprograms.js&amp;py=3&amp;rawInputLstJSON=%5B%5D" TargetMode="External"/><Relationship Id="rId2" Type="http://schemas.openxmlformats.org/officeDocument/2006/relationships/hyperlink" Target="https://pythontutor.com/composingprograms.html#code=a%20%3D%20%22chipotle%22%0Ac%20%3D%208.65%0Ab%20%3D%205%20%3E%203%0A%0Adef%20f1%28c%29%3A%0A%20%20%20%20return%20c%20-%205%0A%0Adef%20f2%28a%29%3A%0A%20%20%20%20a%20%3D%20%22taco%20bell%22%0A%0Aresult1%20%3D%20f1%28c%29%0Aresult2%20%3D%20f2%28a%29%0Aprint%28a%29%0A%20%20%20%20%0A%0A%20&amp;cumulative=true&amp;curInstr=0&amp;mode=display&amp;origin=composingprograms.js&amp;py=3&amp;rawInputLstJSON=%5B%5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hontutor.com/composingprograms.html#code=add_2%20%3D%20make_adder%282%29%0Aadd_3%20%3D%20make_adder%283%29%0A%0Ax%20%3D%20add_2%282%29%0Adef%20compose%28f,%20g%29%3A%0A%20%20%20%20def%20h%28x%29%3A%0A%20%20%20%20%20%20%20%20return%20f%28g%28x%29%29%0A%20%20%20%20return%20h%0A%0Aadd_5%20%3D%20compose%28add_2,%20add_3%29%0Az%20%3D%20add_5%28x%29%0A&amp;cumulative=true&amp;curInstr=0&amp;mode=display&amp;origin=composingprograms.js&amp;py=3&amp;rawInputLstJSON=%5B%5D" TargetMode="External"/><Relationship Id="rId4" Type="http://schemas.openxmlformats.org/officeDocument/2006/relationships/hyperlink" Target="https://pythontutor.com/composingprograms.html#code=def%20make_adder%28n%29%3A%0A%20%20%20%20def%20adder%28k%29%3A%0A%20%20%20%20%20%20%20%20return%20k%20%2B%20n%0A%20%20%20%20return%20adder%0A%0An%20%3D%2010%20%20%20%20%0Aadd_2%20%3D%20make_adder%282%29%0Ax%20%3D%20add_2%285%29%0A&amp;cumulative=true&amp;curInstr=0&amp;mode=display&amp;origin=composingprograms.js&amp;py=3&amp;rawInputLstJSON=%5B%5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HOFs &amp; Environment Diagrams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5FF14-EFE4-2541-8B46-FFB8E631C9CA}"/>
              </a:ext>
            </a:extLst>
          </p:cNvPr>
          <p:cNvSpPr txBox="1"/>
          <p:nvPr/>
        </p:nvSpPr>
        <p:spPr>
          <a:xfrm>
            <a:off x="1226634" y="25982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8E7AC7-A36B-8143-80E8-F81F81D7D188}"/>
              </a:ext>
            </a:extLst>
          </p:cNvPr>
          <p:cNvSpPr txBox="1"/>
          <p:nvPr/>
        </p:nvSpPr>
        <p:spPr>
          <a:xfrm>
            <a:off x="6550702" y="25932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&amp; Higher Order Functions</a:t>
            </a:r>
            <a:br>
              <a:rPr lang="en-US" dirty="0"/>
            </a:br>
            <a:r>
              <a:rPr lang="en-US" dirty="0"/>
              <a:t>Acronym</a:t>
            </a:r>
          </a:p>
        </p:txBody>
      </p:sp>
    </p:spTree>
    <p:extLst>
      <p:ext uri="{BB962C8B-B14F-4D97-AF65-F5344CB8AC3E}">
        <p14:creationId xmlns:p14="http://schemas.microsoft.com/office/powerpoint/2010/main" val="5835038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EC67-149D-7747-87F3-D940F8EF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Task: Acronym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B111F-7444-EB43-BDCE-E385A40E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01054-B4B8-BC41-8667-60CEB7A01846}"/>
              </a:ext>
            </a:extLst>
          </p:cNvPr>
          <p:cNvSpPr/>
          <p:nvPr/>
        </p:nvSpPr>
        <p:spPr>
          <a:xfrm>
            <a:off x="533400" y="1081668"/>
            <a:ext cx="861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Input: "The University of California at Berkeley"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Output: "UCB"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acronym(sentence):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	"""YOUR CODE HERE"""</a:t>
            </a:r>
          </a:p>
        </p:txBody>
      </p:sp>
      <p:sp>
        <p:nvSpPr>
          <p:cNvPr id="7" name="TextShape 11">
            <a:extLst>
              <a:ext uri="{FF2B5EF4-FFF2-40B4-BE49-F238E27FC236}">
                <a16:creationId xmlns:a16="http://schemas.microsoft.com/office/drawing/2014/main" id="{55609106-671F-E84E-8744-3B2453668F27}"/>
              </a:ext>
            </a:extLst>
          </p:cNvPr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P.S. Pedantry alert: This is really an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initialism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but that's rather annoying to say and type.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 (However, the code we write is the same, the difference is in how you pronounce the result.) The more you know!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819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EC67-149D-7747-87F3-D940F8EF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Task: Acronym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B111F-7444-EB43-BDCE-E385A40E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12</a:t>
            </a:fld>
            <a:endParaRPr lang="en-US" b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01054-B4B8-BC41-8667-60CEB7A01846}"/>
              </a:ext>
            </a:extLst>
          </p:cNvPr>
          <p:cNvSpPr/>
          <p:nvPr/>
        </p:nvSpPr>
        <p:spPr>
          <a:xfrm>
            <a:off x="533399" y="1081668"/>
            <a:ext cx="103724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acronym(sentence):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"""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&gt;&gt;&gt; acronym("The University of California at Berkeley")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"UCB"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"""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words =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sentence.split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return reduce(add, map(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first_letter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, filter(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long_word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, words)))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7" name="TextShape 11">
            <a:extLst>
              <a:ext uri="{FF2B5EF4-FFF2-40B4-BE49-F238E27FC236}">
                <a16:creationId xmlns:a16="http://schemas.microsoft.com/office/drawing/2014/main" id="{55609106-671F-E84E-8744-3B2453668F27}"/>
              </a:ext>
            </a:extLst>
          </p:cNvPr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P.S. Pedantry alert: This is really an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initialism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but that's rather annoying to say and type.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 (However, the code we write is the same, the difference is in how you pronounce the result.) The more you know!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09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7493-490E-6541-9973-A295DBF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ACB3-3528-3B4E-9961-861C7DBB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Transform a list, and return a new result</a:t>
            </a:r>
          </a:p>
          <a:p>
            <a:r>
              <a:rPr lang="en-US" dirty="0"/>
              <a:t>We'll use 3 functions that are hallmarks of functional programming</a:t>
            </a:r>
          </a:p>
          <a:p>
            <a:r>
              <a:rPr lang="en-US" dirty="0"/>
              <a:t>Each of these takes in a function and a sequence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EBD1E5-B78E-72B6-6282-D80B13046B4F}"/>
              </a:ext>
            </a:extLst>
          </p:cNvPr>
          <p:cNvGraphicFramePr>
            <a:graphicFrameLocks noGrp="1"/>
          </p:cNvGraphicFramePr>
          <p:nvPr/>
        </p:nvGraphicFramePr>
        <p:xfrm>
          <a:off x="533399" y="2593070"/>
          <a:ext cx="10829695" cy="2774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939">
                  <a:extLst>
                    <a:ext uri="{9D8B030D-6E8A-4147-A177-3AD203B41FA5}">
                      <a16:colId xmlns:a16="http://schemas.microsoft.com/office/drawing/2014/main" val="2059777158"/>
                    </a:ext>
                  </a:extLst>
                </a:gridCol>
                <a:gridCol w="2165939">
                  <a:extLst>
                    <a:ext uri="{9D8B030D-6E8A-4147-A177-3AD203B41FA5}">
                      <a16:colId xmlns:a16="http://schemas.microsoft.com/office/drawing/2014/main" val="2894650286"/>
                    </a:ext>
                  </a:extLst>
                </a:gridCol>
                <a:gridCol w="2165939">
                  <a:extLst>
                    <a:ext uri="{9D8B030D-6E8A-4147-A177-3AD203B41FA5}">
                      <a16:colId xmlns:a16="http://schemas.microsoft.com/office/drawing/2014/main" val="3290081916"/>
                    </a:ext>
                  </a:extLst>
                </a:gridCol>
                <a:gridCol w="2165939">
                  <a:extLst>
                    <a:ext uri="{9D8B030D-6E8A-4147-A177-3AD203B41FA5}">
                      <a16:colId xmlns:a16="http://schemas.microsoft.com/office/drawing/2014/main" val="2002986398"/>
                    </a:ext>
                  </a:extLst>
                </a:gridCol>
                <a:gridCol w="2165939">
                  <a:extLst>
                    <a:ext uri="{9D8B030D-6E8A-4147-A177-3AD203B41FA5}">
                      <a16:colId xmlns:a16="http://schemas.microsoft.com/office/drawing/2014/main" val="756374945"/>
                    </a:ext>
                  </a:extLst>
                </a:gridCol>
              </a:tblGrid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FreightSans Pro Book" panose="02000606030000020004" pitchFamily="2" charset="0"/>
                        </a:rPr>
                        <a:t>Function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FreightSans Pro Book" panose="02000606030000020004" pitchFamily="2" charset="0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FreightSans Pro Book" panose="02000606030000020004" pitchFamily="2" charset="0"/>
                        </a:rPr>
                        <a:t>Input arguments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FreightSans Pro Book" panose="02000606030000020004" pitchFamily="2" charset="0"/>
                        </a:rPr>
                        <a:t>Input Fn.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FreightSans Pro Book" panose="02000606030000020004" pitchFamily="2" charset="0"/>
                        </a:rPr>
                        <a:t>Output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645906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 every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argument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"Anything", a new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the same length, but possibly new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251051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filter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list with fewer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argument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with possibly fewer items, but values are the same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889719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reduce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"Combine" items together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arguments (current item, and the previous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should match the type each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Usually a "single" 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545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84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 Diagrams</a:t>
            </a:r>
          </a:p>
        </p:txBody>
      </p:sp>
    </p:spTree>
    <p:extLst>
      <p:ext uri="{BB962C8B-B14F-4D97-AF65-F5344CB8AC3E}">
        <p14:creationId xmlns:p14="http://schemas.microsoft.com/office/powerpoint/2010/main" val="24782424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3AED-AB1E-9F40-BE86-23A4ED91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 Examples: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0B3E-847A-CF45-BFCB-5C129A38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5162862" cy="503419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make_adder</a:t>
            </a:r>
            <a:r>
              <a:rPr lang="en-US" dirty="0">
                <a:latin typeface="Source Code Pro" panose="020B0509030403020204" pitchFamily="49" charset="77"/>
              </a:rPr>
              <a:t>(n):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def adder(k):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 k + n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return adder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add_2 = </a:t>
            </a:r>
            <a:r>
              <a:rPr lang="en-US" dirty="0" err="1">
                <a:latin typeface="Source Code Pro" panose="020B0509030403020204" pitchFamily="49" charset="77"/>
              </a:rPr>
              <a:t>make_adder</a:t>
            </a:r>
            <a:r>
              <a:rPr lang="en-US" dirty="0">
                <a:latin typeface="Source Code Pro" panose="020B0509030403020204" pitchFamily="49" charset="77"/>
              </a:rPr>
              <a:t>(2)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add_3 = </a:t>
            </a:r>
            <a:r>
              <a:rPr lang="en-US" dirty="0" err="1">
                <a:latin typeface="Source Code Pro" panose="020B0509030403020204" pitchFamily="49" charset="77"/>
              </a:rPr>
              <a:t>make_adder</a:t>
            </a:r>
            <a:r>
              <a:rPr lang="en-US" dirty="0">
                <a:latin typeface="Source Code Pro" panose="020B0509030403020204" pitchFamily="49" charset="77"/>
              </a:rPr>
              <a:t>(3)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x = add_2(5)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y = add_3(x)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E940C-8AD0-2342-B83A-952E1C7E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504442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9021-8955-514A-9ABD-D08BFEB6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1B0F-247A-494F-911C-6AF62A77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tools that help you understand code</a:t>
            </a:r>
          </a:p>
          <a:p>
            <a:r>
              <a:rPr lang="en-US" b="1" dirty="0"/>
              <a:t>Terminology:</a:t>
            </a:r>
            <a:endParaRPr lang="en-US" dirty="0"/>
          </a:p>
          <a:p>
            <a:pPr lvl="1"/>
            <a:r>
              <a:rPr lang="en-US" b="1" dirty="0"/>
              <a:t>Frame:</a:t>
            </a:r>
            <a:r>
              <a:rPr lang="en-US" dirty="0"/>
              <a:t> keeps track of variable-to-value bindings, each function call has a frame</a:t>
            </a:r>
          </a:p>
          <a:p>
            <a:pPr lvl="1"/>
            <a:r>
              <a:rPr lang="en-US" b="1" dirty="0"/>
              <a:t>Global Frame: </a:t>
            </a:r>
            <a:r>
              <a:rPr lang="en-US" dirty="0"/>
              <a:t>global for short, the starting frame of all python programs, doesn’t correspond to a specific function</a:t>
            </a:r>
          </a:p>
          <a:p>
            <a:pPr lvl="1"/>
            <a:r>
              <a:rPr lang="en-US" b="1" dirty="0"/>
              <a:t>Parent Frame:</a:t>
            </a:r>
            <a:r>
              <a:rPr lang="en-US" dirty="0"/>
              <a:t> The frame of where a function is defined (default parent frame is global)</a:t>
            </a:r>
          </a:p>
          <a:p>
            <a:pPr lvl="1"/>
            <a:r>
              <a:rPr lang="en-US" b="1" dirty="0"/>
              <a:t>Frame number:</a:t>
            </a:r>
            <a:r>
              <a:rPr lang="en-US" dirty="0"/>
              <a:t> What we use to keep track of frames, f1, f2, f3,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Variable </a:t>
            </a:r>
            <a:r>
              <a:rPr lang="en-US" dirty="0"/>
              <a:t>vs </a:t>
            </a:r>
            <a:r>
              <a:rPr lang="en-US" b="1" dirty="0"/>
              <a:t>Value</a:t>
            </a:r>
            <a:r>
              <a:rPr lang="en-US" dirty="0"/>
              <a:t>: x = 1. x is the </a:t>
            </a:r>
            <a:r>
              <a:rPr lang="en-US" b="1" dirty="0"/>
              <a:t>variable</a:t>
            </a:r>
            <a:r>
              <a:rPr lang="en-US" dirty="0"/>
              <a:t>, 1 is the </a:t>
            </a:r>
            <a:r>
              <a:rPr lang="en-US" b="1" dirty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4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5A117-87E3-F247-9EDC-A482C098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 Reminders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4151-9817-744B-B82A-CCF4359D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65202"/>
            <a:ext cx="11125200" cy="533256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Always draw the global frame first</a:t>
            </a:r>
          </a:p>
          <a:p>
            <a:pPr marL="514350" indent="-514350">
              <a:buAutoNum type="arabicPeriod"/>
            </a:pPr>
            <a:r>
              <a:rPr lang="en-US" sz="2400" dirty="0"/>
              <a:t>When evaluating assignments (lines with single equal), always evaluate right side first</a:t>
            </a:r>
          </a:p>
          <a:p>
            <a:pPr marL="514350" indent="-514350">
              <a:buAutoNum type="arabicPeriod"/>
            </a:pPr>
            <a:r>
              <a:rPr lang="en-US" sz="2400" dirty="0"/>
              <a:t>When you CALL a function MAKE A NEW FRAME!</a:t>
            </a:r>
          </a:p>
          <a:p>
            <a:pPr marL="514350" indent="-514350">
              <a:buAutoNum type="arabicPeriod"/>
            </a:pPr>
            <a:r>
              <a:rPr lang="en-US" sz="2400" dirty="0"/>
              <a:t>When assigning a primitive expression (number, </a:t>
            </a:r>
            <a:r>
              <a:rPr lang="en-US" sz="2400" dirty="0" err="1"/>
              <a:t>boolean</a:t>
            </a:r>
            <a:r>
              <a:rPr lang="en-US" sz="2400" dirty="0"/>
              <a:t>, string) write the value in the box</a:t>
            </a:r>
          </a:p>
          <a:p>
            <a:pPr marL="514350" indent="-514350">
              <a:buAutoNum type="arabicPeriod"/>
            </a:pPr>
            <a:r>
              <a:rPr lang="en-US" sz="2400" dirty="0"/>
              <a:t>When assigning anything else (lists, functions, etc.), draw an arrow to the value</a:t>
            </a:r>
          </a:p>
          <a:p>
            <a:pPr marL="514350" indent="-514350">
              <a:buAutoNum type="arabicPeriod"/>
            </a:pPr>
            <a:r>
              <a:rPr lang="en-US" sz="2400" dirty="0"/>
              <a:t>When calling a function, name the frame with the intrinsic name – the name of the function that variable points to</a:t>
            </a:r>
          </a:p>
          <a:p>
            <a:pPr marL="514350" indent="-514350">
              <a:buAutoNum type="arabicPeriod"/>
            </a:pPr>
            <a:r>
              <a:rPr lang="en-US" sz="2400" dirty="0"/>
              <a:t>The parent frame of a function is the frame in which it was defined in (default parent frame is global)</a:t>
            </a:r>
          </a:p>
          <a:p>
            <a:pPr marL="514350" indent="-514350">
              <a:buAutoNum type="arabicPeriod"/>
            </a:pPr>
            <a:r>
              <a:rPr lang="en-US" sz="2400" dirty="0"/>
              <a:t>If the value for a variable doesn’t exist in the current frame, search in the parent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DA3F-5262-644A-8A04-EDF80650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9A36-1B36-EA49-B322-395902ACC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066800"/>
            <a:ext cx="11225011" cy="5257800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hlinkClick r:id="rId2"/>
            </a:endParaRPr>
          </a:p>
          <a:p>
            <a:pPr marL="0" indent="0">
              <a:buNone/>
            </a:pPr>
            <a:r>
              <a:rPr lang="en-US" sz="2400" dirty="0"/>
              <a:t>Example 1:</a:t>
            </a:r>
            <a:endParaRPr lang="en-US" sz="2400" dirty="0">
              <a:hlinkClick r:id="rId2"/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Primitives and Functions: Environment Diagram Python Tutor</a:t>
            </a:r>
            <a:r>
              <a:rPr lang="en-US" sz="2400" dirty="0">
                <a:hlinkClick r:id="rId3"/>
              </a:rPr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 2:</a:t>
            </a:r>
          </a:p>
          <a:p>
            <a:r>
              <a:rPr lang="en-US" sz="2400" dirty="0">
                <a:hlinkClick r:id="rId4"/>
              </a:rPr>
              <a:t>make_adder Higher Order Function: Environment Diagram Python Tutor Link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Example 3:</a:t>
            </a:r>
          </a:p>
          <a:p>
            <a:r>
              <a:rPr lang="en-US" sz="2400" dirty="0">
                <a:hlinkClick r:id="rId5"/>
              </a:rPr>
              <a:t>Compose Python Tutor Link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8DF3A-EE49-4D43-8D52-1F01AC76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76121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DA3F-5262-644A-8A04-EDF80650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9A36-1B36-EA49-B322-395902ACC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066800"/>
            <a:ext cx="11225011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 = "chipotle"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5 &gt; 3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 = 8</a:t>
            </a:r>
          </a:p>
          <a:p>
            <a:pPr marL="0" indent="0">
              <a:buNone/>
            </a:pPr>
            <a:endParaRPr lang="en-U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foo(c):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c - 5</a:t>
            </a:r>
          </a:p>
          <a:p>
            <a:pPr marL="0" indent="0">
              <a:buNone/>
            </a:pPr>
            <a:endParaRPr lang="en-U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bar():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if b: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a = "taco bell"</a:t>
            </a:r>
          </a:p>
          <a:p>
            <a:pPr marL="0" indent="0">
              <a:buNone/>
            </a:pPr>
            <a:endParaRPr lang="en-U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result1 = foo(10)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result2 = bar()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8DF3A-EE49-4D43-8D52-1F01AC76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09658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A79926-540C-804C-BB3C-28C6FF85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FFE9F9-F3B5-7F4A-92C9-723DB466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weeks-long saga is over!</a:t>
            </a:r>
          </a:p>
          <a:p>
            <a:r>
              <a:rPr lang="en-US" dirty="0"/>
              <a:t>Early next week:</a:t>
            </a:r>
          </a:p>
          <a:p>
            <a:pPr lvl="1"/>
            <a:r>
              <a:rPr lang="en-US" dirty="0"/>
              <a:t> TWO new sections added</a:t>
            </a:r>
          </a:p>
          <a:p>
            <a:pPr lvl="1"/>
            <a:r>
              <a:rPr lang="en-US" dirty="0"/>
              <a:t> Will send out a form for transferring work from 61A</a:t>
            </a:r>
          </a:p>
          <a:p>
            <a:pPr lvl="1"/>
            <a:r>
              <a:rPr lang="en-US" dirty="0"/>
              <a:t> Will give extensions for Labs 1, 2, 3 and Homework 1, 2</a:t>
            </a:r>
          </a:p>
          <a:p>
            <a:r>
              <a:rPr lang="en-US" dirty="0"/>
              <a:t>if I don't respond to  your email about enrollment, I'm sorry. </a:t>
            </a:r>
          </a:p>
          <a:p>
            <a:endParaRPr lang="en-US" dirty="0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EA6C1E3-39B0-4D5B-1072-646D9431C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30" y="3911600"/>
            <a:ext cx="51562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722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DA3F-5262-644A-8A04-EDF80650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9A36-1B36-EA49-B322-395902ACC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066800"/>
            <a:ext cx="11225011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make_adder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(n):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def adder(k):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return k + n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adder</a:t>
            </a:r>
          </a:p>
          <a:p>
            <a:pPr marL="0" indent="0">
              <a:buNone/>
            </a:pPr>
            <a:endParaRPr lang="en-U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 = 10    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add_2 =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make_adder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(2)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= add_2(5)</a:t>
            </a:r>
            <a:endParaRPr lang="en-US" sz="22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8DF3A-EE49-4D43-8D52-1F01AC76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613526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3AED-AB1E-9F40-BE86-23A4ED91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0B3E-847A-CF45-BFCB-5C129A38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add_2 = </a:t>
            </a:r>
            <a:r>
              <a:rPr lang="en-US" dirty="0" err="1">
                <a:latin typeface="Source Code Pro" panose="020B0509030403020204" pitchFamily="49" charset="77"/>
              </a:rPr>
              <a:t>make_adder</a:t>
            </a:r>
            <a:r>
              <a:rPr lang="en-US" dirty="0">
                <a:latin typeface="Source Code Pro" panose="020B0509030403020204" pitchFamily="49" charset="77"/>
              </a:rPr>
              <a:t>(2)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add_3 = </a:t>
            </a:r>
            <a:r>
              <a:rPr lang="en-US" dirty="0" err="1">
                <a:latin typeface="Source Code Pro" panose="020B0509030403020204" pitchFamily="49" charset="77"/>
              </a:rPr>
              <a:t>make_adder</a:t>
            </a:r>
            <a:r>
              <a:rPr lang="en-US" dirty="0">
                <a:latin typeface="Source Code Pro" panose="020B0509030403020204" pitchFamily="49" charset="77"/>
              </a:rPr>
              <a:t>(3)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x = add_2(2)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compose(f, g):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def h(x):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 f(g(x))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return h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add_5 = compose(add_2, add_3)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z = add_5(x)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E940C-8AD0-2342-B83A-952E1C7E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18854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8CAE-0705-B045-AD80-3D6241BF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 Tips /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1BF4-AA36-5D41-AE04-17550495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draw an arrow from one variable to another.</a:t>
            </a:r>
          </a:p>
          <a:p>
            <a:r>
              <a:rPr lang="en-US" dirty="0"/>
              <a:t>Useful Resources: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markmiyashita.com</a:t>
            </a:r>
            <a:r>
              <a:rPr lang="en-US" dirty="0"/>
              <a:t>/cs61a/</a:t>
            </a:r>
            <a:r>
              <a:rPr lang="en-US" dirty="0" err="1"/>
              <a:t>environment_diagrams</a:t>
            </a:r>
            <a:r>
              <a:rPr lang="en-US" dirty="0"/>
              <a:t>/</a:t>
            </a:r>
            <a:r>
              <a:rPr lang="en-US" dirty="0" err="1"/>
              <a:t>rules_of_environment_diagrams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albertwu.org</a:t>
            </a:r>
            <a:r>
              <a:rPr lang="en-US" dirty="0"/>
              <a:t>/cs61a/notes/</a:t>
            </a:r>
            <a:r>
              <a:rPr lang="en-US" dirty="0" err="1"/>
              <a:t>environments.html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5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HOFs and Lists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5FF14-EFE4-2541-8B46-FFB8E631C9CA}"/>
              </a:ext>
            </a:extLst>
          </p:cNvPr>
          <p:cNvSpPr txBox="1"/>
          <p:nvPr/>
        </p:nvSpPr>
        <p:spPr>
          <a:xfrm>
            <a:off x="1226634" y="25982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8E7AC7-A36B-8143-80E8-F81F81D7D188}"/>
              </a:ext>
            </a:extLst>
          </p:cNvPr>
          <p:cNvSpPr txBox="1"/>
          <p:nvPr/>
        </p:nvSpPr>
        <p:spPr>
          <a:xfrm>
            <a:off x="6550702" y="25932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816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7493-490E-6541-9973-A295DBF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ACB3-3528-3B4E-9961-861C7DBB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Transform a list, and return a new result</a:t>
            </a:r>
          </a:p>
          <a:p>
            <a:r>
              <a:rPr lang="en-US" dirty="0"/>
              <a:t>We'll use 3 functions that are hallmarks of functional programming</a:t>
            </a:r>
          </a:p>
          <a:p>
            <a:r>
              <a:rPr lang="en-US" dirty="0"/>
              <a:t>Each of these takes in a function and a sequence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EBD1E5-B78E-72B6-6282-D80B13046B4F}"/>
              </a:ext>
            </a:extLst>
          </p:cNvPr>
          <p:cNvGraphicFramePr>
            <a:graphicFrameLocks noGrp="1"/>
          </p:cNvGraphicFramePr>
          <p:nvPr/>
        </p:nvGraphicFramePr>
        <p:xfrm>
          <a:off x="533399" y="2593070"/>
          <a:ext cx="10829695" cy="2774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939">
                  <a:extLst>
                    <a:ext uri="{9D8B030D-6E8A-4147-A177-3AD203B41FA5}">
                      <a16:colId xmlns:a16="http://schemas.microsoft.com/office/drawing/2014/main" val="2059777158"/>
                    </a:ext>
                  </a:extLst>
                </a:gridCol>
                <a:gridCol w="2165939">
                  <a:extLst>
                    <a:ext uri="{9D8B030D-6E8A-4147-A177-3AD203B41FA5}">
                      <a16:colId xmlns:a16="http://schemas.microsoft.com/office/drawing/2014/main" val="2894650286"/>
                    </a:ext>
                  </a:extLst>
                </a:gridCol>
                <a:gridCol w="2165939">
                  <a:extLst>
                    <a:ext uri="{9D8B030D-6E8A-4147-A177-3AD203B41FA5}">
                      <a16:colId xmlns:a16="http://schemas.microsoft.com/office/drawing/2014/main" val="3290081916"/>
                    </a:ext>
                  </a:extLst>
                </a:gridCol>
                <a:gridCol w="2165939">
                  <a:extLst>
                    <a:ext uri="{9D8B030D-6E8A-4147-A177-3AD203B41FA5}">
                      <a16:colId xmlns:a16="http://schemas.microsoft.com/office/drawing/2014/main" val="2002986398"/>
                    </a:ext>
                  </a:extLst>
                </a:gridCol>
                <a:gridCol w="2165939">
                  <a:extLst>
                    <a:ext uri="{9D8B030D-6E8A-4147-A177-3AD203B41FA5}">
                      <a16:colId xmlns:a16="http://schemas.microsoft.com/office/drawing/2014/main" val="756374945"/>
                    </a:ext>
                  </a:extLst>
                </a:gridCol>
              </a:tblGrid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FreightSans Pro Book" panose="02000606030000020004" pitchFamily="2" charset="0"/>
                        </a:rPr>
                        <a:t>Function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FreightSans Pro Book" panose="02000606030000020004" pitchFamily="2" charset="0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FreightSans Pro Book" panose="02000606030000020004" pitchFamily="2" charset="0"/>
                        </a:rPr>
                        <a:t>Input arguments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FreightSans Pro Book" panose="02000606030000020004" pitchFamily="2" charset="0"/>
                        </a:rPr>
                        <a:t>Input Fn.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FreightSans Pro Book" panose="02000606030000020004" pitchFamily="2" charset="0"/>
                        </a:rPr>
                        <a:t>Output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645906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 every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argument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"Anything", a new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the same length, but possibly new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251051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filter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list with fewer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argument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with possibly fewer items, but values are the same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889719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reduce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"Combine" items together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arguments (current item, and the previous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should match the type each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Usually a "single" 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545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14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7493-490E-6541-9973-A295DBF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and Non-Boolean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ACB3-3528-3B4E-9961-861C7DBB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&gt;&gt;&gt; list(filter(add_2, range(10)))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[0, 1, 2, 3, 4, 5, 6, 7, 8, 9]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&gt;&gt;&gt; if 0: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...     print("0 is a true value")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... else: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...     print("0 is a false value")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... 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0 is a false value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b="1" dirty="0"/>
              <a:t>Why is 0 in the output of 0ur filter?</a:t>
            </a:r>
          </a:p>
        </p:txBody>
      </p:sp>
    </p:spTree>
    <p:extLst>
      <p:ext uri="{BB962C8B-B14F-4D97-AF65-F5344CB8AC3E}">
        <p14:creationId xmlns:p14="http://schemas.microsoft.com/office/powerpoint/2010/main" val="17397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7493-490E-6541-9973-A295DBF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and Non-Boolean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ACB3-3528-3B4E-9961-861C7DBB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&gt;&gt;&gt; [ x </a:t>
            </a:r>
            <a:r>
              <a:rPr lang="en-US" sz="2800" dirty="0">
                <a:latin typeface="Source Code Pro Light" panose="020B0409030403020204" pitchFamily="49" charset="77"/>
              </a:rPr>
              <a:t>for x in range(10) if add_2(x) ]</a:t>
            </a:r>
          </a:p>
          <a:p>
            <a:pPr marL="0" indent="0">
              <a:buNone/>
            </a:pPr>
            <a:endParaRPr lang="en-US" sz="2800" b="1" dirty="0">
              <a:latin typeface="Source Code Pro Light" panose="020B0409030403020204" pitchFamily="49" charset="77"/>
            </a:endParaRPr>
          </a:p>
          <a:p>
            <a:pPr marL="0" indent="0">
              <a:buNone/>
            </a:pPr>
            <a:r>
              <a:rPr lang="en-US" sz="2800" b="1" dirty="0"/>
              <a:t>Why is 0 in the output of 0ur filter?</a:t>
            </a:r>
          </a:p>
          <a:p>
            <a:pPr marL="0" indent="0">
              <a:buNone/>
            </a:pPr>
            <a:r>
              <a:rPr lang="en-US" sz="2800" dirty="0"/>
              <a:t>Filter calls our function, but always returns the original value!</a:t>
            </a:r>
          </a:p>
        </p:txBody>
      </p:sp>
    </p:spTree>
    <p:extLst>
      <p:ext uri="{BB962C8B-B14F-4D97-AF65-F5344CB8AC3E}">
        <p14:creationId xmlns:p14="http://schemas.microsoft.com/office/powerpoint/2010/main" val="61471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&amp; Higher Order Functions</a:t>
            </a:r>
            <a:br>
              <a:rPr lang="en-US" dirty="0"/>
            </a:br>
            <a:r>
              <a:rPr lang="en-US" dirty="0"/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27264297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2243-B7BE-0F46-83D8-54C33AA9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16F-54D8-8E4B-B483-3DADB5D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three new common Higher Order Functions:</a:t>
            </a:r>
          </a:p>
          <a:p>
            <a:pPr lvl="1"/>
            <a:r>
              <a:rPr lang="en-US" dirty="0"/>
              <a:t>map, filter, reduce</a:t>
            </a:r>
          </a:p>
          <a:p>
            <a:r>
              <a:rPr lang="en-US" dirty="0"/>
              <a:t>These each apply a function to a sequence (list) of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Reduce: “Combines” items together, probably doesn’t return a list.</a:t>
            </a:r>
          </a:p>
          <a:p>
            <a:pPr lvl="1"/>
            <a:r>
              <a:rPr lang="en-US" dirty="0"/>
              <a:t>Input: A 2 item function and a sequence</a:t>
            </a:r>
          </a:p>
          <a:p>
            <a:pPr lvl="1"/>
            <a:r>
              <a:rPr lang="en-US" dirty="0"/>
              <a:t>A single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C567C-EF3B-B148-BDC1-CFE1C954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8725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52489" y="252301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FreightText Pro Book" panose="02000603060000020004" pitchFamily="2" charset="0"/>
                <a:ea typeface="Arial"/>
              </a:rPr>
              <a:t>REDUCE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ightText Pro Book" panose="02000603060000020004" pitchFamily="2" charset="0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reduce(function,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005548" y="1455959"/>
            <a:ext cx="83725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Successively </a:t>
            </a:r>
            <a:r>
              <a:rPr lang="en-US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combine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items of our sequence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• function: add(), takes 2 inputs gives us 1 value. 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Function, with 2 inputs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An item, the type is the output of our function.</a:t>
            </a: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Note: We must import reduce from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0"/>
                <a:ea typeface="Source Code Pro" panose="020B0509030403020204" pitchFamily="49" charset="0"/>
                <a:sym typeface="Wingdings" pitchFamily="2" charset="2"/>
              </a:rPr>
              <a:t>functools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!</a:t>
            </a: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3BA0DD-C671-564E-8D6D-0143E2712244}"/>
              </a:ext>
            </a:extLst>
          </p:cNvPr>
          <p:cNvSpPr/>
          <p:nvPr/>
        </p:nvSpPr>
        <p:spPr>
          <a:xfrm>
            <a:off x="2114548" y="5065718"/>
            <a:ext cx="847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reduce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   result = function(sequence[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0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], sequence[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1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])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index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2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 err="1">
                <a:solidFill>
                  <a:srgbClr val="795E26"/>
                </a:solidFill>
                <a:latin typeface=" SourceCodePro-Light" panose="020B0509030403020204" pitchFamily="49" charset="77"/>
              </a:rPr>
              <a:t>len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(sequence)):</a:t>
            </a: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       result = function(result, sequence[index])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171068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10491</TotalTime>
  <Words>1371</Words>
  <Application>Microsoft Macintosh PowerPoint</Application>
  <PresentationFormat>Widescreen</PresentationFormat>
  <Paragraphs>209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 SourceCodePro-Light</vt:lpstr>
      <vt:lpstr>Arial</vt:lpstr>
      <vt:lpstr>FreightSans Pro Book</vt:lpstr>
      <vt:lpstr>FreightSans Pro Medium</vt:lpstr>
      <vt:lpstr>FreightSans Pro Semibold</vt:lpstr>
      <vt:lpstr>FreightText Pro Book</vt:lpstr>
      <vt:lpstr>Source Code Pro</vt:lpstr>
      <vt:lpstr>Source Code Pro Light</vt:lpstr>
      <vt:lpstr>Times New Roman</vt:lpstr>
      <vt:lpstr>1_cs162-fa14</vt:lpstr>
      <vt:lpstr>HOFs &amp; Environment Diagrams</vt:lpstr>
      <vt:lpstr>Announcements</vt:lpstr>
      <vt:lpstr>HOFs and Lists</vt:lpstr>
      <vt:lpstr>Functional List Operations</vt:lpstr>
      <vt:lpstr>Filter and Non-Boolean Functions</vt:lpstr>
      <vt:lpstr>Filter and Non-Boolean Functions</vt:lpstr>
      <vt:lpstr>Lists &amp; Higher Order Functions Reduce</vt:lpstr>
      <vt:lpstr>Learning Objectives</vt:lpstr>
      <vt:lpstr>PowerPoint Presentation</vt:lpstr>
      <vt:lpstr>Lists &amp; Higher Order Functions Acronym</vt:lpstr>
      <vt:lpstr>Today’s Task: Acronym</vt:lpstr>
      <vt:lpstr>Today’s Task: Acronym</vt:lpstr>
      <vt:lpstr>Functional List Operations</vt:lpstr>
      <vt:lpstr>Environment Diagrams</vt:lpstr>
      <vt:lpstr>Python Tutor Examples: compose</vt:lpstr>
      <vt:lpstr>Environment Diagrams</vt:lpstr>
      <vt:lpstr>Environment Diagrams Reminders</vt:lpstr>
      <vt:lpstr>Demo</vt:lpstr>
      <vt:lpstr>Example 1</vt:lpstr>
      <vt:lpstr>Example 2</vt:lpstr>
      <vt:lpstr>Python Tutor Examples</vt:lpstr>
      <vt:lpstr>Environment Diagram Tips /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dc:subject/>
  <dc:creator/>
  <dc:description/>
  <cp:lastModifiedBy>Microsoft Office User</cp:lastModifiedBy>
  <cp:revision>78</cp:revision>
  <cp:lastPrinted>2021-09-13T20:56:58Z</cp:lastPrinted>
  <dcterms:modified xsi:type="dcterms:W3CDTF">2022-09-15T19:51:19Z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