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0"/>
  </p:notesMasterIdLst>
  <p:sldIdLst>
    <p:sldId id="360" r:id="rId2"/>
    <p:sldId id="374" r:id="rId3"/>
    <p:sldId id="376" r:id="rId4"/>
    <p:sldId id="364" r:id="rId5"/>
    <p:sldId id="367" r:id="rId6"/>
    <p:sldId id="271" r:id="rId7"/>
    <p:sldId id="265" r:id="rId8"/>
    <p:sldId id="269" r:id="rId9"/>
    <p:sldId id="268" r:id="rId10"/>
    <p:sldId id="368" r:id="rId11"/>
    <p:sldId id="272" r:id="rId12"/>
    <p:sldId id="273" r:id="rId13"/>
    <p:sldId id="274" r:id="rId14"/>
    <p:sldId id="369" r:id="rId15"/>
    <p:sldId id="266" r:id="rId16"/>
    <p:sldId id="267" r:id="rId17"/>
    <p:sldId id="281" r:id="rId18"/>
    <p:sldId id="373" r:id="rId19"/>
    <p:sldId id="370" r:id="rId20"/>
    <p:sldId id="275" r:id="rId21"/>
    <p:sldId id="276" r:id="rId22"/>
    <p:sldId id="372" r:id="rId23"/>
    <p:sldId id="277" r:id="rId24"/>
    <p:sldId id="278" r:id="rId25"/>
    <p:sldId id="375" r:id="rId26"/>
    <p:sldId id="279" r:id="rId27"/>
    <p:sldId id="280" r:id="rId28"/>
    <p:sldId id="286" r:id="rId29"/>
  </p:sldIdLst>
  <p:sldSz cx="12192000" cy="6858000"/>
  <p:notesSz cx="6997700" cy="9194800"/>
  <p:embeddedFontLst>
    <p:embeddedFont>
      <p:font typeface="Courier" panose="02070309020205020404" pitchFamily="49" charset="0"/>
      <p:regular r:id="rId31"/>
      <p:bold r:id="rId32"/>
      <p:italic r:id="rId33"/>
      <p:boldItalic r:id="rId34"/>
    </p:embeddedFont>
    <p:embeddedFont>
      <p:font typeface="FreightMicro Pro Bold" panose="02000803040000020004" pitchFamily="2" charset="0"/>
      <p:bold r:id="rId35"/>
      <p:italic r:id="rId36"/>
      <p:boldItalic r:id="rId37"/>
    </p:embeddedFont>
    <p:embeddedFont>
      <p:font typeface="FreightMicro Pro Book" panose="02000603020000020004" pitchFamily="2" charset="0"/>
      <p:regular r:id="rId38"/>
      <p:italic r:id="rId39"/>
    </p:embeddedFont>
    <p:embeddedFont>
      <p:font typeface="FreightMicro Pro Light" panose="02000603030000020004" pitchFamily="2" charset="0"/>
      <p:regular r:id="rId40"/>
      <p:italic r:id="rId41"/>
    </p:embeddedFont>
    <p:embeddedFont>
      <p:font typeface="FreightSans Pro Bold" panose="02000803040000020004" pitchFamily="2" charset="0"/>
      <p:bold r:id="rId42"/>
      <p:italic r:id="rId43"/>
      <p:boldItalic r:id="rId44"/>
    </p:embeddedFont>
    <p:embeddedFont>
      <p:font typeface="FreightSans Pro Book" panose="02000606030000020004" pitchFamily="2" charset="0"/>
      <p:regular r:id="rId45"/>
      <p:italic r:id="rId46"/>
    </p:embeddedFont>
    <p:embeddedFont>
      <p:font typeface="FreightSans Pro Medium" panose="02000606030000020004" pitchFamily="2" charset="0"/>
      <p:regular r:id="rId47"/>
      <p:italic r:id="rId48"/>
    </p:embeddedFont>
    <p:embeddedFont>
      <p:font typeface="Source Code Pro" panose="020B0509030403020204" pitchFamily="49" charset="0"/>
      <p:regular r:id="rId49"/>
      <p:bold r:id="rId50"/>
      <p:italic r:id="rId51"/>
      <p:boldItalic r:id="rId52"/>
    </p:embeddedFont>
    <p:embeddedFont>
      <p:font typeface="Source Code Pro Light" panose="020B0409030403020204" pitchFamily="49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Book" panose="0200060603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reightSans Pro Book" panose="02000606030000020004" pitchFamily="2" charset="0"/>
        <a:ea typeface="FreightSans Pro Book" panose="02000606030000020004" pitchFamily="2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14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7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6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5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4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10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createtab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count/" TargetMode="External"/><Relationship Id="rId3" Type="http://schemas.openxmlformats.org/officeDocument/2006/relationships/hyperlink" Target="http://www.zentut.com/sql-tutorial/sql-select/" TargetMode="External"/><Relationship Id="rId7" Type="http://schemas.openxmlformats.org/officeDocument/2006/relationships/hyperlink" Target="http://www.zentut.com/sql-tutorial/sql-min-max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ntut.com/sql-tutorial/sql-av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www.zentut.com/sql-tutorial/sql-su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zentut.com/sql-tutorial/sql-aggregate-functions/" TargetMode="Externa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Filtering Queries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494270" y="228600"/>
            <a:ext cx="941173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Filtering rows - </a:t>
            </a:r>
            <a:r>
              <a:rPr lang="en-US" dirty="0">
                <a:latin typeface="Source Code Pro" panose="020B0509030403020204" pitchFamily="49" charset="77"/>
              </a:rPr>
              <a:t>WHERE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611912" y="111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Set of Table records (rows) that satisfy a condition</a:t>
            </a:r>
            <a:endParaRPr dirty="0"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33" y="250119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912" y="477295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9640" y="250454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883396" y="1686667"/>
            <a:ext cx="957995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order];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553994" y="204573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 Operators for predicates</a:t>
            </a:r>
            <a:endParaRPr dirty="0"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813486" y="110387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use the </a:t>
            </a:r>
            <a:r>
              <a:rPr lang="en-US" sz="1800" dirty="0"/>
              <a:t>WHERE </a:t>
            </a:r>
            <a:r>
              <a:rPr lang="en-US" sz="1800" b="0" dirty="0"/>
              <a:t>clause in the SQL statements such as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 dirty="0"/>
              <a:t>, 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 dirty="0"/>
              <a:t>and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 dirty="0"/>
              <a:t>  to filter rows that do not meet a specified condition</a:t>
            </a:r>
            <a:endParaRPr sz="1800" dirty="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5868" y="2191265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Approximate Matching …</a:t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83" y="1064622"/>
            <a:ext cx="8516492" cy="502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CREATE and INSERT and UPDATE</a:t>
            </a:r>
          </a:p>
        </p:txBody>
      </p:sp>
    </p:spTree>
    <p:extLst>
      <p:ext uri="{BB962C8B-B14F-4D97-AF65-F5344CB8AC3E}">
        <p14:creationId xmlns:p14="http://schemas.microsoft.com/office/powerpoint/2010/main" val="18020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often used interactively</a:t>
            </a:r>
            <a:endParaRPr dirty="0"/>
          </a:p>
          <a:p>
            <a:pPr marL="685800" lvl="1" indent="-228600"/>
            <a:r>
              <a:rPr lang="en-US" dirty="0"/>
              <a:t>Result of select displayed to the user, but not stored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hlinkClick r:id="rId3"/>
              </a:rPr>
              <a:t>Can create a table in many ways</a:t>
            </a:r>
            <a:endParaRPr lang="en-US" dirty="0"/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Often may just supply a list of columns without data.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Create table statement gives the result a name</a:t>
            </a:r>
            <a:endParaRPr dirty="0"/>
          </a:p>
          <a:p>
            <a:pPr marL="685800" lvl="1" indent="-228600"/>
            <a:r>
              <a:rPr lang="en-US" dirty="0"/>
              <a:t>Like a variable, but for a permanent object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10" name="Google Shape;310;p22"/>
          <p:cNvSpPr/>
          <p:nvPr/>
        </p:nvSpPr>
        <p:spPr>
          <a:xfrm>
            <a:off x="2362199" y="4285313"/>
            <a:ext cx="8140337" cy="44344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2, "chocolate", "light brown", 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3, "chocolate", "dark brown", 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4, "strawberry", "pink",5.25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5, "bubblegum", "pink",4.75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Notice how column names are introduced and implicit later on.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Inserting new records (rows) 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idx="1"/>
          </p:nvPr>
        </p:nvSpPr>
        <p:spPr>
          <a:xfrm>
            <a:off x="2209800" y="5334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database table is typically a shared, durable repository shared by multiple applications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5867400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INSERT INTO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2127250"/>
            <a:ext cx="8064500" cy="204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300" y="2752776"/>
            <a:ext cx="3390900" cy="246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UPDATING new records (rows) 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2127607" y="27686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If you don’t specify a WHERE, you’ll update all rows!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6819472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UPDATE table SET column1 = value1, column2 = value2</a:t>
            </a:r>
            <a:r>
              <a:rPr lang="en-US" dirty="0">
                <a:latin typeface="Source Code Pro" panose="020B0509030403020204" pitchFamily="49" charset="77"/>
                <a:ea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[WHERE condition];</a:t>
            </a:r>
            <a:endParaRPr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403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Aggregations</a:t>
            </a:r>
          </a:p>
        </p:txBody>
      </p:sp>
    </p:spTree>
    <p:extLst>
      <p:ext uri="{BB962C8B-B14F-4D97-AF65-F5344CB8AC3E}">
        <p14:creationId xmlns:p14="http://schemas.microsoft.com/office/powerpoint/2010/main" val="28660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3C8-847D-2E48-8AD4-4E386C6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5100"/>
            <a:ext cx="10210800" cy="7366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EA7-D64B-9440-A4BA-5866048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All remaining assignments including Ants Due 12/5</a:t>
            </a:r>
          </a:p>
          <a:p>
            <a:r>
              <a:rPr lang="en-US" b="1" dirty="0"/>
              <a:t> All can be submitted as w/a partner</a:t>
            </a:r>
          </a:p>
          <a:p>
            <a:r>
              <a:rPr lang="en-US" b="1" dirty="0"/>
              <a:t> Everyone gets 3 homework + lab drops</a:t>
            </a:r>
          </a:p>
          <a:p>
            <a:r>
              <a:rPr lang="en-US" b="1" dirty="0"/>
              <a:t> HW10, 11, 12 will be largely effort based.</a:t>
            </a:r>
          </a:p>
          <a:p>
            <a:pPr lvl="1"/>
            <a:r>
              <a:rPr lang="en-US" b="1" dirty="0"/>
              <a:t> If you get a 4/8, you'll get 8/8</a:t>
            </a:r>
          </a:p>
          <a:p>
            <a:r>
              <a:rPr lang="en-US" b="1" dirty="0"/>
              <a:t> Slip Days basically do not matter.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r>
              <a:rPr lang="en-US" b="1" dirty="0">
                <a:sym typeface="Wingdings" pitchFamily="2" charset="2"/>
              </a:rPr>
              <a:t> Ants Updates:</a:t>
            </a:r>
          </a:p>
          <a:p>
            <a:pPr lvl="1"/>
            <a:r>
              <a:rPr lang="en-US" b="1" dirty="0">
                <a:sym typeface="Wingdings" pitchFamily="2" charset="2"/>
              </a:rPr>
              <a:t> Everyone gets Checkpoint 1 points for submitting the assignment.</a:t>
            </a:r>
          </a:p>
          <a:p>
            <a:pPr lvl="1"/>
            <a:r>
              <a:rPr lang="en-US" b="1" dirty="0">
                <a:sym typeface="Wingdings" pitchFamily="2" charset="2"/>
              </a:rPr>
              <a:t> Max Score = 41/54 – I'll scale the points</a:t>
            </a:r>
          </a:p>
          <a:p>
            <a:pPr lvl="1"/>
            <a:r>
              <a:rPr lang="en-US" b="1" dirty="0">
                <a:sym typeface="Wingdings" pitchFamily="2" charset="2"/>
              </a:rPr>
              <a:t> Phase 4 is optional, will become EC of some sort.</a:t>
            </a:r>
          </a:p>
          <a:p>
            <a:pPr lvl="1"/>
            <a:r>
              <a:rPr lang="en-US" b="1" dirty="0">
                <a:sym typeface="Wingdings" pitchFamily="2" charset="2"/>
              </a:rPr>
              <a:t> No early EC, but can get EC for doing some of Phase 4 + 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1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504568" y="20515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Groupinng</a:t>
            </a:r>
            <a:r>
              <a:rPr lang="en-US" dirty="0"/>
              <a:t> and </a:t>
            </a:r>
            <a:r>
              <a:rPr lang="en-US" dirty="0" err="1"/>
              <a:t>Aggregatations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idx="1"/>
          </p:nvPr>
        </p:nvSpPr>
        <p:spPr>
          <a:xfrm>
            <a:off x="677563" y="1080477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The  </a:t>
            </a:r>
            <a:r>
              <a:rPr lang="en-US" sz="1800" dirty="0">
                <a:latin typeface="Source Code Pro" panose="020B0509030403020204" pitchFamily="49" charset="77"/>
              </a:rPr>
              <a:t>GROUP BY</a:t>
            </a:r>
            <a:r>
              <a:rPr lang="en-US" sz="1800" b="0" dirty="0"/>
              <a:t> clause is used to group rows returned by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 statement</a:t>
            </a:r>
            <a:r>
              <a:rPr lang="en-US" sz="1800" b="0" dirty="0"/>
              <a:t> into a set of summary rows or groups based on values of columns or expressions. </a:t>
            </a:r>
            <a:endParaRPr dirty="0"/>
          </a:p>
          <a:p>
            <a:pPr marL="285750" indent="-285750"/>
            <a:r>
              <a:rPr lang="en-US" sz="1800" b="0" dirty="0"/>
              <a:t>Apply an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aggregate function</a:t>
            </a:r>
            <a:r>
              <a:rPr lang="en-US" sz="1800" b="0" dirty="0"/>
              <a:t>, such as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SUM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6"/>
              </a:rPr>
              <a:t>AVG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7"/>
              </a:rPr>
              <a:t>MIN, MAX</a:t>
            </a:r>
            <a:r>
              <a:rPr lang="en-US" sz="1800" b="0" dirty="0"/>
              <a:t> or </a:t>
            </a:r>
            <a:r>
              <a:rPr lang="en-US" sz="1800" b="0" u="sng" dirty="0">
                <a:solidFill>
                  <a:schemeClr val="hlink"/>
                </a:solidFill>
                <a:hlinkClick r:id="rId8"/>
              </a:rPr>
              <a:t>COUNT</a:t>
            </a:r>
            <a:r>
              <a:rPr lang="en-US" sz="1800" b="0" dirty="0"/>
              <a:t>, to each group to output the summary information.</a:t>
            </a:r>
            <a:endParaRPr sz="1800" dirty="0"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6082" y="2881923"/>
            <a:ext cx="5314462" cy="10941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2363" y="2879132"/>
            <a:ext cx="1524000" cy="12071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82363" y="4360914"/>
            <a:ext cx="3822192" cy="1139163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56082" y="4944892"/>
            <a:ext cx="5510720" cy="11103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533400" y="263182"/>
            <a:ext cx="7696200" cy="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UNIQUE / Distinct values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768073" y="1275918"/>
            <a:ext cx="840486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FreightSans Pro Book" panose="02000606030000020004" pitchFamily="2" charset="0"/>
              </a:rPr>
              <a:t>DISTINCT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[order] 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913" y="3866718"/>
            <a:ext cx="359664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0755" y="4552518"/>
            <a:ext cx="3898900" cy="457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0425" y="1975450"/>
            <a:ext cx="5997982" cy="1453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553994" y="20543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Joining tables</a:t>
            </a:r>
            <a:endParaRPr dirty="0"/>
          </a:p>
        </p:txBody>
      </p:sp>
      <p:sp>
        <p:nvSpPr>
          <p:cNvPr id="428" name="Google Shape;428;p33"/>
          <p:cNvSpPr txBox="1">
            <a:spLocks noGrp="1"/>
          </p:cNvSpPr>
          <p:nvPr>
            <p:ph idx="1"/>
          </p:nvPr>
        </p:nvSpPr>
        <p:spPr>
          <a:xfrm>
            <a:off x="553994" y="1086619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Two tables are joined by a comma to yield all combinations of a row from each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sales, cones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331" y="2343919"/>
            <a:ext cx="394335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331" y="3958601"/>
            <a:ext cx="939800" cy="1440016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6488" y="3958601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8127" y="1568768"/>
            <a:ext cx="2439176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Inner Join</a:t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2209800" y="1129937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sales, cones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cone_id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cones.id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lang="en-US" dirty="0">
              <a:latin typeface="FreightSans Pro Book" panose="020006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55C6-FBF1-C746-8776-3022EFD588EA}"/>
              </a:ext>
            </a:extLst>
          </p:cNvPr>
          <p:cNvSpPr txBox="1"/>
          <p:nvPr/>
        </p:nvSpPr>
        <p:spPr>
          <a:xfrm>
            <a:off x="770708" y="2700721"/>
            <a:ext cx="103327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&gt; SELECT * FROM cones, sales WHERE 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cone_id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=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;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Id|Flavor|Color|Price|Cashier|id|cone_id</a:t>
            </a:r>
            <a:endParaRPr lang="en-US" sz="2200" dirty="0">
              <a:solidFill>
                <a:schemeClr val="tx1"/>
              </a:solidFill>
              <a:effectLst/>
              <a:latin typeface="Source Code Pro Light" panose="020B0409030403020204" pitchFamily="49" charset="77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1|strawberry|pink|3.55|Baskin|3|1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1|strawberry|pink|3.55|Robin|6|1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brown|4.75|Baskin|1|2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brown|4.75|Baskin|4|2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brown|4.75|Robin|5|2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3|chocolate|dark brown|5.25|Robin|2|3</a:t>
            </a:r>
          </a:p>
        </p:txBody>
      </p:sp>
      <p:sp>
        <p:nvSpPr>
          <p:cNvPr id="8" name="Google Shape;444;p34">
            <a:extLst>
              <a:ext uri="{FF2B5EF4-FFF2-40B4-BE49-F238E27FC236}">
                <a16:creationId xmlns:a16="http://schemas.microsoft.com/office/drawing/2014/main" id="{7CD4A6FB-F4E1-E459-161B-975B41F65572}"/>
              </a:ext>
            </a:extLst>
          </p:cNvPr>
          <p:cNvSpPr/>
          <p:nvPr/>
        </p:nvSpPr>
        <p:spPr>
          <a:xfrm>
            <a:off x="2209799" y="1915329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When column names conflict we write: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table_name.column_name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 in a query.</a:t>
            </a:r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DD4-1692-3086-2163-90B1AC6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Putting It All Together: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426E-3B94-BB0F-DF11-388E2C70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of our cashiers sold the highest value of ice cream?</a:t>
            </a:r>
          </a:p>
          <a:p>
            <a:r>
              <a:rPr lang="en-US" dirty="0"/>
              <a:t> First we need to find which cones were sold by whom, then we SUM() the results!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&gt; SELECT Cashier, SUM(Price) as 'Total Sold' FROM sales, cones WHERE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sales.cone_id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=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GROUP BY Cashier;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Cashier|Total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Sold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Baskin|13.3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Robin|13.8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SQL: using named tables -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endParaRPr dirty="0"/>
          </a:p>
        </p:txBody>
      </p:sp>
      <p:sp>
        <p:nvSpPr>
          <p:cNvPr id="455" name="Google Shape;455;p35"/>
          <p:cNvSpPr/>
          <p:nvPr/>
        </p:nvSpPr>
        <p:spPr>
          <a:xfrm>
            <a:off x="1593669" y="1219201"/>
            <a:ext cx="8312331" cy="1563188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"delicious"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 Taste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, 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"chocolate" UNION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"also tasty",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not "chocolate";</a:t>
            </a:r>
            <a:endParaRPr sz="1600" dirty="0">
              <a:latin typeface="Source Code Pro" panose="020B0509030403020204" pitchFamily="49" charset="77"/>
            </a:endParaRPr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3276600"/>
            <a:ext cx="8661400" cy="14605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Queries within queries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idx="1"/>
          </p:nvPr>
        </p:nvSpPr>
        <p:spPr>
          <a:xfrm>
            <a:off x="2286000" y="1130300"/>
            <a:ext cx="762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Any place that a table is named within a select statement, a table could be computed </a:t>
            </a:r>
            <a:endParaRPr/>
          </a:p>
          <a:p>
            <a:pPr marL="685800" lvl="1" indent="-228600"/>
            <a:r>
              <a:rPr lang="en-US"/>
              <a:t>As a sub-query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591889"/>
            <a:ext cx="8305800" cy="278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509451" y="228600"/>
            <a:ext cx="9396549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525" name="Google Shape;525;p42"/>
          <p:cNvSpPr txBox="1"/>
          <p:nvPr/>
        </p:nvSpPr>
        <p:spPr>
          <a:xfrm>
            <a:off x="1470455" y="1447800"/>
            <a:ext cx="8540854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&lt;col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&lt;table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cond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spec&gt;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1470455" y="2563432"/>
            <a:ext cx="683534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INSERT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INTO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1470455" y="4204372"/>
            <a:ext cx="6617249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&lt;select statement&gt;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1470455" y="3540625"/>
            <a:ext cx="5570487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( &lt;columns&gt; )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D28-DB89-E4C1-A483-1350DEA0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E9D4-47B1-0202-1669-4C1742A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Final Exam format is slightly TBD</a:t>
            </a:r>
          </a:p>
          <a:p>
            <a:r>
              <a:rPr lang="en-US" dirty="0"/>
              <a:t> Will be entirely </a:t>
            </a:r>
            <a:r>
              <a:rPr lang="en-US" b="1" dirty="0"/>
              <a:t>remote</a:t>
            </a:r>
            <a:endParaRPr lang="en-US" dirty="0"/>
          </a:p>
          <a:p>
            <a:r>
              <a:rPr lang="en-US" dirty="0"/>
              <a:t> We will use Zoom proctoring.</a:t>
            </a:r>
          </a:p>
          <a:p>
            <a:pPr lvl="1"/>
            <a:r>
              <a:rPr lang="en-US" dirty="0"/>
              <a:t> I will email everyone a Zoom link early finals week</a:t>
            </a:r>
          </a:p>
          <a:p>
            <a:r>
              <a:rPr lang="en-US" dirty="0"/>
              <a:t> Will likely be multiple choice + short answer via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 SQL is in scope, Trees are in scope</a:t>
            </a:r>
          </a:p>
          <a:p>
            <a:pPr lvl="1"/>
            <a:r>
              <a:rPr lang="en-US" dirty="0"/>
              <a:t> These topics will be in less depth than normal.</a:t>
            </a:r>
          </a:p>
          <a:p>
            <a:pPr lvl="1"/>
            <a:r>
              <a:rPr lang="en-US" dirty="0"/>
              <a:t> think conceptual questions, self-checks, </a:t>
            </a:r>
            <a:r>
              <a:rPr lang="en-US"/>
              <a:t>environment diagrams, pick the right line of code.</a:t>
            </a:r>
            <a:endParaRPr lang="en-US" dirty="0"/>
          </a:p>
          <a:p>
            <a:r>
              <a:rPr lang="en-US" dirty="0"/>
              <a:t> Exam is typically 96 points over 3 hours.</a:t>
            </a:r>
          </a:p>
          <a:p>
            <a:pPr lvl="1"/>
            <a:r>
              <a:rPr lang="en-US" dirty="0"/>
              <a:t> I'll likely design a ~60-point exam (completable in 2 hours) but you'll have 3.</a:t>
            </a:r>
          </a:p>
          <a:p>
            <a:pPr lvl="1"/>
            <a:r>
              <a:rPr lang="en-US" dirty="0"/>
              <a:t> Closed internet, but open hand-written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7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Permanent Data Storage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7315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Comma-separated list of </a:t>
            </a:r>
            <a:r>
              <a:rPr lang="en-US" i="1" dirty="0"/>
              <a:t>column descriptions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Column description is an expression, optionally followed by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dirty="0"/>
              <a:t> and a </a:t>
            </a:r>
            <a:r>
              <a:rPr lang="en-US" b="0" dirty="0">
                <a:solidFill>
                  <a:srgbClr val="FF0000"/>
                </a:solidFill>
              </a:rPr>
              <a:t>column name</a:t>
            </a:r>
            <a:endParaRPr dirty="0"/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Selecting literals creates a one-row table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dirty="0"/>
              <a:t> of select statements is a table containing the union of the rows</a:t>
            </a:r>
            <a:endParaRPr dirty="0"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chocolate","light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4.75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chocolate","dark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"strawberry","pink",5.25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"bubblegum","pink",4.75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sz="1600" dirty="0">
              <a:solidFill>
                <a:srgbClr val="FF0000"/>
              </a:solidFill>
              <a:latin typeface="Source Code Pro" panose="020B0509030403020204" pitchFamily="49" charset="77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120140" y="2209800"/>
            <a:ext cx="86106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[name],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[name]; . . . 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"strawberry"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Flavor, "pink"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Color, 3.55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Price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Input table specified by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/>
              <a:t>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Subset of rows selected using a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dirty="0"/>
              <a:t> 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Ordering of the selected rows declared using an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dirty="0"/>
              <a:t>clause</a:t>
            </a:r>
            <a:endParaRPr dirty="0"/>
          </a:p>
        </p:txBody>
      </p:sp>
      <p:sp>
        <p:nvSpPr>
          <p:cNvPr id="340" name="Google Shape;340;p25"/>
          <p:cNvSpPr txBox="1"/>
          <p:nvPr/>
        </p:nvSpPr>
        <p:spPr>
          <a:xfrm>
            <a:off x="535577" y="2943999"/>
            <a:ext cx="916336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510540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cones ORDER BY Price;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578708" y="202642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SELECT</a:t>
            </a:r>
            <a:endParaRPr dirty="0"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08" y="798468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A033A-045F-2944-A257-C2AD78618A18}"/>
              </a:ext>
            </a:extLst>
          </p:cNvPr>
          <p:cNvSpPr txBox="1"/>
          <p:nvPr/>
        </p:nvSpPr>
        <p:spPr>
          <a:xfrm>
            <a:off x="3855308" y="457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1274</Words>
  <Application>Microsoft Macintosh PowerPoint</Application>
  <PresentationFormat>Widescreen</PresentationFormat>
  <Paragraphs>141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FreightMicro Pro Book</vt:lpstr>
      <vt:lpstr>Courier</vt:lpstr>
      <vt:lpstr>Arial</vt:lpstr>
      <vt:lpstr>FreightSans Pro Bold</vt:lpstr>
      <vt:lpstr>Source Code Pro Light</vt:lpstr>
      <vt:lpstr>FreightSans Pro Medium</vt:lpstr>
      <vt:lpstr>FreightMicro Pro Bold</vt:lpstr>
      <vt:lpstr>FreightMicro Pro Light</vt:lpstr>
      <vt:lpstr>Source Code Pro</vt:lpstr>
      <vt:lpstr>FreightSans Pro Book</vt:lpstr>
      <vt:lpstr>1_cs162-fa14</vt:lpstr>
      <vt:lpstr>SQL</vt:lpstr>
      <vt:lpstr>Announcements</vt:lpstr>
      <vt:lpstr>Final Exam Information</vt:lpstr>
      <vt:lpstr>SQL: SELECT Statements</vt:lpstr>
      <vt:lpstr>Summary</vt:lpstr>
      <vt:lpstr>Permanent Data Storage</vt:lpstr>
      <vt:lpstr>select</vt:lpstr>
      <vt:lpstr>Projecting existing tables</vt:lpstr>
      <vt:lpstr>SELECT</vt:lpstr>
      <vt:lpstr>SQL: Filtering Queries</vt:lpstr>
      <vt:lpstr>Filtering rows - WHERE</vt:lpstr>
      <vt:lpstr>SQL Operators for predicates</vt:lpstr>
      <vt:lpstr>Approximate Matching …</vt:lpstr>
      <vt:lpstr>SQL: CREATE and INSERT and UPDATE</vt:lpstr>
      <vt:lpstr>CREATE TABLE</vt:lpstr>
      <vt:lpstr>SQL: creating a named table</vt:lpstr>
      <vt:lpstr>Inserting new records (rows) </vt:lpstr>
      <vt:lpstr>UPDATING new records (rows) </vt:lpstr>
      <vt:lpstr>SQL: Aggregations</vt:lpstr>
      <vt:lpstr>Groupinng and Aggregatations</vt:lpstr>
      <vt:lpstr>UNIQUE / Distinct values</vt:lpstr>
      <vt:lpstr>SQL: Joins</vt:lpstr>
      <vt:lpstr>Joining tables</vt:lpstr>
      <vt:lpstr>Inner Join</vt:lpstr>
      <vt:lpstr> Putting It All Together:</vt:lpstr>
      <vt:lpstr>SQL: using named tables - FROM</vt:lpstr>
      <vt:lpstr>Queries within 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Michael Ball</cp:lastModifiedBy>
  <cp:revision>51</cp:revision>
  <cp:lastPrinted>2022-04-25T19:53:17Z</cp:lastPrinted>
  <dcterms:modified xsi:type="dcterms:W3CDTF">2022-11-29T20:59:35Z</dcterms:modified>
</cp:coreProperties>
</file>