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4" r:id="rId1"/>
  </p:sldMasterIdLst>
  <p:notesMasterIdLst>
    <p:notesMasterId r:id="rId36"/>
  </p:notesMasterIdLst>
  <p:sldIdLst>
    <p:sldId id="256" r:id="rId2"/>
    <p:sldId id="277" r:id="rId3"/>
    <p:sldId id="388" r:id="rId4"/>
    <p:sldId id="383" r:id="rId5"/>
    <p:sldId id="384" r:id="rId6"/>
    <p:sldId id="365" r:id="rId7"/>
    <p:sldId id="387" r:id="rId8"/>
    <p:sldId id="282" r:id="rId9"/>
    <p:sldId id="283" r:id="rId10"/>
    <p:sldId id="284" r:id="rId11"/>
    <p:sldId id="292" r:id="rId12"/>
    <p:sldId id="386" r:id="rId13"/>
    <p:sldId id="264" r:id="rId14"/>
    <p:sldId id="286" r:id="rId15"/>
    <p:sldId id="291" r:id="rId16"/>
    <p:sldId id="285" r:id="rId17"/>
    <p:sldId id="268" r:id="rId18"/>
    <p:sldId id="385" r:id="rId19"/>
    <p:sldId id="287" r:id="rId20"/>
    <p:sldId id="293" r:id="rId21"/>
    <p:sldId id="266" r:id="rId22"/>
    <p:sldId id="289" r:id="rId23"/>
    <p:sldId id="265" r:id="rId24"/>
    <p:sldId id="288" r:id="rId25"/>
    <p:sldId id="272" r:id="rId26"/>
    <p:sldId id="269" r:id="rId27"/>
    <p:sldId id="276" r:id="rId28"/>
    <p:sldId id="273" r:id="rId29"/>
    <p:sldId id="279" r:id="rId30"/>
    <p:sldId id="274" r:id="rId31"/>
    <p:sldId id="280" r:id="rId32"/>
    <p:sldId id="275" r:id="rId33"/>
    <p:sldId id="267" r:id="rId34"/>
    <p:sldId id="270" r:id="rId35"/>
  </p:sldIdLst>
  <p:sldSz cx="12192000" cy="6858000"/>
  <p:notesSz cx="6997700" cy="91948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Ball" initials="MB" lastIdx="2" clrIdx="0">
    <p:extLst>
      <p:ext uri="{19B8F6BF-5375-455C-9EA6-DF929625EA0E}">
        <p15:presenceInfo xmlns:p15="http://schemas.microsoft.com/office/powerpoint/2012/main" userId="S::ball@berkeley.edu::193c5538-4594-411a-855b-59318feefd1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4"/>
    <p:restoredTop sz="90204"/>
  </p:normalViewPr>
  <p:slideViewPr>
    <p:cSldViewPr snapToGrid="0" snapToObjects="1">
      <p:cViewPr varScale="1">
        <p:scale>
          <a:sx n="115" d="100"/>
          <a:sy n="115" d="100"/>
        </p:scale>
        <p:origin x="105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9-09T11:42:51.123" idx="2">
    <p:pos x="10" y="10"/>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4" name="PlaceHolder 1"/>
          <p:cNvSpPr>
            <a:spLocks noGrp="1"/>
          </p:cNvSpPr>
          <p:nvPr>
            <p:ph type="body"/>
          </p:nvPr>
        </p:nvSpPr>
        <p:spPr>
          <a:xfrm>
            <a:off x="777240" y="4777560"/>
            <a:ext cx="6217560" cy="4525920"/>
          </a:xfrm>
          <a:prstGeom prst="rect">
            <a:avLst/>
          </a:prstGeom>
        </p:spPr>
        <p:txBody>
          <a:bodyPr lIns="0" tIns="0" rIns="0" bIns="0"/>
          <a:lstStyle/>
          <a:p>
            <a:r>
              <a:rPr lang="en-US" sz="2000" b="0" strike="noStrike" spc="-1">
                <a:solidFill>
                  <a:srgbClr val="000000"/>
                </a:solidFill>
                <a:uFill>
                  <a:solidFill>
                    <a:srgbClr val="FFFFFF"/>
                  </a:solidFill>
                </a:uFill>
                <a:latin typeface="Arial"/>
              </a:rPr>
              <a:t>Click to edit the notes format</a:t>
            </a:r>
          </a:p>
        </p:txBody>
      </p:sp>
      <p:sp>
        <p:nvSpPr>
          <p:cNvPr id="85" name="PlaceHolder 2"/>
          <p:cNvSpPr>
            <a:spLocks noGrp="1"/>
          </p:cNvSpPr>
          <p:nvPr>
            <p:ph type="hdr"/>
          </p:nvPr>
        </p:nvSpPr>
        <p:spPr>
          <a:xfrm>
            <a:off x="0" y="0"/>
            <a:ext cx="3372840" cy="502560"/>
          </a:xfrm>
          <a:prstGeom prst="rect">
            <a:avLst/>
          </a:prstGeom>
        </p:spPr>
        <p:txBody>
          <a:bodyPr lIns="0" tIns="0" rIns="0" bIns="0"/>
          <a:lstStyle/>
          <a:p>
            <a:r>
              <a:rPr lang="en-US" sz="1400" b="0" strike="noStrike" spc="-1">
                <a:solidFill>
                  <a:srgbClr val="000000"/>
                </a:solidFill>
                <a:uFill>
                  <a:solidFill>
                    <a:srgbClr val="FFFFFF"/>
                  </a:solidFill>
                </a:uFill>
                <a:latin typeface="Times New Roman"/>
              </a:rPr>
              <a:t> </a:t>
            </a:r>
          </a:p>
        </p:txBody>
      </p:sp>
      <p:sp>
        <p:nvSpPr>
          <p:cNvPr id="86" name="PlaceHolder 3"/>
          <p:cNvSpPr>
            <a:spLocks noGrp="1"/>
          </p:cNvSpPr>
          <p:nvPr>
            <p:ph type="dt"/>
          </p:nvPr>
        </p:nvSpPr>
        <p:spPr>
          <a:xfrm>
            <a:off x="4399200" y="0"/>
            <a:ext cx="3372840" cy="502560"/>
          </a:xfrm>
          <a:prstGeom prst="rect">
            <a:avLst/>
          </a:prstGeom>
        </p:spPr>
        <p:txBody>
          <a:bodyPr lIns="0" tIns="0" rIns="0" bIns="0"/>
          <a:lstStyle/>
          <a:p>
            <a:pPr algn="r"/>
            <a:r>
              <a:rPr lang="en-US" sz="1400" b="0" strike="noStrike" spc="-1">
                <a:solidFill>
                  <a:srgbClr val="000000"/>
                </a:solidFill>
                <a:uFill>
                  <a:solidFill>
                    <a:srgbClr val="FFFFFF"/>
                  </a:solidFill>
                </a:uFill>
                <a:latin typeface="Times New Roman"/>
              </a:rPr>
              <a:t> </a:t>
            </a:r>
          </a:p>
        </p:txBody>
      </p:sp>
      <p:sp>
        <p:nvSpPr>
          <p:cNvPr id="87" name="PlaceHolder 4"/>
          <p:cNvSpPr>
            <a:spLocks noGrp="1"/>
          </p:cNvSpPr>
          <p:nvPr>
            <p:ph type="ftr"/>
          </p:nvPr>
        </p:nvSpPr>
        <p:spPr>
          <a:xfrm>
            <a:off x="0" y="9555480"/>
            <a:ext cx="3372840" cy="502560"/>
          </a:xfrm>
          <a:prstGeom prst="rect">
            <a:avLst/>
          </a:prstGeom>
        </p:spPr>
        <p:txBody>
          <a:bodyPr lIns="0" tIns="0" rIns="0" bIns="0" anchor="b"/>
          <a:lstStyle/>
          <a:p>
            <a:r>
              <a:rPr lang="en-US" sz="1400" b="0" strike="noStrike" spc="-1">
                <a:solidFill>
                  <a:srgbClr val="000000"/>
                </a:solidFill>
                <a:uFill>
                  <a:solidFill>
                    <a:srgbClr val="FFFFFF"/>
                  </a:solidFill>
                </a:uFill>
                <a:latin typeface="Times New Roman"/>
              </a:rPr>
              <a:t> </a:t>
            </a:r>
          </a:p>
        </p:txBody>
      </p:sp>
      <p:sp>
        <p:nvSpPr>
          <p:cNvPr id="88" name="PlaceHolder 5"/>
          <p:cNvSpPr>
            <a:spLocks noGrp="1"/>
          </p:cNvSpPr>
          <p:nvPr>
            <p:ph type="sldNum"/>
          </p:nvPr>
        </p:nvSpPr>
        <p:spPr>
          <a:xfrm>
            <a:off x="4399200" y="9555480"/>
            <a:ext cx="3372840" cy="502560"/>
          </a:xfrm>
          <a:prstGeom prst="rect">
            <a:avLst/>
          </a:prstGeom>
        </p:spPr>
        <p:txBody>
          <a:bodyPr lIns="0" tIns="0" rIns="0" bIns="0" anchor="b"/>
          <a:lstStyle/>
          <a:p>
            <a:pPr algn="r"/>
            <a:fld id="{1E6A0497-FA14-4881-862A-AC8598D64A92}" type="slidenum">
              <a:rPr lang="en-US" sz="1400" b="0" strike="noStrike" spc="-1">
                <a:solidFill>
                  <a:srgbClr val="000000"/>
                </a:solidFill>
                <a:uFill>
                  <a:solidFill>
                    <a:srgbClr val="FFFFFF"/>
                  </a:solidFill>
                </a:uFill>
                <a:latin typeface="Times New Roman"/>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extShape 1"/>
          <p:cNvSpPr txBox="1"/>
          <p:nvPr/>
        </p:nvSpPr>
        <p:spPr>
          <a:xfrm>
            <a:off x="3983040" y="8763120"/>
            <a:ext cx="3038040" cy="409320"/>
          </a:xfrm>
          <a:prstGeom prst="rect">
            <a:avLst/>
          </a:prstGeom>
          <a:noFill/>
          <a:ln>
            <a:noFill/>
          </a:ln>
        </p:spPr>
        <p:txBody>
          <a:bodyPr lIns="17280" tIns="0" rIns="17280" bIns="0" anchor="b"/>
          <a:lstStyle/>
          <a:p>
            <a:pPr>
              <a:lnSpc>
                <a:spcPct val="100000"/>
              </a:lnSpc>
            </a:pPr>
            <a:fld id="{0DFD83B9-9663-45A3-A75D-FB9D87875DE1}" type="slidenum">
              <a:rPr lang="en-US" sz="900" b="0" strike="noStrike" spc="-1">
                <a:solidFill>
                  <a:srgbClr val="000000"/>
                </a:solidFill>
                <a:uFill>
                  <a:solidFill>
                    <a:srgbClr val="FFFFFF"/>
                  </a:solidFill>
                </a:uFill>
                <a:latin typeface="Times New Roman"/>
                <a:ea typeface="ＭＳ Ｐゴシック"/>
              </a:rPr>
              <a:t>1</a:t>
            </a:fld>
            <a:endParaRPr lang="en-US" sz="2400" b="0" strike="noStrike" spc="-1">
              <a:solidFill>
                <a:srgbClr val="000000"/>
              </a:solidFill>
              <a:uFill>
                <a:solidFill>
                  <a:srgbClr val="FFFFFF"/>
                </a:solidFill>
              </a:uFill>
              <a:latin typeface="Times New Roman"/>
            </a:endParaRPr>
          </a:p>
        </p:txBody>
      </p:sp>
      <p:sp>
        <p:nvSpPr>
          <p:cNvPr id="190" name="PlaceHolder 2"/>
          <p:cNvSpPr>
            <a:spLocks noGrp="1"/>
          </p:cNvSpPr>
          <p:nvPr>
            <p:ph type="body"/>
          </p:nvPr>
        </p:nvSpPr>
        <p:spPr>
          <a:xfrm>
            <a:off x="933480" y="4367160"/>
            <a:ext cx="5130360" cy="4136760"/>
          </a:xfrm>
          <a:prstGeom prst="rect">
            <a:avLst/>
          </a:prstGeom>
        </p:spPr>
        <p:txBody>
          <a:bodyPr lIns="92880" rIns="92880"/>
          <a:lstStyle/>
          <a:p>
            <a:endParaRPr lang="en-US" sz="2000" b="0" strike="noStrike" spc="-1">
              <a:solidFill>
                <a:srgbClr val="000000"/>
              </a:solidFill>
              <a:uFill>
                <a:solidFill>
                  <a:srgbClr val="FFFFFF"/>
                </a:solidFill>
              </a:uFill>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extShape 1"/>
          <p:cNvSpPr txBox="1"/>
          <p:nvPr/>
        </p:nvSpPr>
        <p:spPr>
          <a:xfrm>
            <a:off x="3983040" y="8763120"/>
            <a:ext cx="3038040" cy="409320"/>
          </a:xfrm>
          <a:prstGeom prst="rect">
            <a:avLst/>
          </a:prstGeom>
          <a:noFill/>
          <a:ln>
            <a:noFill/>
          </a:ln>
        </p:spPr>
        <p:txBody>
          <a:bodyPr lIns="17280" tIns="0" rIns="17280" bIns="0" anchor="b"/>
          <a:lstStyle/>
          <a:p>
            <a:pPr>
              <a:lnSpc>
                <a:spcPct val="100000"/>
              </a:lnSpc>
            </a:pPr>
            <a:fld id="{0DFD83B9-9663-45A3-A75D-FB9D87875DE1}" type="slidenum">
              <a:rPr lang="en-US" sz="900" b="0" strike="noStrike" spc="-1">
                <a:solidFill>
                  <a:srgbClr val="000000"/>
                </a:solidFill>
                <a:uFill>
                  <a:solidFill>
                    <a:srgbClr val="FFFFFF"/>
                  </a:solidFill>
                </a:uFill>
                <a:latin typeface="Times New Roman"/>
                <a:ea typeface="ＭＳ Ｐゴシック"/>
              </a:rPr>
              <a:t>4</a:t>
            </a:fld>
            <a:endParaRPr lang="en-US" sz="2400" b="0" strike="noStrike" spc="-1">
              <a:solidFill>
                <a:srgbClr val="000000"/>
              </a:solidFill>
              <a:uFill>
                <a:solidFill>
                  <a:srgbClr val="FFFFFF"/>
                </a:solidFill>
              </a:uFill>
              <a:latin typeface="Times New Roman"/>
            </a:endParaRPr>
          </a:p>
        </p:txBody>
      </p:sp>
      <p:sp>
        <p:nvSpPr>
          <p:cNvPr id="190" name="PlaceHolder 2"/>
          <p:cNvSpPr>
            <a:spLocks noGrp="1"/>
          </p:cNvSpPr>
          <p:nvPr>
            <p:ph type="body"/>
          </p:nvPr>
        </p:nvSpPr>
        <p:spPr>
          <a:xfrm>
            <a:off x="933480" y="4367160"/>
            <a:ext cx="5130360" cy="4136760"/>
          </a:xfrm>
          <a:prstGeom prst="rect">
            <a:avLst/>
          </a:prstGeom>
        </p:spPr>
        <p:txBody>
          <a:bodyPr lIns="92880" rIns="92880"/>
          <a:lstStyle/>
          <a:p>
            <a:endParaRPr lang="en-US" sz="20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221419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extShape 1"/>
          <p:cNvSpPr txBox="1"/>
          <p:nvPr/>
        </p:nvSpPr>
        <p:spPr>
          <a:xfrm>
            <a:off x="3983040" y="8763120"/>
            <a:ext cx="3038040" cy="409320"/>
          </a:xfrm>
          <a:prstGeom prst="rect">
            <a:avLst/>
          </a:prstGeom>
          <a:noFill/>
          <a:ln>
            <a:noFill/>
          </a:ln>
        </p:spPr>
        <p:txBody>
          <a:bodyPr lIns="17280" tIns="0" rIns="17280" bIns="0" anchor="b"/>
          <a:lstStyle/>
          <a:p>
            <a:pPr>
              <a:lnSpc>
                <a:spcPct val="100000"/>
              </a:lnSpc>
            </a:pPr>
            <a:fld id="{0DFD83B9-9663-45A3-A75D-FB9D87875DE1}" type="slidenum">
              <a:rPr lang="en-US" sz="900" b="0" strike="noStrike" spc="-1">
                <a:solidFill>
                  <a:srgbClr val="000000"/>
                </a:solidFill>
                <a:uFill>
                  <a:solidFill>
                    <a:srgbClr val="FFFFFF"/>
                  </a:solidFill>
                </a:uFill>
                <a:latin typeface="Times New Roman"/>
                <a:ea typeface="ＭＳ Ｐゴシック"/>
              </a:rPr>
              <a:t>8</a:t>
            </a:fld>
            <a:endParaRPr lang="en-US" sz="2400" b="0" strike="noStrike" spc="-1">
              <a:solidFill>
                <a:srgbClr val="000000"/>
              </a:solidFill>
              <a:uFill>
                <a:solidFill>
                  <a:srgbClr val="FFFFFF"/>
                </a:solidFill>
              </a:uFill>
              <a:latin typeface="Times New Roman"/>
            </a:endParaRPr>
          </a:p>
        </p:txBody>
      </p:sp>
      <p:sp>
        <p:nvSpPr>
          <p:cNvPr id="190" name="PlaceHolder 2"/>
          <p:cNvSpPr>
            <a:spLocks noGrp="1"/>
          </p:cNvSpPr>
          <p:nvPr>
            <p:ph type="body"/>
          </p:nvPr>
        </p:nvSpPr>
        <p:spPr>
          <a:xfrm>
            <a:off x="933480" y="4367160"/>
            <a:ext cx="5130360" cy="4136760"/>
          </a:xfrm>
          <a:prstGeom prst="rect">
            <a:avLst/>
          </a:prstGeom>
        </p:spPr>
        <p:txBody>
          <a:bodyPr lIns="92880" rIns="92880"/>
          <a:lstStyle/>
          <a:p>
            <a:endParaRPr lang="en-US" sz="20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577054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extShape 1"/>
          <p:cNvSpPr txBox="1"/>
          <p:nvPr/>
        </p:nvSpPr>
        <p:spPr>
          <a:xfrm>
            <a:off x="3983040" y="8763120"/>
            <a:ext cx="3038040" cy="409320"/>
          </a:xfrm>
          <a:prstGeom prst="rect">
            <a:avLst/>
          </a:prstGeom>
          <a:noFill/>
          <a:ln>
            <a:noFill/>
          </a:ln>
        </p:spPr>
        <p:txBody>
          <a:bodyPr lIns="17280" tIns="0" rIns="17280" bIns="0" anchor="b"/>
          <a:lstStyle/>
          <a:p>
            <a:pPr>
              <a:lnSpc>
                <a:spcPct val="100000"/>
              </a:lnSpc>
            </a:pPr>
            <a:fld id="{0DFD83B9-9663-45A3-A75D-FB9D87875DE1}" type="slidenum">
              <a:rPr lang="en-US" sz="900" b="0" strike="noStrike" spc="-1">
                <a:solidFill>
                  <a:srgbClr val="000000"/>
                </a:solidFill>
                <a:uFill>
                  <a:solidFill>
                    <a:srgbClr val="FFFFFF"/>
                  </a:solidFill>
                </a:uFill>
                <a:latin typeface="Times New Roman"/>
                <a:ea typeface="ＭＳ Ｐゴシック"/>
              </a:rPr>
              <a:t>14</a:t>
            </a:fld>
            <a:endParaRPr lang="en-US" sz="2400" b="0" strike="noStrike" spc="-1">
              <a:solidFill>
                <a:srgbClr val="000000"/>
              </a:solidFill>
              <a:uFill>
                <a:solidFill>
                  <a:srgbClr val="FFFFFF"/>
                </a:solidFill>
              </a:uFill>
              <a:latin typeface="Times New Roman"/>
            </a:endParaRPr>
          </a:p>
        </p:txBody>
      </p:sp>
      <p:sp>
        <p:nvSpPr>
          <p:cNvPr id="190" name="PlaceHolder 2"/>
          <p:cNvSpPr>
            <a:spLocks noGrp="1"/>
          </p:cNvSpPr>
          <p:nvPr>
            <p:ph type="body"/>
          </p:nvPr>
        </p:nvSpPr>
        <p:spPr>
          <a:xfrm>
            <a:off x="933480" y="4367160"/>
            <a:ext cx="5130360" cy="4136760"/>
          </a:xfrm>
          <a:prstGeom prst="rect">
            <a:avLst/>
          </a:prstGeom>
        </p:spPr>
        <p:txBody>
          <a:bodyPr lIns="92880" rIns="92880"/>
          <a:lstStyle/>
          <a:p>
            <a:endParaRPr lang="en-US" sz="20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952726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extShape 1"/>
          <p:cNvSpPr txBox="1"/>
          <p:nvPr/>
        </p:nvSpPr>
        <p:spPr>
          <a:xfrm>
            <a:off x="3983040" y="8763120"/>
            <a:ext cx="3038040" cy="409320"/>
          </a:xfrm>
          <a:prstGeom prst="rect">
            <a:avLst/>
          </a:prstGeom>
          <a:noFill/>
          <a:ln>
            <a:noFill/>
          </a:ln>
        </p:spPr>
        <p:txBody>
          <a:bodyPr lIns="17280" tIns="0" rIns="17280" bIns="0" anchor="b"/>
          <a:lstStyle/>
          <a:p>
            <a:pPr>
              <a:lnSpc>
                <a:spcPct val="100000"/>
              </a:lnSpc>
            </a:pPr>
            <a:fld id="{0DFD83B9-9663-45A3-A75D-FB9D87875DE1}" type="slidenum">
              <a:rPr lang="en-US" sz="900" b="0" strike="noStrike" spc="-1">
                <a:solidFill>
                  <a:srgbClr val="000000"/>
                </a:solidFill>
                <a:uFill>
                  <a:solidFill>
                    <a:srgbClr val="FFFFFF"/>
                  </a:solidFill>
                </a:uFill>
                <a:latin typeface="Times New Roman"/>
                <a:ea typeface="ＭＳ Ｐゴシック"/>
              </a:rPr>
              <a:t>19</a:t>
            </a:fld>
            <a:endParaRPr lang="en-US" sz="2400" b="0" strike="noStrike" spc="-1">
              <a:solidFill>
                <a:srgbClr val="000000"/>
              </a:solidFill>
              <a:uFill>
                <a:solidFill>
                  <a:srgbClr val="FFFFFF"/>
                </a:solidFill>
              </a:uFill>
              <a:latin typeface="Times New Roman"/>
            </a:endParaRPr>
          </a:p>
        </p:txBody>
      </p:sp>
      <p:sp>
        <p:nvSpPr>
          <p:cNvPr id="190" name="PlaceHolder 2"/>
          <p:cNvSpPr>
            <a:spLocks noGrp="1"/>
          </p:cNvSpPr>
          <p:nvPr>
            <p:ph type="body"/>
          </p:nvPr>
        </p:nvSpPr>
        <p:spPr>
          <a:xfrm>
            <a:off x="933480" y="4367160"/>
            <a:ext cx="5130360" cy="4136760"/>
          </a:xfrm>
          <a:prstGeom prst="rect">
            <a:avLst/>
          </a:prstGeom>
        </p:spPr>
        <p:txBody>
          <a:bodyPr lIns="92880" rIns="92880"/>
          <a:lstStyle/>
          <a:p>
            <a:endParaRPr lang="en-US" sz="20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3805064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9775" y="1149350"/>
            <a:ext cx="5518150" cy="3103563"/>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p:nvPr>
        </p:nvSpPr>
        <p:spPr/>
        <p:txBody>
          <a:bodyPr/>
          <a:lstStyle/>
          <a:p>
            <a:pPr algn="r"/>
            <a:fld id="{1E6A0497-FA14-4881-862A-AC8598D64A92}" type="slidenum">
              <a:rPr lang="en-US" sz="1400" b="0" strike="noStrike" spc="-1" smtClean="0">
                <a:solidFill>
                  <a:srgbClr val="000000"/>
                </a:solidFill>
                <a:uFill>
                  <a:solidFill>
                    <a:srgbClr val="FFFFFF"/>
                  </a:solidFill>
                </a:uFill>
                <a:latin typeface="Times New Roman"/>
              </a:rPr>
              <a:t>24</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7800831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7"/>
          <p:cNvSpPr>
            <a:spLocks noChangeShapeType="1"/>
          </p:cNvSpPr>
          <p:nvPr/>
        </p:nvSpPr>
        <p:spPr bwMode="auto">
          <a:xfrm>
            <a:off x="457200" y="1219200"/>
            <a:ext cx="11201400" cy="0"/>
          </a:xfrm>
          <a:prstGeom prst="line">
            <a:avLst/>
          </a:prstGeom>
          <a:noFill/>
          <a:ln w="47625" cap="rnd" cmpd="sng">
            <a:solidFill>
              <a:srgbClr val="FBBA03"/>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dirty="0"/>
          </a:p>
        </p:txBody>
      </p:sp>
      <p:pic>
        <p:nvPicPr>
          <p:cNvPr id="5" name="Picture 8"/>
          <p:cNvPicPr>
            <a:picLocks noChangeAspect="1" noChangeArrowheads="1"/>
          </p:cNvPicPr>
          <p:nvPr userDrawn="1"/>
        </p:nvPicPr>
        <p:blipFill>
          <a:blip r:embed="rId2"/>
          <a:srcRect/>
          <a:stretch/>
        </p:blipFill>
        <p:spPr bwMode="auto">
          <a:xfrm>
            <a:off x="10769601" y="228600"/>
            <a:ext cx="833439" cy="833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55685" name="Rectangle 5"/>
          <p:cNvSpPr>
            <a:spLocks noGrp="1" noChangeArrowheads="1"/>
          </p:cNvSpPr>
          <p:nvPr>
            <p:ph type="ctrTitle"/>
          </p:nvPr>
        </p:nvSpPr>
        <p:spPr>
          <a:xfrm>
            <a:off x="2819400" y="2130428"/>
            <a:ext cx="8458200" cy="1470025"/>
          </a:xfrm>
        </p:spPr>
        <p:txBody>
          <a:bodyPr/>
          <a:lstStyle>
            <a:lvl1pPr algn="ctr">
              <a:defRPr sz="3600"/>
            </a:lvl1pPr>
          </a:lstStyle>
          <a:p>
            <a:r>
              <a:rPr lang="en-US" dirty="0"/>
              <a:t>Click to edit Master title style</a:t>
            </a:r>
          </a:p>
        </p:txBody>
      </p:sp>
      <p:sp>
        <p:nvSpPr>
          <p:cNvPr id="455686" name="Rectangle 6"/>
          <p:cNvSpPr>
            <a:spLocks noGrp="1" noChangeArrowheads="1"/>
          </p:cNvSpPr>
          <p:nvPr>
            <p:ph type="subTitle" idx="1"/>
          </p:nvPr>
        </p:nvSpPr>
        <p:spPr>
          <a:xfrm>
            <a:off x="3276600" y="3886200"/>
            <a:ext cx="7543800" cy="990600"/>
          </a:xfrm>
        </p:spPr>
        <p:txBody>
          <a:bodyPr/>
          <a:lstStyle>
            <a:lvl1pPr marL="0" indent="0" algn="ctr">
              <a:buFontTx/>
              <a:buNone/>
              <a:defRPr/>
            </a:lvl1pPr>
          </a:lstStyle>
          <a:p>
            <a:r>
              <a:rPr lang="en-US" dirty="0"/>
              <a:t>Click to edit Master subtitle style</a:t>
            </a:r>
          </a:p>
        </p:txBody>
      </p:sp>
      <p:sp>
        <p:nvSpPr>
          <p:cNvPr id="9" name="Rectangle 5">
            <a:extLst>
              <a:ext uri="{FF2B5EF4-FFF2-40B4-BE49-F238E27FC236}">
                <a16:creationId xmlns:a16="http://schemas.microsoft.com/office/drawing/2014/main" id="{D689537F-BECA-854A-A037-BD779A5CA593}"/>
              </a:ext>
            </a:extLst>
          </p:cNvPr>
          <p:cNvSpPr txBox="1">
            <a:spLocks noChangeArrowheads="1"/>
          </p:cNvSpPr>
          <p:nvPr userDrawn="1"/>
        </p:nvSpPr>
        <p:spPr bwMode="auto">
          <a:xfrm>
            <a:off x="2179195" y="382588"/>
            <a:ext cx="8305800"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69056" tIns="34529" rIns="69056" bIns="34529" numCol="1" anchor="ctr" anchorCtr="0" compatLnSpc="1">
            <a:prstTxWarp prst="textNoShape">
              <a:avLst/>
            </a:prstTxWarp>
          </a:bodyPr>
          <a:lstStyle>
            <a:lvl1pPr algn="ctr" rtl="0" eaLnBrk="1" fontAlgn="base" hangingPunct="1">
              <a:lnSpc>
                <a:spcPct val="90000"/>
              </a:lnSpc>
              <a:spcBef>
                <a:spcPct val="0"/>
              </a:spcBef>
              <a:spcAft>
                <a:spcPct val="0"/>
              </a:spcAft>
              <a:defRPr sz="3600" b="1" i="0">
                <a:solidFill>
                  <a:srgbClr val="0332B7"/>
                </a:solidFill>
                <a:latin typeface="FreightText Pro Book" panose="02000603060000020004" pitchFamily="2" charset="0"/>
                <a:ea typeface="ＭＳ Ｐゴシック" charset="-128"/>
                <a:cs typeface="FreightText Pro Book" panose="02000603060000020004" pitchFamily="2" charset="0"/>
              </a:defRPr>
            </a:lvl1pPr>
            <a:lvl2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2pPr>
            <a:lvl3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3pPr>
            <a:lvl4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4pPr>
            <a:lvl5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5pPr>
            <a:lvl6pPr marL="457200" algn="l" rtl="0" eaLnBrk="1" fontAlgn="base" hangingPunct="1">
              <a:lnSpc>
                <a:spcPct val="90000"/>
              </a:lnSpc>
              <a:spcBef>
                <a:spcPct val="0"/>
              </a:spcBef>
              <a:spcAft>
                <a:spcPct val="0"/>
              </a:spcAft>
              <a:defRPr sz="3200" b="1">
                <a:solidFill>
                  <a:srgbClr val="0332B7"/>
                </a:solidFill>
                <a:latin typeface="Arial" charset="0"/>
              </a:defRPr>
            </a:lvl6pPr>
            <a:lvl7pPr marL="914400" algn="l" rtl="0" eaLnBrk="1" fontAlgn="base" hangingPunct="1">
              <a:lnSpc>
                <a:spcPct val="90000"/>
              </a:lnSpc>
              <a:spcBef>
                <a:spcPct val="0"/>
              </a:spcBef>
              <a:spcAft>
                <a:spcPct val="0"/>
              </a:spcAft>
              <a:defRPr sz="3200" b="1">
                <a:solidFill>
                  <a:srgbClr val="0332B7"/>
                </a:solidFill>
                <a:latin typeface="Arial" charset="0"/>
              </a:defRPr>
            </a:lvl7pPr>
            <a:lvl8pPr marL="1371600" algn="l" rtl="0" eaLnBrk="1" fontAlgn="base" hangingPunct="1">
              <a:lnSpc>
                <a:spcPct val="90000"/>
              </a:lnSpc>
              <a:spcBef>
                <a:spcPct val="0"/>
              </a:spcBef>
              <a:spcAft>
                <a:spcPct val="0"/>
              </a:spcAft>
              <a:defRPr sz="3200" b="1">
                <a:solidFill>
                  <a:srgbClr val="0332B7"/>
                </a:solidFill>
                <a:latin typeface="Arial" charset="0"/>
              </a:defRPr>
            </a:lvl8pPr>
            <a:lvl9pPr marL="1828800" algn="l" rtl="0" eaLnBrk="1" fontAlgn="base" hangingPunct="1">
              <a:lnSpc>
                <a:spcPct val="90000"/>
              </a:lnSpc>
              <a:spcBef>
                <a:spcPct val="0"/>
              </a:spcBef>
              <a:spcAft>
                <a:spcPct val="0"/>
              </a:spcAft>
              <a:defRPr sz="3200" b="1">
                <a:solidFill>
                  <a:srgbClr val="0332B7"/>
                </a:solidFill>
                <a:latin typeface="Arial" charset="0"/>
              </a:defRPr>
            </a:lvl9pPr>
          </a:lstStyle>
          <a:p>
            <a:r>
              <a:rPr lang="en-US" sz="3400" kern="0" dirty="0"/>
              <a:t>Computational Structures in Data Science</a:t>
            </a:r>
          </a:p>
        </p:txBody>
      </p:sp>
      <p:sp>
        <p:nvSpPr>
          <p:cNvPr id="10" name="TextBox 9">
            <a:extLst>
              <a:ext uri="{FF2B5EF4-FFF2-40B4-BE49-F238E27FC236}">
                <a16:creationId xmlns:a16="http://schemas.microsoft.com/office/drawing/2014/main" id="{6914DF4B-2D56-AB45-B234-4F37FEC419CC}"/>
              </a:ext>
            </a:extLst>
          </p:cNvPr>
          <p:cNvSpPr txBox="1"/>
          <p:nvPr userDrawn="1"/>
        </p:nvSpPr>
        <p:spPr>
          <a:xfrm>
            <a:off x="205116" y="2476001"/>
            <a:ext cx="1941557" cy="715581"/>
          </a:xfrm>
          <a:prstGeom prst="rect">
            <a:avLst/>
          </a:prstGeom>
          <a:noFill/>
        </p:spPr>
        <p:txBody>
          <a:bodyPr wrap="square">
            <a:spAutoFit/>
          </a:bodyPr>
          <a:lstStyle/>
          <a:p>
            <a:pPr algn="ctr">
              <a:defRPr/>
            </a:pPr>
            <a:r>
              <a:rPr lang="en-US" sz="1350" b="1" i="0" dirty="0">
                <a:solidFill>
                  <a:schemeClr val="bg2"/>
                </a:solidFill>
                <a:latin typeface="FreightSans Pro Semibold" panose="02000606030000020004" pitchFamily="2" charset="0"/>
              </a:rPr>
              <a:t>UC Berkeley EECS</a:t>
            </a:r>
            <a:br>
              <a:rPr lang="en-US" sz="1350" b="1" i="0" dirty="0">
                <a:solidFill>
                  <a:schemeClr val="bg2"/>
                </a:solidFill>
                <a:latin typeface="FreightSans Pro Semibold" panose="02000606030000020004" pitchFamily="2" charset="0"/>
              </a:rPr>
            </a:br>
            <a:r>
              <a:rPr lang="en-US" sz="1350" b="1" i="0" dirty="0">
                <a:solidFill>
                  <a:schemeClr val="bg2"/>
                </a:solidFill>
                <a:latin typeface="FreightSans Pro Semibold" panose="02000606030000020004" pitchFamily="2" charset="0"/>
              </a:rPr>
              <a:t>Lecturer</a:t>
            </a:r>
          </a:p>
          <a:p>
            <a:pPr algn="ctr">
              <a:defRPr/>
            </a:pPr>
            <a:r>
              <a:rPr lang="en-US" sz="1350" b="1" i="0" dirty="0">
                <a:solidFill>
                  <a:schemeClr val="bg2"/>
                </a:solidFill>
                <a:latin typeface="FreightSans Pro Semibold" panose="02000606030000020004" pitchFamily="2" charset="0"/>
              </a:rPr>
              <a:t>Michael Ball</a:t>
            </a:r>
          </a:p>
        </p:txBody>
      </p:sp>
      <p:pic>
        <p:nvPicPr>
          <p:cNvPr id="11" name="Picture 2">
            <a:extLst>
              <a:ext uri="{FF2B5EF4-FFF2-40B4-BE49-F238E27FC236}">
                <a16:creationId xmlns:a16="http://schemas.microsoft.com/office/drawing/2014/main" id="{8CD1E19B-E1FA-114F-B2A6-C6DE982CA377}"/>
              </a:ext>
            </a:extLst>
          </p:cNvPr>
          <p:cNvPicPr>
            <a:picLocks noChangeAspect="1" noChangeArrowheads="1"/>
          </p:cNvPicPr>
          <p:nvPr userDrawn="1"/>
        </p:nvPicPr>
        <p:blipFill>
          <a:blip r:embed="rId3"/>
          <a:srcRect/>
          <a:stretch/>
        </p:blipFill>
        <p:spPr bwMode="auto">
          <a:xfrm>
            <a:off x="457202" y="152402"/>
            <a:ext cx="1437391" cy="215760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2" name="Rectangle 5">
            <a:extLst>
              <a:ext uri="{FF2B5EF4-FFF2-40B4-BE49-F238E27FC236}">
                <a16:creationId xmlns:a16="http://schemas.microsoft.com/office/drawing/2014/main" id="{E54B2176-5634-6845-968B-F5816C0360CC}"/>
              </a:ext>
            </a:extLst>
          </p:cNvPr>
          <p:cNvSpPr txBox="1">
            <a:spLocks noChangeArrowheads="1"/>
          </p:cNvSpPr>
          <p:nvPr userDrawn="1"/>
        </p:nvSpPr>
        <p:spPr bwMode="auto">
          <a:xfrm>
            <a:off x="3962661" y="6381750"/>
            <a:ext cx="6171678"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69056" tIns="34529" rIns="69056" bIns="34529" numCol="1" anchor="ctr" anchorCtr="0" compatLnSpc="1">
            <a:prstTxWarp prst="textNoShape">
              <a:avLst/>
            </a:prstTxWarp>
          </a:bodyPr>
          <a:lstStyle>
            <a:lvl1pPr algn="l" rtl="0" eaLnBrk="1" fontAlgn="base" hangingPunct="1">
              <a:lnSpc>
                <a:spcPct val="90000"/>
              </a:lnSpc>
              <a:spcBef>
                <a:spcPct val="0"/>
              </a:spcBef>
              <a:spcAft>
                <a:spcPct val="0"/>
              </a:spcAft>
              <a:defRPr sz="3600" b="1" i="0">
                <a:solidFill>
                  <a:srgbClr val="0332B7"/>
                </a:solidFill>
                <a:latin typeface="FreightText Pro Book" panose="02000603060000020004" pitchFamily="2" charset="0"/>
                <a:ea typeface="ＭＳ Ｐゴシック" charset="-128"/>
                <a:cs typeface="FreightText Pro Book" panose="02000603060000020004" pitchFamily="2" charset="0"/>
              </a:defRPr>
            </a:lvl1pPr>
            <a:lvl2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2pPr>
            <a:lvl3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3pPr>
            <a:lvl4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4pPr>
            <a:lvl5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5pPr>
            <a:lvl6pPr marL="457200" algn="l" rtl="0" eaLnBrk="1" fontAlgn="base" hangingPunct="1">
              <a:lnSpc>
                <a:spcPct val="90000"/>
              </a:lnSpc>
              <a:spcBef>
                <a:spcPct val="0"/>
              </a:spcBef>
              <a:spcAft>
                <a:spcPct val="0"/>
              </a:spcAft>
              <a:defRPr sz="3200" b="1">
                <a:solidFill>
                  <a:srgbClr val="0332B7"/>
                </a:solidFill>
                <a:latin typeface="Arial" charset="0"/>
              </a:defRPr>
            </a:lvl6pPr>
            <a:lvl7pPr marL="914400" algn="l" rtl="0" eaLnBrk="1" fontAlgn="base" hangingPunct="1">
              <a:lnSpc>
                <a:spcPct val="90000"/>
              </a:lnSpc>
              <a:spcBef>
                <a:spcPct val="0"/>
              </a:spcBef>
              <a:spcAft>
                <a:spcPct val="0"/>
              </a:spcAft>
              <a:defRPr sz="3200" b="1">
                <a:solidFill>
                  <a:srgbClr val="0332B7"/>
                </a:solidFill>
                <a:latin typeface="Arial" charset="0"/>
              </a:defRPr>
            </a:lvl7pPr>
            <a:lvl8pPr marL="1371600" algn="l" rtl="0" eaLnBrk="1" fontAlgn="base" hangingPunct="1">
              <a:lnSpc>
                <a:spcPct val="90000"/>
              </a:lnSpc>
              <a:spcBef>
                <a:spcPct val="0"/>
              </a:spcBef>
              <a:spcAft>
                <a:spcPct val="0"/>
              </a:spcAft>
              <a:defRPr sz="3200" b="1">
                <a:solidFill>
                  <a:srgbClr val="0332B7"/>
                </a:solidFill>
                <a:latin typeface="Arial" charset="0"/>
              </a:defRPr>
            </a:lvl8pPr>
            <a:lvl9pPr marL="1828800" algn="l" rtl="0" eaLnBrk="1" fontAlgn="base" hangingPunct="1">
              <a:lnSpc>
                <a:spcPct val="90000"/>
              </a:lnSpc>
              <a:spcBef>
                <a:spcPct val="0"/>
              </a:spcBef>
              <a:spcAft>
                <a:spcPct val="0"/>
              </a:spcAft>
              <a:defRPr sz="3200" b="1">
                <a:solidFill>
                  <a:srgbClr val="0332B7"/>
                </a:solidFill>
                <a:latin typeface="Arial" charset="0"/>
              </a:defRPr>
            </a:lvl9pPr>
          </a:lstStyle>
          <a:p>
            <a:pPr algn="ctr">
              <a:defRPr/>
            </a:pPr>
            <a:r>
              <a:rPr lang="en-US" sz="1600" b="0" dirty="0"/>
              <a:t>UC Berkeley | Computer Science 88 | Michael Ball | https://cs88.org</a:t>
            </a:r>
          </a:p>
        </p:txBody>
      </p:sp>
      <p:sp>
        <p:nvSpPr>
          <p:cNvPr id="3" name="TextBox 2">
            <a:extLst>
              <a:ext uri="{FF2B5EF4-FFF2-40B4-BE49-F238E27FC236}">
                <a16:creationId xmlns:a16="http://schemas.microsoft.com/office/drawing/2014/main" id="{22E66487-F608-564D-808C-E53BA42B7ECC}"/>
              </a:ext>
            </a:extLst>
          </p:cNvPr>
          <p:cNvSpPr txBox="1"/>
          <p:nvPr userDrawn="1"/>
        </p:nvSpPr>
        <p:spPr>
          <a:xfrm>
            <a:off x="5108713" y="2584174"/>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62926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11480800" y="6553200"/>
            <a:ext cx="711200" cy="304800"/>
          </a:xfrm>
          <a:prstGeom prst="rect">
            <a:avLst/>
          </a:prstGeom>
        </p:spPr>
        <p:txBody>
          <a:bodyPr/>
          <a:lstStyle>
            <a:lvl1pPr>
              <a:defRPr/>
            </a:lvl1pPr>
          </a:lstStyle>
          <a:p>
            <a:pPr>
              <a:defRPr/>
            </a:pPr>
            <a:fld id="{3E85FE72-0B9D-1A4F-A842-F00C4E8F7C72}" type="slidenum">
              <a:rPr lang="en-US"/>
              <a:pPr>
                <a:defRPr/>
              </a:pPr>
              <a:t>‹#›</a:t>
            </a:fld>
            <a:endParaRPr lang="en-US" b="0"/>
          </a:p>
        </p:txBody>
      </p:sp>
    </p:spTree>
    <p:extLst>
      <p:ext uri="{BB962C8B-B14F-4D97-AF65-F5344CB8AC3E}">
        <p14:creationId xmlns:p14="http://schemas.microsoft.com/office/powerpoint/2010/main" val="1726775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3400" y="1143000"/>
            <a:ext cx="5463117" cy="639762"/>
          </a:xfrm>
        </p:spPr>
        <p:txBody>
          <a:bodyPr anchor="b"/>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531284" y="1782762"/>
            <a:ext cx="5463117" cy="4465638"/>
          </a:xfrm>
        </p:spPr>
        <p:txBody>
          <a:bodyPr/>
          <a:lstStyle>
            <a:lvl1pPr>
              <a:defRPr sz="1800"/>
            </a:lvl1pPr>
            <a:lvl2pPr>
              <a:defRPr sz="1350"/>
            </a:lvl2pPr>
            <a:lvl3pPr>
              <a:defRPr sz="135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8" y="1143000"/>
            <a:ext cx="5463117" cy="639762"/>
          </a:xfrm>
        </p:spPr>
        <p:txBody>
          <a:bodyPr anchor="b"/>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6193368" y="1782762"/>
            <a:ext cx="5463117" cy="4465638"/>
          </a:xfrm>
        </p:spPr>
        <p:txBody>
          <a:bodyPr/>
          <a:lstStyle>
            <a:lvl1pPr>
              <a:defRPr sz="1800"/>
            </a:lvl1pPr>
            <a:lvl2pPr>
              <a:defRPr sz="1350"/>
            </a:lvl2pPr>
            <a:lvl3pPr>
              <a:defRPr sz="135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p:cNvSpPr>
            <a:spLocks noGrp="1"/>
          </p:cNvSpPr>
          <p:nvPr>
            <p:ph type="sldNum" sz="quarter" idx="12"/>
          </p:nvPr>
        </p:nvSpPr>
        <p:spPr>
          <a:xfrm>
            <a:off x="11480800" y="6553200"/>
            <a:ext cx="711200" cy="304800"/>
          </a:xfrm>
          <a:prstGeom prst="rect">
            <a:avLst/>
          </a:prstGeom>
        </p:spPr>
        <p:txBody>
          <a:bodyPr/>
          <a:lstStyle>
            <a:lvl1pPr>
              <a:defRPr/>
            </a:lvl1pPr>
          </a:lstStyle>
          <a:p>
            <a:pPr>
              <a:defRPr/>
            </a:pPr>
            <a:fld id="{7224DE28-9F3A-8740-A959-B54BC5F77339}" type="slidenum">
              <a:rPr lang="en-US"/>
              <a:pPr>
                <a:defRPr/>
              </a:pPr>
              <a:t>‹#›</a:t>
            </a:fld>
            <a:endParaRPr lang="en-US" b="0"/>
          </a:p>
        </p:txBody>
      </p:sp>
      <p:sp>
        <p:nvSpPr>
          <p:cNvPr id="11" name="Title 1">
            <a:extLst>
              <a:ext uri="{FF2B5EF4-FFF2-40B4-BE49-F238E27FC236}">
                <a16:creationId xmlns:a16="http://schemas.microsoft.com/office/drawing/2014/main" id="{11473C0D-F6C2-9B49-8D89-9F3EF0BD469A}"/>
              </a:ext>
            </a:extLst>
          </p:cNvPr>
          <p:cNvSpPr>
            <a:spLocks noGrp="1"/>
          </p:cNvSpPr>
          <p:nvPr>
            <p:ph type="title"/>
          </p:nvPr>
        </p:nvSpPr>
        <p:spPr>
          <a:xfrm>
            <a:off x="533400" y="228600"/>
            <a:ext cx="10210800" cy="736600"/>
          </a:xfrm>
        </p:spPr>
        <p:txBody>
          <a:bodyPr/>
          <a:lstStyle/>
          <a:p>
            <a:r>
              <a:rPr lang="en-US"/>
              <a:t>Click to edit Master title style</a:t>
            </a:r>
          </a:p>
        </p:txBody>
      </p:sp>
    </p:spTree>
    <p:extLst>
      <p:ext uri="{BB962C8B-B14F-4D97-AF65-F5344CB8AC3E}">
        <p14:creationId xmlns:p14="http://schemas.microsoft.com/office/powerpoint/2010/main" val="40080631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1_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914400" y="228600"/>
            <a:ext cx="10260960" cy="7362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51" name="PlaceHolder 2"/>
          <p:cNvSpPr>
            <a:spLocks noGrp="1"/>
          </p:cNvSpPr>
          <p:nvPr>
            <p:ph type="subTitle"/>
          </p:nvPr>
        </p:nvSpPr>
        <p:spPr>
          <a:xfrm>
            <a:off x="914400" y="1066680"/>
            <a:ext cx="10159680" cy="52574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4131921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11480800" y="6553200"/>
            <a:ext cx="711200" cy="304800"/>
          </a:xfrm>
          <a:prstGeom prst="rect">
            <a:avLst/>
          </a:prstGeom>
        </p:spPr>
        <p:txBody>
          <a:bodyPr/>
          <a:lstStyle>
            <a:lvl1pPr>
              <a:defRPr/>
            </a:lvl1pPr>
          </a:lstStyle>
          <a:p>
            <a:pPr>
              <a:defRPr/>
            </a:pPr>
            <a:fld id="{ACA94121-BA6C-AD43-82C2-DF1F24FE5D9C}" type="slidenum">
              <a:rPr lang="en-US"/>
              <a:pPr>
                <a:defRPr/>
              </a:pPr>
              <a:t>‹#›</a:t>
            </a:fld>
            <a:endParaRPr lang="en-US" b="0"/>
          </a:p>
        </p:txBody>
      </p:sp>
    </p:spTree>
    <p:extLst>
      <p:ext uri="{BB962C8B-B14F-4D97-AF65-F5344CB8AC3E}">
        <p14:creationId xmlns:p14="http://schemas.microsoft.com/office/powerpoint/2010/main" val="322473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533400" y="1066800"/>
            <a:ext cx="5334000" cy="5257800"/>
          </a:xfrm>
        </p:spPr>
        <p:txBody>
          <a:bodyPr/>
          <a:lstStyle>
            <a:lvl1pPr>
              <a:defRPr sz="1800"/>
            </a:lvl1pPr>
            <a:lvl2pPr>
              <a:defRPr sz="1350"/>
            </a:lvl2pPr>
            <a:lvl3pPr>
              <a:defRPr sz="135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24600" y="1066800"/>
            <a:ext cx="5334000" cy="5257800"/>
          </a:xfrm>
        </p:spPr>
        <p:txBody>
          <a:bodyPr/>
          <a:lstStyle>
            <a:lvl1pPr>
              <a:defRPr sz="1800"/>
            </a:lvl1pPr>
            <a:lvl2pPr>
              <a:defRPr sz="1350"/>
            </a:lvl2pPr>
            <a:lvl3pPr>
              <a:defRPr sz="135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a:xfrm>
            <a:off x="11480800" y="6553200"/>
            <a:ext cx="711200" cy="304800"/>
          </a:xfrm>
          <a:prstGeom prst="rect">
            <a:avLst/>
          </a:prstGeom>
        </p:spPr>
        <p:txBody>
          <a:bodyPr/>
          <a:lstStyle>
            <a:lvl1pPr>
              <a:defRPr/>
            </a:lvl1pPr>
          </a:lstStyle>
          <a:p>
            <a:pPr>
              <a:defRPr/>
            </a:pPr>
            <a:fld id="{D4713FF5-B387-3C46-9528-A4DAEFDDAA2C}" type="slidenum">
              <a:rPr lang="en-US"/>
              <a:pPr>
                <a:defRPr/>
              </a:pPr>
              <a:t>‹#›</a:t>
            </a:fld>
            <a:endParaRPr lang="en-US" b="0"/>
          </a:p>
        </p:txBody>
      </p:sp>
    </p:spTree>
    <p:extLst>
      <p:ext uri="{BB962C8B-B14F-4D97-AF65-F5344CB8AC3E}">
        <p14:creationId xmlns:p14="http://schemas.microsoft.com/office/powerpoint/2010/main" val="1935539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3400" y="1143000"/>
            <a:ext cx="5463117" cy="639762"/>
          </a:xfrm>
        </p:spPr>
        <p:txBody>
          <a:bodyPr anchor="b"/>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531284" y="1782762"/>
            <a:ext cx="5463117" cy="4465638"/>
          </a:xfrm>
        </p:spPr>
        <p:txBody>
          <a:bodyPr/>
          <a:lstStyle>
            <a:lvl1pPr>
              <a:defRPr sz="1800"/>
            </a:lvl1pPr>
            <a:lvl2pPr>
              <a:defRPr sz="1350"/>
            </a:lvl2pPr>
            <a:lvl3pPr>
              <a:defRPr sz="135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8" y="1143000"/>
            <a:ext cx="5463117" cy="639762"/>
          </a:xfrm>
        </p:spPr>
        <p:txBody>
          <a:bodyPr anchor="b"/>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6193368" y="1782762"/>
            <a:ext cx="5463117" cy="4465638"/>
          </a:xfrm>
        </p:spPr>
        <p:txBody>
          <a:bodyPr/>
          <a:lstStyle>
            <a:lvl1pPr>
              <a:defRPr sz="1800"/>
            </a:lvl1pPr>
            <a:lvl2pPr>
              <a:defRPr sz="1350"/>
            </a:lvl2pPr>
            <a:lvl3pPr>
              <a:defRPr sz="135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p:cNvSpPr>
            <a:spLocks noGrp="1"/>
          </p:cNvSpPr>
          <p:nvPr>
            <p:ph type="sldNum" sz="quarter" idx="12"/>
          </p:nvPr>
        </p:nvSpPr>
        <p:spPr>
          <a:xfrm>
            <a:off x="11480800" y="6553200"/>
            <a:ext cx="711200" cy="304800"/>
          </a:xfrm>
          <a:prstGeom prst="rect">
            <a:avLst/>
          </a:prstGeom>
        </p:spPr>
        <p:txBody>
          <a:bodyPr/>
          <a:lstStyle>
            <a:lvl1pPr>
              <a:defRPr/>
            </a:lvl1pPr>
          </a:lstStyle>
          <a:p>
            <a:pPr>
              <a:defRPr/>
            </a:pPr>
            <a:fld id="{7224DE28-9F3A-8740-A959-B54BC5F77339}" type="slidenum">
              <a:rPr lang="en-US"/>
              <a:pPr>
                <a:defRPr/>
              </a:pPr>
              <a:t>‹#›</a:t>
            </a:fld>
            <a:endParaRPr lang="en-US" b="0"/>
          </a:p>
        </p:txBody>
      </p:sp>
      <p:sp>
        <p:nvSpPr>
          <p:cNvPr id="11" name="Title 1">
            <a:extLst>
              <a:ext uri="{FF2B5EF4-FFF2-40B4-BE49-F238E27FC236}">
                <a16:creationId xmlns:a16="http://schemas.microsoft.com/office/drawing/2014/main" id="{11473C0D-F6C2-9B49-8D89-9F3EF0BD469A}"/>
              </a:ext>
            </a:extLst>
          </p:cNvPr>
          <p:cNvSpPr>
            <a:spLocks noGrp="1"/>
          </p:cNvSpPr>
          <p:nvPr>
            <p:ph type="title"/>
          </p:nvPr>
        </p:nvSpPr>
        <p:spPr>
          <a:xfrm>
            <a:off x="533400" y="228600"/>
            <a:ext cx="10210800" cy="736600"/>
          </a:xfrm>
        </p:spPr>
        <p:txBody>
          <a:bodyPr/>
          <a:lstStyle/>
          <a:p>
            <a:r>
              <a:rPr lang="en-US"/>
              <a:t>Click to edit Master title style</a:t>
            </a:r>
          </a:p>
        </p:txBody>
      </p:sp>
    </p:spTree>
    <p:extLst>
      <p:ext uri="{BB962C8B-B14F-4D97-AF65-F5344CB8AC3E}">
        <p14:creationId xmlns:p14="http://schemas.microsoft.com/office/powerpoint/2010/main" val="212987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11480800" y="6553200"/>
            <a:ext cx="711200" cy="304800"/>
          </a:xfrm>
          <a:prstGeom prst="rect">
            <a:avLst/>
          </a:prstGeom>
        </p:spPr>
        <p:txBody>
          <a:bodyPr/>
          <a:lstStyle>
            <a:lvl1pPr>
              <a:defRPr/>
            </a:lvl1pPr>
          </a:lstStyle>
          <a:p>
            <a:pPr>
              <a:defRPr/>
            </a:pPr>
            <a:fld id="{2248F822-60CA-A14C-842C-369E58A037BB}" type="slidenum">
              <a:rPr lang="en-US"/>
              <a:pPr>
                <a:defRPr/>
              </a:pPr>
              <a:t>‹#›</a:t>
            </a:fld>
            <a:endParaRPr lang="en-US" b="0"/>
          </a:p>
        </p:txBody>
      </p:sp>
    </p:spTree>
    <p:extLst>
      <p:ext uri="{BB962C8B-B14F-4D97-AF65-F5344CB8AC3E}">
        <p14:creationId xmlns:p14="http://schemas.microsoft.com/office/powerpoint/2010/main" val="1550817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480800" y="6553200"/>
            <a:ext cx="711200" cy="304800"/>
          </a:xfrm>
          <a:prstGeom prst="rect">
            <a:avLst/>
          </a:prstGeom>
        </p:spPr>
        <p:txBody>
          <a:bodyPr/>
          <a:lstStyle>
            <a:lvl1pPr>
              <a:defRPr/>
            </a:lvl1pPr>
          </a:lstStyle>
          <a:p>
            <a:pPr>
              <a:defRPr/>
            </a:pPr>
            <a:fld id="{CDE41FA0-C480-6843-BD2D-6F0C14B57B49}" type="slidenum">
              <a:rPr lang="en-US"/>
              <a:pPr>
                <a:defRPr/>
              </a:pPr>
              <a:t>‹#›</a:t>
            </a:fld>
            <a:endParaRPr lang="en-US" b="0"/>
          </a:p>
        </p:txBody>
      </p:sp>
    </p:spTree>
    <p:extLst>
      <p:ext uri="{BB962C8B-B14F-4D97-AF65-F5344CB8AC3E}">
        <p14:creationId xmlns:p14="http://schemas.microsoft.com/office/powerpoint/2010/main" val="1204876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10600" y="228600"/>
            <a:ext cx="2565400" cy="60960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914400" y="228600"/>
            <a:ext cx="7493000" cy="609600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11480800" y="6553200"/>
            <a:ext cx="711200" cy="304800"/>
          </a:xfrm>
          <a:prstGeom prst="rect">
            <a:avLst/>
          </a:prstGeom>
        </p:spPr>
        <p:txBody>
          <a:bodyPr/>
          <a:lstStyle>
            <a:lvl1pPr>
              <a:defRPr/>
            </a:lvl1pPr>
          </a:lstStyle>
          <a:p>
            <a:pPr>
              <a:defRPr/>
            </a:pPr>
            <a:fld id="{EA9A5171-0207-EE4C-95BF-097AF0A57BE6}" type="slidenum">
              <a:rPr lang="en-US"/>
              <a:pPr>
                <a:defRPr/>
              </a:pPr>
              <a:t>‹#›</a:t>
            </a:fld>
            <a:endParaRPr lang="en-US" b="0"/>
          </a:p>
        </p:txBody>
      </p:sp>
    </p:spTree>
    <p:extLst>
      <p:ext uri="{BB962C8B-B14F-4D97-AF65-F5344CB8AC3E}">
        <p14:creationId xmlns:p14="http://schemas.microsoft.com/office/powerpoint/2010/main" val="1683171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15900"/>
            <a:ext cx="10261600" cy="736600"/>
          </a:xfrm>
        </p:spPr>
        <p:txBody>
          <a:bodyPr/>
          <a:lstStyle/>
          <a:p>
            <a:r>
              <a:rPr lang="en-US" dirty="0"/>
              <a:t>Click to edit Master title style</a:t>
            </a:r>
          </a:p>
        </p:txBody>
      </p:sp>
      <p:sp>
        <p:nvSpPr>
          <p:cNvPr id="3" name="Text Placeholder 2"/>
          <p:cNvSpPr>
            <a:spLocks noGrp="1"/>
          </p:cNvSpPr>
          <p:nvPr>
            <p:ph type="body" sz="half" idx="1"/>
          </p:nvPr>
        </p:nvSpPr>
        <p:spPr>
          <a:xfrm>
            <a:off x="533400" y="1066800"/>
            <a:ext cx="5359400"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quarter" idx="2"/>
          </p:nvPr>
        </p:nvSpPr>
        <p:spPr>
          <a:xfrm>
            <a:off x="6096000" y="1066800"/>
            <a:ext cx="5562600" cy="25527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3"/>
          </p:nvPr>
        </p:nvSpPr>
        <p:spPr>
          <a:xfrm>
            <a:off x="6096000" y="3771900"/>
            <a:ext cx="5562600" cy="25527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p:cNvSpPr>
            <a:spLocks noGrp="1"/>
          </p:cNvSpPr>
          <p:nvPr>
            <p:ph type="sldNum" sz="quarter" idx="12"/>
          </p:nvPr>
        </p:nvSpPr>
        <p:spPr>
          <a:xfrm>
            <a:off x="11480800" y="6553200"/>
            <a:ext cx="711200" cy="304800"/>
          </a:xfrm>
          <a:prstGeom prst="rect">
            <a:avLst/>
          </a:prstGeom>
        </p:spPr>
        <p:txBody>
          <a:bodyPr/>
          <a:lstStyle>
            <a:lvl1pPr>
              <a:defRPr/>
            </a:lvl1pPr>
          </a:lstStyle>
          <a:p>
            <a:pPr>
              <a:defRPr/>
            </a:pPr>
            <a:fld id="{92732EAA-4308-6D4B-B317-3B7A4B81A0EA}" type="slidenum">
              <a:rPr lang="en-US"/>
              <a:pPr>
                <a:defRPr/>
              </a:pPr>
              <a:t>‹#›</a:t>
            </a:fld>
            <a:endParaRPr lang="en-US" b="0"/>
          </a:p>
        </p:txBody>
      </p:sp>
    </p:spTree>
    <p:extLst>
      <p:ext uri="{BB962C8B-B14F-4D97-AF65-F5344CB8AC3E}">
        <p14:creationId xmlns:p14="http://schemas.microsoft.com/office/powerpoint/2010/main" val="2863740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320800" y="1143002"/>
            <a:ext cx="9855200" cy="358457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Slide Number Placeholder 6"/>
          <p:cNvSpPr>
            <a:spLocks noGrp="1"/>
          </p:cNvSpPr>
          <p:nvPr>
            <p:ph type="sldNum" sz="quarter" idx="12"/>
          </p:nvPr>
        </p:nvSpPr>
        <p:spPr>
          <a:xfrm>
            <a:off x="11480800" y="6553200"/>
            <a:ext cx="711200" cy="304800"/>
          </a:xfrm>
          <a:prstGeom prst="rect">
            <a:avLst/>
          </a:prstGeom>
        </p:spPr>
        <p:txBody>
          <a:bodyPr/>
          <a:lstStyle>
            <a:lvl1pPr>
              <a:defRPr/>
            </a:lvl1pPr>
          </a:lstStyle>
          <a:p>
            <a:pPr>
              <a:defRPr/>
            </a:pPr>
            <a:fld id="{FE665C81-C980-EF45-BF17-2B49AE30DF4D}" type="slidenum">
              <a:rPr lang="en-US"/>
              <a:pPr>
                <a:defRPr/>
              </a:pPr>
              <a:t>‹#›</a:t>
            </a:fld>
            <a:endParaRPr lang="en-US" b="0"/>
          </a:p>
        </p:txBody>
      </p:sp>
    </p:spTree>
    <p:extLst>
      <p:ext uri="{BB962C8B-B14F-4D97-AF65-F5344CB8AC3E}">
        <p14:creationId xmlns:p14="http://schemas.microsoft.com/office/powerpoint/2010/main" val="369276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title"/>
          </p:nvPr>
        </p:nvSpPr>
        <p:spPr bwMode="auto">
          <a:xfrm>
            <a:off x="533400" y="228600"/>
            <a:ext cx="102108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2075" tIns="46038" rIns="92075" bIns="46038" numCol="1" anchor="ctr" anchorCtr="0" compatLnSpc="1">
            <a:prstTxWarp prst="textNoShape">
              <a:avLst/>
            </a:prstTxWarp>
          </a:bodyPr>
          <a:lstStyle/>
          <a:p>
            <a:pPr lvl="0"/>
            <a:r>
              <a:rPr lang="en-US" dirty="0"/>
              <a:t>Slide Title</a:t>
            </a:r>
          </a:p>
        </p:txBody>
      </p:sp>
      <p:sp>
        <p:nvSpPr>
          <p:cNvPr id="1030" name="Rectangle 6"/>
          <p:cNvSpPr>
            <a:spLocks noGrp="1" noChangeArrowheads="1"/>
          </p:cNvSpPr>
          <p:nvPr>
            <p:ph type="body" idx="1"/>
          </p:nvPr>
        </p:nvSpPr>
        <p:spPr bwMode="auto">
          <a:xfrm>
            <a:off x="533400" y="1066800"/>
            <a:ext cx="11125200" cy="5257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2075" tIns="46038" rIns="92075" bIns="46038"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1" name="Line 7"/>
          <p:cNvSpPr>
            <a:spLocks noChangeShapeType="1"/>
          </p:cNvSpPr>
          <p:nvPr/>
        </p:nvSpPr>
        <p:spPr bwMode="auto">
          <a:xfrm>
            <a:off x="533400" y="934405"/>
            <a:ext cx="11125200" cy="0"/>
          </a:xfrm>
          <a:custGeom>
            <a:avLst/>
            <a:gdLst>
              <a:gd name="connsiteX0" fmla="*/ 0 w 10000"/>
              <a:gd name="connsiteY0" fmla="*/ 0 h 10000"/>
              <a:gd name="connsiteX1" fmla="*/ 10000 w 10000"/>
              <a:gd name="connsiteY1" fmla="*/ 10000 h 10000"/>
              <a:gd name="connsiteX0" fmla="*/ 0 w 10000"/>
              <a:gd name="connsiteY0" fmla="*/ 0 h 10000"/>
              <a:gd name="connsiteX1" fmla="*/ 10000 w 10000"/>
              <a:gd name="connsiteY1" fmla="*/ 10000 h 10000"/>
            </a:gdLst>
            <a:ahLst/>
            <a:cxnLst>
              <a:cxn ang="0">
                <a:pos x="connsiteX0" y="connsiteY0"/>
              </a:cxn>
              <a:cxn ang="0">
                <a:pos x="connsiteX1" y="connsiteY1"/>
              </a:cxn>
            </a:cxnLst>
            <a:rect l="l" t="t" r="r" b="b"/>
            <a:pathLst>
              <a:path w="10000" h="10000">
                <a:moveTo>
                  <a:pt x="0" y="0"/>
                </a:moveTo>
                <a:lnTo>
                  <a:pt x="10000" y="10000"/>
                </a:lnTo>
              </a:path>
            </a:pathLst>
          </a:custGeom>
          <a:noFill/>
          <a:ln w="47625" cap="rnd" cmpd="sng">
            <a:solidFill>
              <a:srgbClr val="FBBA03"/>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dirty="0"/>
          </a:p>
        </p:txBody>
      </p:sp>
      <p:pic>
        <p:nvPicPr>
          <p:cNvPr id="1032" name="Picture 8"/>
          <p:cNvPicPr>
            <a:picLocks noChangeAspect="1" noChangeArrowheads="1"/>
          </p:cNvPicPr>
          <p:nvPr/>
        </p:nvPicPr>
        <p:blipFill>
          <a:blip r:embed="rId14"/>
          <a:srcRect/>
          <a:stretch/>
        </p:blipFill>
        <p:spPr bwMode="auto">
          <a:xfrm>
            <a:off x="11015661" y="189867"/>
            <a:ext cx="642939" cy="642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Rectangle 5">
            <a:extLst>
              <a:ext uri="{FF2B5EF4-FFF2-40B4-BE49-F238E27FC236}">
                <a16:creationId xmlns:a16="http://schemas.microsoft.com/office/drawing/2014/main" id="{C2835660-6E30-EA4D-9360-DAB07ED681A1}"/>
              </a:ext>
            </a:extLst>
          </p:cNvPr>
          <p:cNvSpPr txBox="1">
            <a:spLocks noChangeArrowheads="1"/>
          </p:cNvSpPr>
          <p:nvPr userDrawn="1"/>
        </p:nvSpPr>
        <p:spPr bwMode="auto">
          <a:xfrm>
            <a:off x="3898980" y="6464300"/>
            <a:ext cx="4394039" cy="330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69056" tIns="34529" rIns="69056" bIns="34529" numCol="1" anchor="ctr" anchorCtr="0" compatLnSpc="1">
            <a:prstTxWarp prst="textNoShape">
              <a:avLst/>
            </a:prstTxWarp>
          </a:bodyPr>
          <a:lstStyle>
            <a:lvl1pPr algn="l" rtl="0" eaLnBrk="1" fontAlgn="base" hangingPunct="1">
              <a:lnSpc>
                <a:spcPct val="90000"/>
              </a:lnSpc>
              <a:spcBef>
                <a:spcPct val="0"/>
              </a:spcBef>
              <a:spcAft>
                <a:spcPct val="0"/>
              </a:spcAft>
              <a:defRPr sz="3600" b="1" i="0">
                <a:solidFill>
                  <a:srgbClr val="0332B7"/>
                </a:solidFill>
                <a:latin typeface="FreightText Pro Book" panose="02000603060000020004" pitchFamily="2" charset="0"/>
                <a:ea typeface="ＭＳ Ｐゴシック" charset="-128"/>
                <a:cs typeface="FreightText Pro Book" panose="02000603060000020004" pitchFamily="2" charset="0"/>
              </a:defRPr>
            </a:lvl1pPr>
            <a:lvl2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2pPr>
            <a:lvl3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3pPr>
            <a:lvl4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4pPr>
            <a:lvl5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5pPr>
            <a:lvl6pPr marL="457200" algn="l" rtl="0" eaLnBrk="1" fontAlgn="base" hangingPunct="1">
              <a:lnSpc>
                <a:spcPct val="90000"/>
              </a:lnSpc>
              <a:spcBef>
                <a:spcPct val="0"/>
              </a:spcBef>
              <a:spcAft>
                <a:spcPct val="0"/>
              </a:spcAft>
              <a:defRPr sz="3200" b="1">
                <a:solidFill>
                  <a:srgbClr val="0332B7"/>
                </a:solidFill>
                <a:latin typeface="Arial" charset="0"/>
              </a:defRPr>
            </a:lvl6pPr>
            <a:lvl7pPr marL="914400" algn="l" rtl="0" eaLnBrk="1" fontAlgn="base" hangingPunct="1">
              <a:lnSpc>
                <a:spcPct val="90000"/>
              </a:lnSpc>
              <a:spcBef>
                <a:spcPct val="0"/>
              </a:spcBef>
              <a:spcAft>
                <a:spcPct val="0"/>
              </a:spcAft>
              <a:defRPr sz="3200" b="1">
                <a:solidFill>
                  <a:srgbClr val="0332B7"/>
                </a:solidFill>
                <a:latin typeface="Arial" charset="0"/>
              </a:defRPr>
            </a:lvl7pPr>
            <a:lvl8pPr marL="1371600" algn="l" rtl="0" eaLnBrk="1" fontAlgn="base" hangingPunct="1">
              <a:lnSpc>
                <a:spcPct val="90000"/>
              </a:lnSpc>
              <a:spcBef>
                <a:spcPct val="0"/>
              </a:spcBef>
              <a:spcAft>
                <a:spcPct val="0"/>
              </a:spcAft>
              <a:defRPr sz="3200" b="1">
                <a:solidFill>
                  <a:srgbClr val="0332B7"/>
                </a:solidFill>
                <a:latin typeface="Arial" charset="0"/>
              </a:defRPr>
            </a:lvl8pPr>
            <a:lvl9pPr marL="1828800" algn="l" rtl="0" eaLnBrk="1" fontAlgn="base" hangingPunct="1">
              <a:lnSpc>
                <a:spcPct val="90000"/>
              </a:lnSpc>
              <a:spcBef>
                <a:spcPct val="0"/>
              </a:spcBef>
              <a:spcAft>
                <a:spcPct val="0"/>
              </a:spcAft>
              <a:defRPr sz="3200" b="1">
                <a:solidFill>
                  <a:srgbClr val="0332B7"/>
                </a:solidFill>
                <a:latin typeface="Arial" charset="0"/>
              </a:defRPr>
            </a:lvl9pPr>
          </a:lstStyle>
          <a:p>
            <a:pPr algn="ctr">
              <a:defRPr/>
            </a:pPr>
            <a:r>
              <a:rPr lang="en-US" sz="1200" b="0" dirty="0"/>
              <a:t>UC Berkeley | Computer Science 88 | Michael Ball | http://cs88.org</a:t>
            </a:r>
          </a:p>
        </p:txBody>
      </p:sp>
    </p:spTree>
    <p:extLst>
      <p:ext uri="{BB962C8B-B14F-4D97-AF65-F5344CB8AC3E}">
        <p14:creationId xmlns:p14="http://schemas.microsoft.com/office/powerpoint/2010/main" val="49782946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p:txStyles>
    <p:titleStyle>
      <a:lvl1pPr algn="l" rtl="0" eaLnBrk="1" fontAlgn="base" hangingPunct="1">
        <a:lnSpc>
          <a:spcPct val="90000"/>
        </a:lnSpc>
        <a:spcBef>
          <a:spcPct val="0"/>
        </a:spcBef>
        <a:spcAft>
          <a:spcPct val="0"/>
        </a:spcAft>
        <a:defRPr sz="3000" b="1" i="0">
          <a:solidFill>
            <a:srgbClr val="0332B7"/>
          </a:solidFill>
          <a:latin typeface="FreightText Pro Book" panose="02000603060000020004" pitchFamily="2" charset="0"/>
          <a:ea typeface="ＭＳ Ｐゴシック" charset="-128"/>
          <a:cs typeface="FreightText Pro Book" panose="02000603060000020004" pitchFamily="2" charset="0"/>
        </a:defRPr>
      </a:lvl1pPr>
      <a:lvl2pPr algn="l" rtl="0" eaLnBrk="1" fontAlgn="base" hangingPunct="1">
        <a:lnSpc>
          <a:spcPct val="90000"/>
        </a:lnSpc>
        <a:spcBef>
          <a:spcPct val="0"/>
        </a:spcBef>
        <a:spcAft>
          <a:spcPct val="0"/>
        </a:spcAft>
        <a:defRPr sz="2400" b="1">
          <a:solidFill>
            <a:srgbClr val="0332B7"/>
          </a:solidFill>
          <a:latin typeface="Arial" charset="0"/>
          <a:ea typeface="ＭＳ Ｐゴシック" charset="-128"/>
          <a:cs typeface="ＭＳ Ｐゴシック" charset="-128"/>
        </a:defRPr>
      </a:lvl2pPr>
      <a:lvl3pPr algn="l" rtl="0" eaLnBrk="1" fontAlgn="base" hangingPunct="1">
        <a:lnSpc>
          <a:spcPct val="90000"/>
        </a:lnSpc>
        <a:spcBef>
          <a:spcPct val="0"/>
        </a:spcBef>
        <a:spcAft>
          <a:spcPct val="0"/>
        </a:spcAft>
        <a:defRPr sz="2400" b="1">
          <a:solidFill>
            <a:srgbClr val="0332B7"/>
          </a:solidFill>
          <a:latin typeface="Arial" charset="0"/>
          <a:ea typeface="ＭＳ Ｐゴシック" charset="-128"/>
          <a:cs typeface="ＭＳ Ｐゴシック" charset="-128"/>
        </a:defRPr>
      </a:lvl3pPr>
      <a:lvl4pPr algn="l" rtl="0" eaLnBrk="1" fontAlgn="base" hangingPunct="1">
        <a:lnSpc>
          <a:spcPct val="90000"/>
        </a:lnSpc>
        <a:spcBef>
          <a:spcPct val="0"/>
        </a:spcBef>
        <a:spcAft>
          <a:spcPct val="0"/>
        </a:spcAft>
        <a:defRPr sz="2400" b="1">
          <a:solidFill>
            <a:srgbClr val="0332B7"/>
          </a:solidFill>
          <a:latin typeface="Arial" charset="0"/>
          <a:ea typeface="ＭＳ Ｐゴシック" charset="-128"/>
          <a:cs typeface="ＭＳ Ｐゴシック" charset="-128"/>
        </a:defRPr>
      </a:lvl4pPr>
      <a:lvl5pPr algn="l" rtl="0" eaLnBrk="1" fontAlgn="base" hangingPunct="1">
        <a:lnSpc>
          <a:spcPct val="90000"/>
        </a:lnSpc>
        <a:spcBef>
          <a:spcPct val="0"/>
        </a:spcBef>
        <a:spcAft>
          <a:spcPct val="0"/>
        </a:spcAft>
        <a:defRPr sz="2400" b="1">
          <a:solidFill>
            <a:srgbClr val="0332B7"/>
          </a:solidFill>
          <a:latin typeface="Arial" charset="0"/>
          <a:ea typeface="ＭＳ Ｐゴシック" charset="-128"/>
          <a:cs typeface="ＭＳ Ｐゴシック" charset="-128"/>
        </a:defRPr>
      </a:lvl5pPr>
      <a:lvl6pPr marL="342900" algn="l" rtl="0" eaLnBrk="1" fontAlgn="base" hangingPunct="1">
        <a:lnSpc>
          <a:spcPct val="90000"/>
        </a:lnSpc>
        <a:spcBef>
          <a:spcPct val="0"/>
        </a:spcBef>
        <a:spcAft>
          <a:spcPct val="0"/>
        </a:spcAft>
        <a:defRPr sz="2400" b="1">
          <a:solidFill>
            <a:srgbClr val="0332B7"/>
          </a:solidFill>
          <a:latin typeface="Arial" charset="0"/>
        </a:defRPr>
      </a:lvl6pPr>
      <a:lvl7pPr marL="685800" algn="l" rtl="0" eaLnBrk="1" fontAlgn="base" hangingPunct="1">
        <a:lnSpc>
          <a:spcPct val="90000"/>
        </a:lnSpc>
        <a:spcBef>
          <a:spcPct val="0"/>
        </a:spcBef>
        <a:spcAft>
          <a:spcPct val="0"/>
        </a:spcAft>
        <a:defRPr sz="2400" b="1">
          <a:solidFill>
            <a:srgbClr val="0332B7"/>
          </a:solidFill>
          <a:latin typeface="Arial" charset="0"/>
        </a:defRPr>
      </a:lvl7pPr>
      <a:lvl8pPr marL="1028700" algn="l" rtl="0" eaLnBrk="1" fontAlgn="base" hangingPunct="1">
        <a:lnSpc>
          <a:spcPct val="90000"/>
        </a:lnSpc>
        <a:spcBef>
          <a:spcPct val="0"/>
        </a:spcBef>
        <a:spcAft>
          <a:spcPct val="0"/>
        </a:spcAft>
        <a:defRPr sz="2400" b="1">
          <a:solidFill>
            <a:srgbClr val="0332B7"/>
          </a:solidFill>
          <a:latin typeface="Arial" charset="0"/>
        </a:defRPr>
      </a:lvl8pPr>
      <a:lvl9pPr marL="1371600" algn="l" rtl="0" eaLnBrk="1" fontAlgn="base" hangingPunct="1">
        <a:lnSpc>
          <a:spcPct val="90000"/>
        </a:lnSpc>
        <a:spcBef>
          <a:spcPct val="0"/>
        </a:spcBef>
        <a:spcAft>
          <a:spcPct val="0"/>
        </a:spcAft>
        <a:defRPr sz="2400" b="1">
          <a:solidFill>
            <a:srgbClr val="0332B7"/>
          </a:solidFill>
          <a:latin typeface="Arial" charset="0"/>
        </a:defRPr>
      </a:lvl9pPr>
    </p:titleStyle>
    <p:bodyStyle>
      <a:lvl1pPr marL="214313" indent="-214313" algn="l" rtl="0" eaLnBrk="1" fontAlgn="base" hangingPunct="1">
        <a:lnSpc>
          <a:spcPct val="90000"/>
        </a:lnSpc>
        <a:spcBef>
          <a:spcPct val="30000"/>
        </a:spcBef>
        <a:spcAft>
          <a:spcPct val="0"/>
        </a:spcAft>
        <a:buSzPct val="90000"/>
        <a:buFont typeface="Arial" panose="020B0604020202020204" pitchFamily="34" charset="0"/>
        <a:buChar char="•"/>
        <a:defRPr sz="2700" b="0" i="0">
          <a:solidFill>
            <a:schemeClr val="tx1"/>
          </a:solidFill>
          <a:latin typeface="FreightSans Pro Medium" panose="02000606030000020004" pitchFamily="2" charset="0"/>
          <a:ea typeface="ＭＳ Ｐゴシック" charset="-128"/>
          <a:cs typeface="FreightSans Pro Medium" panose="02000606030000020004" pitchFamily="2" charset="0"/>
        </a:defRPr>
      </a:lvl1pPr>
      <a:lvl2pPr marL="514350" indent="-171450" algn="l" rtl="0" eaLnBrk="1" fontAlgn="base" hangingPunct="1">
        <a:lnSpc>
          <a:spcPct val="90000"/>
        </a:lnSpc>
        <a:spcBef>
          <a:spcPct val="30000"/>
        </a:spcBef>
        <a:spcAft>
          <a:spcPct val="0"/>
        </a:spcAft>
        <a:buSzPct val="90000"/>
        <a:buChar char="–"/>
        <a:defRPr sz="2400" b="0" i="0">
          <a:solidFill>
            <a:schemeClr val="tx1"/>
          </a:solidFill>
          <a:latin typeface="FreightSans Pro Medium" panose="02000606030000020004" pitchFamily="2" charset="0"/>
          <a:ea typeface="ＭＳ Ｐゴシック" charset="-128"/>
        </a:defRPr>
      </a:lvl2pPr>
      <a:lvl3pPr marL="857250" indent="-171450" algn="l" rtl="0" eaLnBrk="1" fontAlgn="base" hangingPunct="1">
        <a:lnSpc>
          <a:spcPct val="90000"/>
        </a:lnSpc>
        <a:spcBef>
          <a:spcPct val="30000"/>
        </a:spcBef>
        <a:spcAft>
          <a:spcPct val="0"/>
        </a:spcAft>
        <a:buSzPct val="90000"/>
        <a:buChar char="»"/>
        <a:defRPr sz="2100" b="0" i="0">
          <a:solidFill>
            <a:schemeClr val="tx1"/>
          </a:solidFill>
          <a:latin typeface="FreightSans Pro Medium" panose="02000606030000020004" pitchFamily="2" charset="0"/>
          <a:ea typeface="ＭＳ Ｐゴシック" charset="-128"/>
        </a:defRPr>
      </a:lvl3pPr>
      <a:lvl4pPr marL="1157288" indent="-128588" algn="l" rtl="0" eaLnBrk="1" fontAlgn="base" hangingPunct="1">
        <a:lnSpc>
          <a:spcPct val="90000"/>
        </a:lnSpc>
        <a:spcBef>
          <a:spcPct val="30000"/>
        </a:spcBef>
        <a:spcAft>
          <a:spcPct val="0"/>
        </a:spcAft>
        <a:buSzPct val="90000"/>
        <a:buChar char="•"/>
        <a:defRPr sz="1800" b="0" i="0">
          <a:solidFill>
            <a:schemeClr val="tx1"/>
          </a:solidFill>
          <a:latin typeface="FreightSans Pro Medium" panose="02000606030000020004" pitchFamily="2" charset="0"/>
          <a:ea typeface="ＭＳ Ｐゴシック" charset="-128"/>
        </a:defRPr>
      </a:lvl4pPr>
      <a:lvl5pPr marL="1500188" indent="-128588" algn="l" rtl="0" eaLnBrk="1" fontAlgn="base" hangingPunct="1">
        <a:lnSpc>
          <a:spcPct val="90000"/>
        </a:lnSpc>
        <a:spcBef>
          <a:spcPct val="30000"/>
        </a:spcBef>
        <a:spcAft>
          <a:spcPct val="0"/>
        </a:spcAft>
        <a:buSzPct val="90000"/>
        <a:buChar char="–"/>
        <a:defRPr sz="1500" b="0" i="0">
          <a:solidFill>
            <a:schemeClr val="tx1"/>
          </a:solidFill>
          <a:latin typeface="FreightSans Pro Medium" panose="02000606030000020004" pitchFamily="2" charset="0"/>
          <a:ea typeface="ＭＳ Ｐゴシック" charset="-128"/>
        </a:defRPr>
      </a:lvl5pPr>
      <a:lvl6pPr marL="1843088" indent="-128588" algn="l" rtl="0" eaLnBrk="1" fontAlgn="base" hangingPunct="1">
        <a:lnSpc>
          <a:spcPct val="90000"/>
        </a:lnSpc>
        <a:spcBef>
          <a:spcPct val="30000"/>
        </a:spcBef>
        <a:spcAft>
          <a:spcPct val="0"/>
        </a:spcAft>
        <a:buSzPct val="100000"/>
        <a:buChar char="–"/>
        <a:defRPr sz="1050" b="1">
          <a:solidFill>
            <a:schemeClr val="tx1"/>
          </a:solidFill>
          <a:latin typeface="+mn-lt"/>
          <a:ea typeface="ＭＳ Ｐゴシック" charset="-128"/>
        </a:defRPr>
      </a:lvl6pPr>
      <a:lvl7pPr marL="2185988" indent="-128588" algn="l" rtl="0" eaLnBrk="1" fontAlgn="base" hangingPunct="1">
        <a:lnSpc>
          <a:spcPct val="90000"/>
        </a:lnSpc>
        <a:spcBef>
          <a:spcPct val="30000"/>
        </a:spcBef>
        <a:spcAft>
          <a:spcPct val="0"/>
        </a:spcAft>
        <a:buSzPct val="100000"/>
        <a:buChar char="–"/>
        <a:defRPr sz="1050" b="1">
          <a:solidFill>
            <a:schemeClr val="tx1"/>
          </a:solidFill>
          <a:latin typeface="+mn-lt"/>
          <a:ea typeface="ＭＳ Ｐゴシック" charset="-128"/>
        </a:defRPr>
      </a:lvl7pPr>
      <a:lvl8pPr marL="2528888" indent="-128588" algn="l" rtl="0" eaLnBrk="1" fontAlgn="base" hangingPunct="1">
        <a:lnSpc>
          <a:spcPct val="90000"/>
        </a:lnSpc>
        <a:spcBef>
          <a:spcPct val="30000"/>
        </a:spcBef>
        <a:spcAft>
          <a:spcPct val="0"/>
        </a:spcAft>
        <a:buSzPct val="100000"/>
        <a:buChar char="–"/>
        <a:defRPr sz="1050" b="1">
          <a:solidFill>
            <a:schemeClr val="tx1"/>
          </a:solidFill>
          <a:latin typeface="+mn-lt"/>
          <a:ea typeface="ＭＳ Ｐゴシック" charset="-128"/>
        </a:defRPr>
      </a:lvl8pPr>
      <a:lvl9pPr marL="2871788" indent="-128588" algn="l" rtl="0" eaLnBrk="1" fontAlgn="base" hangingPunct="1">
        <a:lnSpc>
          <a:spcPct val="90000"/>
        </a:lnSpc>
        <a:spcBef>
          <a:spcPct val="30000"/>
        </a:spcBef>
        <a:spcAft>
          <a:spcPct val="0"/>
        </a:spcAft>
        <a:buSzPct val="100000"/>
        <a:buChar char="–"/>
        <a:defRPr sz="1050" b="1">
          <a:solidFill>
            <a:schemeClr val="tx1"/>
          </a:solidFill>
          <a:latin typeface="+mn-lt"/>
          <a:ea typeface="ＭＳ Ｐゴシック" charset="-128"/>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pythontutor.com/composingprograms.html#code=def%20square%28x%29%3A%0A%20%20%20%20return%20x%20*%20x%0A%20%20%20%20%0As%20%3D%20square%0Ax%20%3D%20s%283%29%0A%0Adef%20make_adder%28n%29%3A%0A%20%20%20%20def%20adder%28k%29%3A%0A%20%20%20%20%20%20%20%20return%20k%20%2B%20n%0A%20%20%20%20return%20adder%0A%20%20%20%20%0Aadd_2%20%3D%20make_adder%282%29%0Aadd_3%20%3D%20make_adder%283%29%0Ax%20%3D%20add_2%28x%29%0A%0Adef%20compose%28f,%20g%29%3A%0A%20%20%20%20def%20h%28x%29%3A%0A%20%20%20%20%20%20%20%20return%20f%28g%28x%29%29%0A%20%20%20%20return%20h%0A%0Aadd_5%20%3D%20compose%28add_2,%20add_3%29%0Ay%20%3D%20add_5%28x%29%0A%0Az%20%3D%20compose%28square,%20make_adder%282%29%29%283%29&amp;cumulative=true&amp;mode=edit&amp;origin=composingprograms.js&amp;py=3&amp;rawInputLstJSON=%5B%5D"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interestingengineering.com/innovation/chinese-company-humanoid-ceo"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40843-39A8-4E4A-A923-FEDC64A7AE32}"/>
              </a:ext>
            </a:extLst>
          </p:cNvPr>
          <p:cNvSpPr>
            <a:spLocks noGrp="1"/>
          </p:cNvSpPr>
          <p:nvPr>
            <p:ph type="ctrTitle"/>
          </p:nvPr>
        </p:nvSpPr>
        <p:spPr>
          <a:xfrm>
            <a:off x="2652132" y="2693987"/>
            <a:ext cx="8458200" cy="1470025"/>
          </a:xfrm>
        </p:spPr>
        <p:txBody>
          <a:bodyPr/>
          <a:lstStyle/>
          <a:p>
            <a:r>
              <a:rPr lang="en-US" dirty="0"/>
              <a:t>Lecture 5</a:t>
            </a:r>
            <a:br>
              <a:rPr lang="en-US" dirty="0"/>
            </a:br>
            <a:r>
              <a:rPr lang="en-US" dirty="0"/>
              <a:t>Higher Order Functions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F38EA-1B62-7843-8D1A-00FF223B5ED9}"/>
              </a:ext>
            </a:extLst>
          </p:cNvPr>
          <p:cNvSpPr>
            <a:spLocks noGrp="1"/>
          </p:cNvSpPr>
          <p:nvPr>
            <p:ph type="title"/>
          </p:nvPr>
        </p:nvSpPr>
        <p:spPr/>
        <p:txBody>
          <a:bodyPr/>
          <a:lstStyle/>
          <a:p>
            <a:r>
              <a:rPr lang="en-US" dirty="0"/>
              <a:t>Code is a Form of Data</a:t>
            </a:r>
          </a:p>
        </p:txBody>
      </p:sp>
      <p:sp>
        <p:nvSpPr>
          <p:cNvPr id="3" name="Content Placeholder 2">
            <a:extLst>
              <a:ext uri="{FF2B5EF4-FFF2-40B4-BE49-F238E27FC236}">
                <a16:creationId xmlns:a16="http://schemas.microsoft.com/office/drawing/2014/main" id="{06F4563E-6C22-FC46-93DC-58D20786DA29}"/>
              </a:ext>
            </a:extLst>
          </p:cNvPr>
          <p:cNvSpPr>
            <a:spLocks noGrp="1"/>
          </p:cNvSpPr>
          <p:nvPr>
            <p:ph idx="1"/>
          </p:nvPr>
        </p:nvSpPr>
        <p:spPr/>
        <p:txBody>
          <a:bodyPr/>
          <a:lstStyle/>
          <a:p>
            <a:r>
              <a:rPr lang="en-US" dirty="0"/>
              <a:t>Numbers, Strings: All kinds of data</a:t>
            </a:r>
          </a:p>
          <a:p>
            <a:r>
              <a:rPr lang="en-US" dirty="0"/>
              <a:t>Code is its own kind of data, too!</a:t>
            </a:r>
          </a:p>
          <a:p>
            <a:r>
              <a:rPr lang="en-US" dirty="0"/>
              <a:t>Why?</a:t>
            </a:r>
          </a:p>
          <a:p>
            <a:pPr lvl="1"/>
            <a:r>
              <a:rPr lang="en-US" dirty="0"/>
              <a:t>More expressive programs, a new kind of abstraction.</a:t>
            </a:r>
          </a:p>
          <a:p>
            <a:pPr lvl="1"/>
            <a:r>
              <a:rPr lang="en-US" dirty="0"/>
              <a:t>”Encapsulate” logic and data into neat packages.</a:t>
            </a:r>
          </a:p>
          <a:p>
            <a:r>
              <a:rPr lang="en-US" dirty="0"/>
              <a:t>This will be one of the trickier concepts in CS88.</a:t>
            </a:r>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B8939D06-AEE5-5546-BFD6-E054F7CEBEB4}"/>
              </a:ext>
            </a:extLst>
          </p:cNvPr>
          <p:cNvSpPr>
            <a:spLocks noGrp="1"/>
          </p:cNvSpPr>
          <p:nvPr>
            <p:ph type="sldNum" sz="quarter" idx="12"/>
          </p:nvPr>
        </p:nvSpPr>
        <p:spPr/>
        <p:txBody>
          <a:bodyPr/>
          <a:lstStyle/>
          <a:p>
            <a:pPr>
              <a:defRPr/>
            </a:pPr>
            <a:fld id="{ACA94121-BA6C-AD43-82C2-DF1F24FE5D9C}" type="slidenum">
              <a:rPr lang="en-US" smtClean="0"/>
              <a:pPr>
                <a:defRPr/>
              </a:pPr>
              <a:t>10</a:t>
            </a:fld>
            <a:endParaRPr lang="en-US" b="0"/>
          </a:p>
        </p:txBody>
      </p:sp>
    </p:spTree>
    <p:extLst>
      <p:ext uri="{BB962C8B-B14F-4D97-AF65-F5344CB8AC3E}">
        <p14:creationId xmlns:p14="http://schemas.microsoft.com/office/powerpoint/2010/main" val="2932819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99501-F0C7-EC42-A944-CAC24ED1FA0A}"/>
              </a:ext>
            </a:extLst>
          </p:cNvPr>
          <p:cNvSpPr>
            <a:spLocks noGrp="1"/>
          </p:cNvSpPr>
          <p:nvPr>
            <p:ph type="title"/>
          </p:nvPr>
        </p:nvSpPr>
        <p:spPr/>
        <p:txBody>
          <a:bodyPr/>
          <a:lstStyle/>
          <a:p>
            <a:r>
              <a:rPr lang="en-US" dirty="0"/>
              <a:t>What is a Higher Order Function?</a:t>
            </a:r>
          </a:p>
        </p:txBody>
      </p:sp>
      <p:sp>
        <p:nvSpPr>
          <p:cNvPr id="3" name="Content Placeholder 2">
            <a:extLst>
              <a:ext uri="{FF2B5EF4-FFF2-40B4-BE49-F238E27FC236}">
                <a16:creationId xmlns:a16="http://schemas.microsoft.com/office/drawing/2014/main" id="{19DE36E9-772B-2648-8DA7-FD5CACFF1390}"/>
              </a:ext>
            </a:extLst>
          </p:cNvPr>
          <p:cNvSpPr>
            <a:spLocks noGrp="1"/>
          </p:cNvSpPr>
          <p:nvPr>
            <p:ph idx="1"/>
          </p:nvPr>
        </p:nvSpPr>
        <p:spPr/>
        <p:txBody>
          <a:bodyPr/>
          <a:lstStyle/>
          <a:p>
            <a:r>
              <a:rPr lang="en-US" dirty="0"/>
              <a:t>A function that takes in another function as an argument</a:t>
            </a:r>
          </a:p>
          <a:p>
            <a:endParaRPr lang="en-US" dirty="0"/>
          </a:p>
          <a:p>
            <a:pPr marL="0" indent="0">
              <a:buNone/>
            </a:pPr>
            <a:r>
              <a:rPr lang="en-US" dirty="0"/>
              <a:t>OR</a:t>
            </a:r>
            <a:br>
              <a:rPr lang="en-US" dirty="0"/>
            </a:br>
            <a:endParaRPr lang="en-US" dirty="0"/>
          </a:p>
          <a:p>
            <a:r>
              <a:rPr lang="en-US" dirty="0"/>
              <a:t>A function that returns a function as a result.</a:t>
            </a:r>
          </a:p>
        </p:txBody>
      </p:sp>
      <p:sp>
        <p:nvSpPr>
          <p:cNvPr id="4" name="Slide Number Placeholder 3">
            <a:extLst>
              <a:ext uri="{FF2B5EF4-FFF2-40B4-BE49-F238E27FC236}">
                <a16:creationId xmlns:a16="http://schemas.microsoft.com/office/drawing/2014/main" id="{2818B7AE-157B-8048-B295-CD4B4FA9D683}"/>
              </a:ext>
            </a:extLst>
          </p:cNvPr>
          <p:cNvSpPr>
            <a:spLocks noGrp="1"/>
          </p:cNvSpPr>
          <p:nvPr>
            <p:ph type="sldNum" sz="quarter" idx="12"/>
          </p:nvPr>
        </p:nvSpPr>
        <p:spPr/>
        <p:txBody>
          <a:bodyPr/>
          <a:lstStyle/>
          <a:p>
            <a:pPr>
              <a:defRPr/>
            </a:pPr>
            <a:fld id="{ACA94121-BA6C-AD43-82C2-DF1F24FE5D9C}" type="slidenum">
              <a:rPr lang="en-US" smtClean="0"/>
              <a:pPr>
                <a:defRPr/>
              </a:pPr>
              <a:t>11</a:t>
            </a:fld>
            <a:endParaRPr lang="en-US" b="0"/>
          </a:p>
        </p:txBody>
      </p:sp>
    </p:spTree>
    <p:extLst>
      <p:ext uri="{BB962C8B-B14F-4D97-AF65-F5344CB8AC3E}">
        <p14:creationId xmlns:p14="http://schemas.microsoft.com/office/powerpoint/2010/main" val="2169738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EE8EF-F9E0-2945-84FC-815423611871}"/>
              </a:ext>
            </a:extLst>
          </p:cNvPr>
          <p:cNvSpPr>
            <a:spLocks noGrp="1"/>
          </p:cNvSpPr>
          <p:nvPr>
            <p:ph type="title"/>
          </p:nvPr>
        </p:nvSpPr>
        <p:spPr/>
        <p:txBody>
          <a:bodyPr/>
          <a:lstStyle/>
          <a:p>
            <a:r>
              <a:rPr lang="en-US" dirty="0"/>
              <a:t>Brief Aside: </a:t>
            </a:r>
            <a:r>
              <a:rPr lang="en-US" dirty="0">
                <a:latin typeface="Source Code Pro" panose="020B0509030403020204" pitchFamily="49" charset="77"/>
              </a:rPr>
              <a:t>import</a:t>
            </a:r>
          </a:p>
        </p:txBody>
      </p:sp>
      <p:sp>
        <p:nvSpPr>
          <p:cNvPr id="3" name="Content Placeholder 2">
            <a:extLst>
              <a:ext uri="{FF2B5EF4-FFF2-40B4-BE49-F238E27FC236}">
                <a16:creationId xmlns:a16="http://schemas.microsoft.com/office/drawing/2014/main" id="{58DF740E-8A68-D44E-A1AB-6A8002E70E10}"/>
              </a:ext>
            </a:extLst>
          </p:cNvPr>
          <p:cNvSpPr>
            <a:spLocks noGrp="1"/>
          </p:cNvSpPr>
          <p:nvPr>
            <p:ph idx="1"/>
          </p:nvPr>
        </p:nvSpPr>
        <p:spPr/>
        <p:txBody>
          <a:bodyPr/>
          <a:lstStyle/>
          <a:p>
            <a:r>
              <a:rPr lang="en-US" sz="2400" dirty="0">
                <a:latin typeface="Open Sans" panose="020B0606030504020204" pitchFamily="34" charset="0"/>
                <a:ea typeface="Open Sans" panose="020B0606030504020204" pitchFamily="34" charset="0"/>
                <a:cs typeface="Open Sans" panose="020B0606030504020204" pitchFamily="34" charset="0"/>
              </a:rPr>
              <a:t>Python organizes code in modules</a:t>
            </a:r>
          </a:p>
          <a:p>
            <a:pPr lvl="1"/>
            <a:r>
              <a:rPr lang="en-US" dirty="0">
                <a:latin typeface="Open Sans" panose="020B0606030504020204" pitchFamily="34" charset="0"/>
                <a:ea typeface="Open Sans" panose="020B0606030504020204" pitchFamily="34" charset="0"/>
                <a:cs typeface="Open Sans" panose="020B0606030504020204" pitchFamily="34" charset="0"/>
              </a:rPr>
              <a:t>These functions come with Python, but you need to "import" them.</a:t>
            </a:r>
            <a:endParaRPr lang="en-US" dirty="0"/>
          </a:p>
          <a:p>
            <a:r>
              <a:rPr lang="en-US" sz="2400" dirty="0">
                <a:latin typeface="Source Code Pro" panose="020B0509030403020204" pitchFamily="49" charset="77"/>
              </a:rPr>
              <a:t>import </a:t>
            </a:r>
            <a:r>
              <a:rPr lang="en-US" sz="2400" dirty="0" err="1">
                <a:latin typeface="Source Code Pro" panose="020B0509030403020204" pitchFamily="49" charset="77"/>
              </a:rPr>
              <a:t>module_name</a:t>
            </a:r>
            <a:endParaRPr lang="en-US" sz="2400" dirty="0">
              <a:latin typeface="Source Code Pro" panose="020B0509030403020204" pitchFamily="49" charset="77"/>
            </a:endParaRPr>
          </a:p>
          <a:p>
            <a:pPr lvl="1"/>
            <a:r>
              <a:rPr lang="en-US" dirty="0">
                <a:latin typeface="Source Code Pro" panose="020B0509030403020204" pitchFamily="49" charset="77"/>
              </a:rPr>
              <a:t> </a:t>
            </a:r>
            <a:r>
              <a:rPr lang="en-US" dirty="0">
                <a:latin typeface="Open Sans" panose="020B0606030504020204" pitchFamily="34" charset="0"/>
                <a:ea typeface="Open Sans" panose="020B0606030504020204" pitchFamily="34" charset="0"/>
                <a:cs typeface="Open Sans" panose="020B0606030504020204" pitchFamily="34" charset="0"/>
              </a:rPr>
              <a:t>gives us access to</a:t>
            </a:r>
            <a:r>
              <a:rPr lang="en-US" dirty="0">
                <a:latin typeface="Source Code Pro" panose="020B0509030403020204" pitchFamily="49" charset="77"/>
              </a:rPr>
              <a:t> </a:t>
            </a:r>
            <a:r>
              <a:rPr lang="en-US" dirty="0" err="1">
                <a:latin typeface="Source Code Pro" panose="020B0509030403020204" pitchFamily="49" charset="77"/>
              </a:rPr>
              <a:t>module_name</a:t>
            </a:r>
            <a:r>
              <a:rPr lang="en-US" dirty="0">
                <a:latin typeface="Source Code Pro" panose="020B0509030403020204" pitchFamily="49" charset="77"/>
              </a:rPr>
              <a:t> </a:t>
            </a:r>
            <a:r>
              <a:rPr lang="en-US" dirty="0">
                <a:latin typeface="Open Sans" panose="020B0606030504020204" pitchFamily="34" charset="0"/>
                <a:ea typeface="Open Sans" panose="020B0606030504020204" pitchFamily="34" charset="0"/>
                <a:cs typeface="Open Sans" panose="020B0606030504020204" pitchFamily="34" charset="0"/>
              </a:rPr>
              <a:t>and </a:t>
            </a:r>
            <a:r>
              <a:rPr lang="en-US" dirty="0" err="1">
                <a:latin typeface="Source Code Pro" panose="020B0509030403020204" pitchFamily="49" charset="77"/>
              </a:rPr>
              <a:t>module_name.x</a:t>
            </a:r>
            <a:endParaRPr lang="en-US" dirty="0">
              <a:latin typeface="Source Code Pro" panose="020B0509030403020204" pitchFamily="49" charset="77"/>
            </a:endParaRPr>
          </a:p>
          <a:p>
            <a:r>
              <a:rPr lang="en-US" sz="2400" dirty="0">
                <a:latin typeface="Source Code Pro" panose="020B0509030403020204" pitchFamily="49" charset="77"/>
              </a:rPr>
              <a:t>import </a:t>
            </a:r>
            <a:r>
              <a:rPr lang="en-US" sz="2400" dirty="0" err="1">
                <a:latin typeface="Source Code Pro" panose="020B0509030403020204" pitchFamily="49" charset="77"/>
              </a:rPr>
              <a:t>module_name</a:t>
            </a:r>
            <a:r>
              <a:rPr lang="en-US" sz="2400" dirty="0">
                <a:latin typeface="Source Code Pro" panose="020B0509030403020204" pitchFamily="49" charset="77"/>
              </a:rPr>
              <a:t> as </a:t>
            </a:r>
            <a:r>
              <a:rPr lang="en-US" sz="2400" dirty="0" err="1">
                <a:latin typeface="Source Code Pro" panose="020B0509030403020204" pitchFamily="49" charset="77"/>
              </a:rPr>
              <a:t>my_module</a:t>
            </a:r>
            <a:endParaRPr lang="en-US" sz="2400" dirty="0">
              <a:latin typeface="Source Code Pro" panose="020B0509030403020204" pitchFamily="49" charset="77"/>
            </a:endParaRPr>
          </a:p>
          <a:p>
            <a:pPr lvl="1"/>
            <a:r>
              <a:rPr lang="en-US" dirty="0">
                <a:latin typeface="Source Code Pro" panose="020B0509030403020204" pitchFamily="49" charset="77"/>
              </a:rPr>
              <a:t> </a:t>
            </a:r>
            <a:r>
              <a:rPr lang="en-US" dirty="0">
                <a:latin typeface="Open Sans" panose="020B0606030504020204" pitchFamily="34" charset="0"/>
                <a:ea typeface="Open Sans" panose="020B0606030504020204" pitchFamily="34" charset="0"/>
                <a:cs typeface="Open Sans" panose="020B0606030504020204" pitchFamily="34" charset="0"/>
              </a:rPr>
              <a:t>can access </a:t>
            </a:r>
            <a:r>
              <a:rPr lang="en-US" dirty="0" err="1">
                <a:latin typeface="Source Code Pro" panose="020B0509030403020204" pitchFamily="49" charset="77"/>
              </a:rPr>
              <a:t>my_module</a:t>
            </a:r>
            <a:r>
              <a:rPr lang="en-US" dirty="0">
                <a:latin typeface="Source Code Pro" panose="020B0509030403020204" pitchFamily="49" charset="77"/>
              </a:rPr>
              <a:t> and </a:t>
            </a:r>
            <a:r>
              <a:rPr lang="en-US" dirty="0" err="1">
                <a:latin typeface="Source Code Pro" panose="020B0509030403020204" pitchFamily="49" charset="77"/>
              </a:rPr>
              <a:t>my_module.x</a:t>
            </a:r>
            <a:r>
              <a:rPr lang="en-US" dirty="0">
                <a:latin typeface="Source Code Pro" panose="020B0509030403020204" pitchFamily="49" charset="77"/>
              </a:rPr>
              <a:t> </a:t>
            </a:r>
            <a:r>
              <a:rPr lang="en-US" dirty="0">
                <a:latin typeface="Open Sans" panose="020B0606030504020204" pitchFamily="34" charset="0"/>
                <a:ea typeface="Open Sans" panose="020B0606030504020204" pitchFamily="34" charset="0"/>
                <a:cs typeface="Open Sans" panose="020B0606030504020204" pitchFamily="34" charset="0"/>
              </a:rPr>
              <a:t>(same code, just a different name)</a:t>
            </a:r>
          </a:p>
          <a:p>
            <a:r>
              <a:rPr lang="en-US" sz="2400" dirty="0">
                <a:latin typeface="Source Code Pro" panose="020B0509030403020204" pitchFamily="49" charset="77"/>
              </a:rPr>
              <a:t>from </a:t>
            </a:r>
            <a:r>
              <a:rPr lang="en-US" sz="2400" dirty="0" err="1">
                <a:latin typeface="Source Code Pro" panose="020B0509030403020204" pitchFamily="49" charset="77"/>
              </a:rPr>
              <a:t>module_name</a:t>
            </a:r>
            <a:r>
              <a:rPr lang="en-US" sz="2400" dirty="0">
                <a:latin typeface="Source Code Pro" panose="020B0509030403020204" pitchFamily="49" charset="77"/>
              </a:rPr>
              <a:t> import x, y, z</a:t>
            </a:r>
          </a:p>
          <a:p>
            <a:pPr lvl="1"/>
            <a:r>
              <a:rPr lang="en-US" dirty="0">
                <a:latin typeface="Source Code Pro" panose="020B0509030403020204" pitchFamily="49" charset="77"/>
              </a:rPr>
              <a:t> </a:t>
            </a:r>
            <a:r>
              <a:rPr lang="en-US" dirty="0">
                <a:latin typeface="Open Sans" panose="020B0606030504020204" pitchFamily="34" charset="0"/>
                <a:ea typeface="Open Sans" panose="020B0606030504020204" pitchFamily="34" charset="0"/>
                <a:cs typeface="Open Sans" panose="020B0606030504020204" pitchFamily="34" charset="0"/>
              </a:rPr>
              <a:t>can only access the functions we import. </a:t>
            </a:r>
            <a:r>
              <a:rPr lang="en-US" dirty="0">
                <a:latin typeface="Source Code Pro" panose="020B0509030403020204" pitchFamily="49" charset="77"/>
              </a:rPr>
              <a:t>x </a:t>
            </a:r>
            <a:r>
              <a:rPr lang="en-US" dirty="0">
                <a:latin typeface="Open Sans" panose="020B0606030504020204" pitchFamily="34" charset="0"/>
                <a:ea typeface="Open Sans" panose="020B0606030504020204" pitchFamily="34" charset="0"/>
                <a:cs typeface="Open Sans" panose="020B0606030504020204" pitchFamily="34" charset="0"/>
              </a:rPr>
              <a:t>is</a:t>
            </a:r>
            <a:r>
              <a:rPr lang="en-US" dirty="0">
                <a:latin typeface="Source Code Pro" panose="020B0509030403020204" pitchFamily="49" charset="77"/>
              </a:rPr>
              <a:t> </a:t>
            </a:r>
            <a:r>
              <a:rPr lang="en-US" dirty="0" err="1">
                <a:latin typeface="Source Code Pro" panose="020B0509030403020204" pitchFamily="49" charset="77"/>
              </a:rPr>
              <a:t>my_module.x</a:t>
            </a:r>
            <a:endParaRPr lang="en-US" dirty="0">
              <a:latin typeface="Source Code Pro" panose="020B0509030403020204" pitchFamily="49" charset="77"/>
            </a:endParaRPr>
          </a:p>
          <a:p>
            <a:pPr marL="0" indent="0">
              <a:buNone/>
            </a:pPr>
            <a:r>
              <a:rPr lang="en-US" sz="2400" dirty="0">
                <a:latin typeface="Source Code Pro" panose="020B0509030403020204" pitchFamily="49" charset="77"/>
              </a:rPr>
              <a:t>from math import pi, sqrt</a:t>
            </a:r>
          </a:p>
          <a:p>
            <a:pPr marL="0" indent="0">
              <a:buNone/>
            </a:pPr>
            <a:r>
              <a:rPr lang="en-US" sz="2400" dirty="0">
                <a:latin typeface="Source Code Pro" panose="020B0509030403020204" pitchFamily="49" charset="77"/>
              </a:rPr>
              <a:t>from operator import </a:t>
            </a:r>
            <a:r>
              <a:rPr lang="en-US" sz="2400" dirty="0" err="1">
                <a:latin typeface="Source Code Pro" panose="020B0509030403020204" pitchFamily="49" charset="77"/>
              </a:rPr>
              <a:t>mul</a:t>
            </a:r>
            <a:endParaRPr lang="en-US" sz="2400" dirty="0">
              <a:latin typeface="Source Code Pro" panose="020B0509030403020204" pitchFamily="49" charset="77"/>
            </a:endParaRPr>
          </a:p>
        </p:txBody>
      </p:sp>
    </p:spTree>
    <p:extLst>
      <p:ext uri="{BB962C8B-B14F-4D97-AF65-F5344CB8AC3E}">
        <p14:creationId xmlns:p14="http://schemas.microsoft.com/office/powerpoint/2010/main" val="3201475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CustomShape 3"/>
          <p:cNvSpPr/>
          <p:nvPr/>
        </p:nvSpPr>
        <p:spPr>
          <a:xfrm>
            <a:off x="1626240" y="5051160"/>
            <a:ext cx="7884360" cy="821880"/>
          </a:xfrm>
          <a:prstGeom prst="rect">
            <a:avLst/>
          </a:prstGeom>
          <a:noFill/>
          <a:ln>
            <a:noFill/>
          </a:ln>
        </p:spPr>
        <p:style>
          <a:lnRef idx="0">
            <a:scrgbClr r="0" g="0" b="0"/>
          </a:lnRef>
          <a:fillRef idx="0">
            <a:scrgbClr r="0" g="0" b="0"/>
          </a:fillRef>
          <a:effectRef idx="0">
            <a:scrgbClr r="0" g="0" b="0"/>
          </a:effectRef>
          <a:fontRef idx="minor"/>
        </p:style>
      </p:sp>
      <p:pic>
        <p:nvPicPr>
          <p:cNvPr id="141" name="Picture 140"/>
          <p:cNvPicPr/>
          <p:nvPr/>
        </p:nvPicPr>
        <p:blipFill>
          <a:blip r:embed="rId2"/>
          <a:stretch/>
        </p:blipFill>
        <p:spPr>
          <a:xfrm>
            <a:off x="1626240" y="1296642"/>
            <a:ext cx="9543712" cy="4483800"/>
          </a:xfrm>
          <a:prstGeom prst="rect">
            <a:avLst/>
          </a:prstGeom>
          <a:ln>
            <a:noFill/>
          </a:ln>
        </p:spPr>
      </p:pic>
      <p:sp>
        <p:nvSpPr>
          <p:cNvPr id="4" name="Title 3">
            <a:extLst>
              <a:ext uri="{FF2B5EF4-FFF2-40B4-BE49-F238E27FC236}">
                <a16:creationId xmlns:a16="http://schemas.microsoft.com/office/drawing/2014/main" id="{CE57E7DB-F4B4-ED4C-9267-CF5C53A56E45}"/>
              </a:ext>
            </a:extLst>
          </p:cNvPr>
          <p:cNvSpPr>
            <a:spLocks noGrp="1"/>
          </p:cNvSpPr>
          <p:nvPr>
            <p:ph type="title"/>
          </p:nvPr>
        </p:nvSpPr>
        <p:spPr/>
        <p:txBody>
          <a:bodyPr/>
          <a:lstStyle/>
          <a:p>
            <a:r>
              <a:rPr lang="en-US" dirty="0"/>
              <a:t>An Interesting Example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40843-39A8-4E4A-A923-FEDC64A7AE32}"/>
              </a:ext>
            </a:extLst>
          </p:cNvPr>
          <p:cNvSpPr>
            <a:spLocks noGrp="1"/>
          </p:cNvSpPr>
          <p:nvPr>
            <p:ph type="ctrTitle"/>
          </p:nvPr>
        </p:nvSpPr>
        <p:spPr/>
        <p:txBody>
          <a:bodyPr/>
          <a:lstStyle/>
          <a:p>
            <a:r>
              <a:rPr lang="en-US" dirty="0"/>
              <a:t>Higher Order Functions</a:t>
            </a:r>
          </a:p>
        </p:txBody>
      </p:sp>
    </p:spTree>
    <p:extLst>
      <p:ext uri="{BB962C8B-B14F-4D97-AF65-F5344CB8AC3E}">
        <p14:creationId xmlns:p14="http://schemas.microsoft.com/office/powerpoint/2010/main" val="426481055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B1421-7577-D94A-A03F-9746321D9D5E}"/>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86019B6B-B854-7643-924E-9BF51C8B86D3}"/>
              </a:ext>
            </a:extLst>
          </p:cNvPr>
          <p:cNvSpPr>
            <a:spLocks noGrp="1"/>
          </p:cNvSpPr>
          <p:nvPr>
            <p:ph idx="1"/>
          </p:nvPr>
        </p:nvSpPr>
        <p:spPr/>
        <p:txBody>
          <a:bodyPr/>
          <a:lstStyle/>
          <a:p>
            <a:r>
              <a:rPr lang="en-US" dirty="0"/>
              <a:t>Learn how to use and create higher order functions:</a:t>
            </a:r>
          </a:p>
          <a:p>
            <a:r>
              <a:rPr lang="en-US" dirty="0"/>
              <a:t>Functions can be used as data</a:t>
            </a:r>
          </a:p>
          <a:p>
            <a:r>
              <a:rPr lang="en-US" dirty="0"/>
              <a:t>Functions can accept a function as an argument</a:t>
            </a:r>
          </a:p>
          <a:p>
            <a:r>
              <a:rPr lang="en-US" b="1" dirty="0"/>
              <a:t>Functions can return a new function</a:t>
            </a:r>
          </a:p>
        </p:txBody>
      </p:sp>
      <p:sp>
        <p:nvSpPr>
          <p:cNvPr id="4" name="Slide Number Placeholder 3">
            <a:extLst>
              <a:ext uri="{FF2B5EF4-FFF2-40B4-BE49-F238E27FC236}">
                <a16:creationId xmlns:a16="http://schemas.microsoft.com/office/drawing/2014/main" id="{80F6072C-DF41-544B-A9A9-82F6656E36B7}"/>
              </a:ext>
            </a:extLst>
          </p:cNvPr>
          <p:cNvSpPr>
            <a:spLocks noGrp="1"/>
          </p:cNvSpPr>
          <p:nvPr>
            <p:ph type="sldNum" sz="quarter" idx="12"/>
          </p:nvPr>
        </p:nvSpPr>
        <p:spPr/>
        <p:txBody>
          <a:bodyPr/>
          <a:lstStyle/>
          <a:p>
            <a:pPr>
              <a:defRPr/>
            </a:pPr>
            <a:fld id="{ACA94121-BA6C-AD43-82C2-DF1F24FE5D9C}" type="slidenum">
              <a:rPr lang="en-US" smtClean="0"/>
              <a:pPr>
                <a:defRPr/>
              </a:pPr>
              <a:t>15</a:t>
            </a:fld>
            <a:endParaRPr lang="en-US" b="0"/>
          </a:p>
        </p:txBody>
      </p:sp>
    </p:spTree>
    <p:extLst>
      <p:ext uri="{BB962C8B-B14F-4D97-AF65-F5344CB8AC3E}">
        <p14:creationId xmlns:p14="http://schemas.microsoft.com/office/powerpoint/2010/main" val="1593238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99501-F0C7-EC42-A944-CAC24ED1FA0A}"/>
              </a:ext>
            </a:extLst>
          </p:cNvPr>
          <p:cNvSpPr>
            <a:spLocks noGrp="1"/>
          </p:cNvSpPr>
          <p:nvPr>
            <p:ph type="title"/>
          </p:nvPr>
        </p:nvSpPr>
        <p:spPr/>
        <p:txBody>
          <a:bodyPr/>
          <a:lstStyle/>
          <a:p>
            <a:r>
              <a:rPr lang="en-US" dirty="0"/>
              <a:t>Review: What is a Higher Order Function?</a:t>
            </a:r>
          </a:p>
        </p:txBody>
      </p:sp>
      <p:sp>
        <p:nvSpPr>
          <p:cNvPr id="3" name="Content Placeholder 2">
            <a:extLst>
              <a:ext uri="{FF2B5EF4-FFF2-40B4-BE49-F238E27FC236}">
                <a16:creationId xmlns:a16="http://schemas.microsoft.com/office/drawing/2014/main" id="{19DE36E9-772B-2648-8DA7-FD5CACFF1390}"/>
              </a:ext>
            </a:extLst>
          </p:cNvPr>
          <p:cNvSpPr>
            <a:spLocks noGrp="1"/>
          </p:cNvSpPr>
          <p:nvPr>
            <p:ph idx="1"/>
          </p:nvPr>
        </p:nvSpPr>
        <p:spPr/>
        <p:txBody>
          <a:bodyPr/>
          <a:lstStyle/>
          <a:p>
            <a:r>
              <a:rPr lang="en-US" dirty="0"/>
              <a:t>A function that takes in another function as an argument</a:t>
            </a:r>
          </a:p>
          <a:p>
            <a:endParaRPr lang="en-US" dirty="0"/>
          </a:p>
          <a:p>
            <a:pPr marL="0" indent="0">
              <a:buNone/>
            </a:pPr>
            <a:r>
              <a:rPr lang="en-US" dirty="0"/>
              <a:t>OR</a:t>
            </a:r>
            <a:br>
              <a:rPr lang="en-US" dirty="0"/>
            </a:br>
            <a:endParaRPr lang="en-US" dirty="0"/>
          </a:p>
          <a:p>
            <a:r>
              <a:rPr lang="en-US" b="1" dirty="0"/>
              <a:t>A function that returns a function as a result.</a:t>
            </a:r>
          </a:p>
        </p:txBody>
      </p:sp>
    </p:spTree>
    <p:extLst>
      <p:ext uri="{BB962C8B-B14F-4D97-AF65-F5344CB8AC3E}">
        <p14:creationId xmlns:p14="http://schemas.microsoft.com/office/powerpoint/2010/main" val="4162735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extShape 2"/>
          <p:cNvSpPr txBox="1"/>
          <p:nvPr/>
        </p:nvSpPr>
        <p:spPr>
          <a:xfrm>
            <a:off x="2209800" y="1066680"/>
            <a:ext cx="7619760" cy="456840"/>
          </a:xfrm>
          <a:prstGeom prst="rect">
            <a:avLst/>
          </a:prstGeom>
          <a:noFill/>
          <a:ln>
            <a:noFill/>
          </a:ln>
        </p:spPr>
        <p:txBody>
          <a:bodyPr lIns="92160" tIns="46080" rIns="92160" bIns="46080"/>
          <a:lstStyle/>
          <a:p>
            <a:pPr marL="285840" indent="-285480">
              <a:lnSpc>
                <a:spcPct val="90000"/>
              </a:lnSpc>
              <a:buClr>
                <a:srgbClr val="000000"/>
              </a:buClr>
              <a:buFont typeface="Arial"/>
              <a:buChar char="•"/>
            </a:pPr>
            <a:r>
              <a:rPr lang="en-US" sz="2400" b="1" spc="-1" dirty="0">
                <a:solidFill>
                  <a:srgbClr val="000000"/>
                </a:solidFill>
                <a:uFill>
                  <a:solidFill>
                    <a:srgbClr val="FFFFFF"/>
                  </a:solidFill>
                </a:uFill>
                <a:latin typeface="Arial"/>
                <a:ea typeface="Arial"/>
              </a:rPr>
              <a:t>A function that returns (makes) a function</a:t>
            </a:r>
            <a:endParaRPr lang="en-US" sz="1400" spc="-1" dirty="0">
              <a:solidFill>
                <a:srgbClr val="000000"/>
              </a:solidFill>
              <a:uFill>
                <a:solidFill>
                  <a:srgbClr val="FFFFFF"/>
                </a:solidFill>
              </a:uFill>
              <a:latin typeface="Arial"/>
            </a:endParaRPr>
          </a:p>
          <a:p>
            <a:pPr marL="285840" indent="-132840">
              <a:lnSpc>
                <a:spcPct val="90000"/>
              </a:lnSpc>
            </a:pPr>
            <a:endParaRPr lang="en-US" sz="1400" spc="-1" dirty="0">
              <a:solidFill>
                <a:srgbClr val="000000"/>
              </a:solidFill>
              <a:uFill>
                <a:solidFill>
                  <a:srgbClr val="FFFFFF"/>
                </a:solidFill>
              </a:uFill>
              <a:latin typeface="Arial"/>
            </a:endParaRPr>
          </a:p>
        </p:txBody>
      </p:sp>
      <p:sp>
        <p:nvSpPr>
          <p:cNvPr id="164" name="CustomShape 3"/>
          <p:cNvSpPr/>
          <p:nvPr/>
        </p:nvSpPr>
        <p:spPr>
          <a:xfrm>
            <a:off x="2590680" y="1752480"/>
            <a:ext cx="7009920" cy="1230840"/>
          </a:xfrm>
          <a:prstGeom prst="rect">
            <a:avLst/>
          </a:prstGeom>
          <a:noFill/>
          <a:ln w="9360">
            <a:solidFill>
              <a:srgbClr val="4F81BD"/>
            </a:solidFill>
            <a:round/>
          </a:ln>
        </p:spPr>
        <p:style>
          <a:lnRef idx="0">
            <a:scrgbClr r="0" g="0" b="0"/>
          </a:lnRef>
          <a:fillRef idx="0">
            <a:scrgbClr r="0" g="0" b="0"/>
          </a:fillRef>
          <a:effectRef idx="0">
            <a:scrgbClr r="0" g="0" b="0"/>
          </a:effectRef>
          <a:fontRef idx="minor"/>
        </p:style>
        <p:txBody>
          <a:bodyPr/>
          <a:lstStyle/>
          <a:p>
            <a:pPr>
              <a:lnSpc>
                <a:spcPct val="100000"/>
              </a:lnSpc>
            </a:pPr>
            <a:r>
              <a:rPr lang="en-US" spc="-1" dirty="0">
                <a:solidFill>
                  <a:srgbClr val="000000"/>
                </a:solidFill>
                <a:uFill>
                  <a:solidFill>
                    <a:srgbClr val="FFFFFF"/>
                  </a:solidFill>
                </a:uFill>
                <a:latin typeface="Courier New"/>
                <a:ea typeface="Courier New"/>
              </a:rPr>
              <a:t>def </a:t>
            </a:r>
            <a:r>
              <a:rPr lang="en-US" spc="-1" dirty="0" err="1">
                <a:solidFill>
                  <a:srgbClr val="000000"/>
                </a:solidFill>
                <a:uFill>
                  <a:solidFill>
                    <a:srgbClr val="FFFFFF"/>
                  </a:solidFill>
                </a:uFill>
                <a:latin typeface="Courier New"/>
                <a:ea typeface="Courier New"/>
              </a:rPr>
              <a:t>leq_maker</a:t>
            </a:r>
            <a:r>
              <a:rPr lang="en-US" spc="-1" dirty="0">
                <a:solidFill>
                  <a:srgbClr val="000000"/>
                </a:solidFill>
                <a:uFill>
                  <a:solidFill>
                    <a:srgbClr val="FFFFFF"/>
                  </a:solidFill>
                </a:uFill>
                <a:latin typeface="Courier New"/>
                <a:ea typeface="Courier New"/>
              </a:rPr>
              <a:t>(c):</a:t>
            </a:r>
            <a:endParaRPr lang="en-US" spc="-1" dirty="0">
              <a:solidFill>
                <a:srgbClr val="000000"/>
              </a:solidFill>
              <a:uFill>
                <a:solidFill>
                  <a:srgbClr val="FFFFFF"/>
                </a:solidFill>
              </a:uFill>
              <a:latin typeface="Arial"/>
            </a:endParaRPr>
          </a:p>
          <a:p>
            <a:pPr>
              <a:lnSpc>
                <a:spcPct val="100000"/>
              </a:lnSpc>
            </a:pPr>
            <a:r>
              <a:rPr lang="en-US" spc="-1" dirty="0">
                <a:solidFill>
                  <a:srgbClr val="000000"/>
                </a:solidFill>
                <a:uFill>
                  <a:solidFill>
                    <a:srgbClr val="FFFFFF"/>
                  </a:solidFill>
                </a:uFill>
                <a:latin typeface="Courier New"/>
                <a:ea typeface="Courier New"/>
              </a:rPr>
              <a:t>    def </a:t>
            </a:r>
            <a:r>
              <a:rPr lang="en-US" spc="-1" dirty="0" err="1">
                <a:solidFill>
                  <a:srgbClr val="000000"/>
                </a:solidFill>
                <a:uFill>
                  <a:solidFill>
                    <a:srgbClr val="FFFFFF"/>
                  </a:solidFill>
                </a:uFill>
                <a:latin typeface="Courier New"/>
                <a:ea typeface="Courier New"/>
              </a:rPr>
              <a:t>leq</a:t>
            </a:r>
            <a:r>
              <a:rPr lang="en-US" spc="-1" dirty="0">
                <a:solidFill>
                  <a:srgbClr val="000000"/>
                </a:solidFill>
                <a:uFill>
                  <a:solidFill>
                    <a:srgbClr val="FFFFFF"/>
                  </a:solidFill>
                </a:uFill>
                <a:latin typeface="Courier New"/>
                <a:ea typeface="Courier New"/>
              </a:rPr>
              <a:t>(</a:t>
            </a:r>
            <a:r>
              <a:rPr lang="en-US" spc="-1" dirty="0" err="1">
                <a:solidFill>
                  <a:srgbClr val="000000"/>
                </a:solidFill>
                <a:uFill>
                  <a:solidFill>
                    <a:srgbClr val="FFFFFF"/>
                  </a:solidFill>
                </a:uFill>
                <a:latin typeface="Courier New"/>
                <a:ea typeface="Courier New"/>
              </a:rPr>
              <a:t>val</a:t>
            </a:r>
            <a:r>
              <a:rPr lang="en-US" spc="-1" dirty="0">
                <a:solidFill>
                  <a:srgbClr val="000000"/>
                </a:solidFill>
                <a:uFill>
                  <a:solidFill>
                    <a:srgbClr val="FFFFFF"/>
                  </a:solidFill>
                </a:uFill>
                <a:latin typeface="Courier New"/>
                <a:ea typeface="Courier New"/>
              </a:rPr>
              <a:t>):</a:t>
            </a:r>
            <a:endParaRPr lang="en-US" spc="-1" dirty="0">
              <a:solidFill>
                <a:srgbClr val="000000"/>
              </a:solidFill>
              <a:uFill>
                <a:solidFill>
                  <a:srgbClr val="FFFFFF"/>
                </a:solidFill>
              </a:uFill>
              <a:latin typeface="Arial"/>
            </a:endParaRPr>
          </a:p>
          <a:p>
            <a:pPr>
              <a:lnSpc>
                <a:spcPct val="100000"/>
              </a:lnSpc>
            </a:pPr>
            <a:r>
              <a:rPr lang="en-US" spc="-1" dirty="0">
                <a:solidFill>
                  <a:srgbClr val="000000"/>
                </a:solidFill>
                <a:uFill>
                  <a:solidFill>
                    <a:srgbClr val="FFFFFF"/>
                  </a:solidFill>
                </a:uFill>
                <a:latin typeface="Courier New"/>
                <a:ea typeface="Courier New"/>
              </a:rPr>
              <a:t>        return </a:t>
            </a:r>
            <a:r>
              <a:rPr lang="en-US" spc="-1" dirty="0" err="1">
                <a:solidFill>
                  <a:srgbClr val="000000"/>
                </a:solidFill>
                <a:uFill>
                  <a:solidFill>
                    <a:srgbClr val="FFFFFF"/>
                  </a:solidFill>
                </a:uFill>
                <a:latin typeface="Courier New"/>
                <a:ea typeface="Courier New"/>
              </a:rPr>
              <a:t>val</a:t>
            </a:r>
            <a:r>
              <a:rPr lang="en-US" spc="-1" dirty="0">
                <a:solidFill>
                  <a:srgbClr val="000000"/>
                </a:solidFill>
                <a:uFill>
                  <a:solidFill>
                    <a:srgbClr val="FFFFFF"/>
                  </a:solidFill>
                </a:uFill>
                <a:latin typeface="Courier New"/>
                <a:ea typeface="Courier New"/>
              </a:rPr>
              <a:t> &lt;= c</a:t>
            </a:r>
            <a:endParaRPr lang="en-US" spc="-1" dirty="0">
              <a:solidFill>
                <a:srgbClr val="000000"/>
              </a:solidFill>
              <a:uFill>
                <a:solidFill>
                  <a:srgbClr val="FFFFFF"/>
                </a:solidFill>
              </a:uFill>
              <a:latin typeface="Arial"/>
            </a:endParaRPr>
          </a:p>
          <a:p>
            <a:pPr>
              <a:lnSpc>
                <a:spcPct val="100000"/>
              </a:lnSpc>
            </a:pPr>
            <a:r>
              <a:rPr lang="en-US" spc="-1" dirty="0">
                <a:solidFill>
                  <a:srgbClr val="000000"/>
                </a:solidFill>
                <a:uFill>
                  <a:solidFill>
                    <a:srgbClr val="FFFFFF"/>
                  </a:solidFill>
                </a:uFill>
                <a:latin typeface="Courier New"/>
                <a:ea typeface="Courier New"/>
              </a:rPr>
              <a:t>    return </a:t>
            </a:r>
            <a:r>
              <a:rPr lang="en-US" spc="-1" dirty="0" err="1">
                <a:solidFill>
                  <a:srgbClr val="000000"/>
                </a:solidFill>
                <a:uFill>
                  <a:solidFill>
                    <a:srgbClr val="FFFFFF"/>
                  </a:solidFill>
                </a:uFill>
                <a:latin typeface="Courier New"/>
                <a:ea typeface="Courier New"/>
              </a:rPr>
              <a:t>leq</a:t>
            </a:r>
            <a:endParaRPr lang="en-US" spc="-1" dirty="0">
              <a:solidFill>
                <a:srgbClr val="000000"/>
              </a:solidFill>
              <a:uFill>
                <a:solidFill>
                  <a:srgbClr val="FFFFFF"/>
                </a:solidFill>
              </a:uFill>
              <a:latin typeface="Arial"/>
            </a:endParaRPr>
          </a:p>
        </p:txBody>
      </p:sp>
      <p:sp>
        <p:nvSpPr>
          <p:cNvPr id="165" name="CustomShape 4"/>
          <p:cNvSpPr/>
          <p:nvPr/>
        </p:nvSpPr>
        <p:spPr>
          <a:xfrm>
            <a:off x="2590680" y="3352680"/>
            <a:ext cx="6933960" cy="64584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pc="-1">
                <a:solidFill>
                  <a:srgbClr val="000000"/>
                </a:solidFill>
                <a:uFill>
                  <a:solidFill>
                    <a:srgbClr val="FFFFFF"/>
                  </a:solidFill>
                </a:uFill>
                <a:latin typeface="Courier New"/>
                <a:ea typeface="Courier New"/>
              </a:rPr>
              <a:t>&gt;&gt;&gt; leq_maker(3)</a:t>
            </a:r>
            <a:endParaRPr lang="en-US" spc="-1">
              <a:solidFill>
                <a:srgbClr val="000000"/>
              </a:solidFill>
              <a:uFill>
                <a:solidFill>
                  <a:srgbClr val="FFFFFF"/>
                </a:solidFill>
              </a:uFill>
              <a:latin typeface="Arial"/>
            </a:endParaRPr>
          </a:p>
          <a:p>
            <a:pPr>
              <a:lnSpc>
                <a:spcPct val="100000"/>
              </a:lnSpc>
            </a:pPr>
            <a:r>
              <a:rPr lang="en-US" spc="-1">
                <a:solidFill>
                  <a:srgbClr val="000000"/>
                </a:solidFill>
                <a:uFill>
                  <a:solidFill>
                    <a:srgbClr val="FFFFFF"/>
                  </a:solidFill>
                </a:uFill>
                <a:latin typeface="Courier New"/>
                <a:ea typeface="Courier New"/>
              </a:rPr>
              <a:t>&lt;function leq_maker.&lt;locals&gt;.leq at 0x1019d8c80&gt;</a:t>
            </a:r>
            <a:endParaRPr lang="en-US" spc="-1">
              <a:solidFill>
                <a:srgbClr val="000000"/>
              </a:solidFill>
              <a:uFill>
                <a:solidFill>
                  <a:srgbClr val="FFFFFF"/>
                </a:solidFill>
              </a:uFill>
              <a:latin typeface="Arial"/>
            </a:endParaRPr>
          </a:p>
        </p:txBody>
      </p:sp>
      <p:sp>
        <p:nvSpPr>
          <p:cNvPr id="166" name="CustomShape 5"/>
          <p:cNvSpPr/>
          <p:nvPr/>
        </p:nvSpPr>
        <p:spPr>
          <a:xfrm>
            <a:off x="2590680" y="4267080"/>
            <a:ext cx="6552720" cy="64584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pc="-1">
                <a:solidFill>
                  <a:srgbClr val="000000"/>
                </a:solidFill>
                <a:uFill>
                  <a:solidFill>
                    <a:srgbClr val="FFFFFF"/>
                  </a:solidFill>
                </a:uFill>
                <a:latin typeface="Courier New"/>
                <a:ea typeface="Courier New"/>
              </a:rPr>
              <a:t>&gt;&gt;&gt; leq_maker(3)(4)</a:t>
            </a:r>
            <a:endParaRPr lang="en-US" spc="-1">
              <a:solidFill>
                <a:srgbClr val="000000"/>
              </a:solidFill>
              <a:uFill>
                <a:solidFill>
                  <a:srgbClr val="FFFFFF"/>
                </a:solidFill>
              </a:uFill>
              <a:latin typeface="Arial"/>
            </a:endParaRPr>
          </a:p>
          <a:p>
            <a:pPr>
              <a:lnSpc>
                <a:spcPct val="100000"/>
              </a:lnSpc>
            </a:pPr>
            <a:r>
              <a:rPr lang="en-US" spc="-1">
                <a:solidFill>
                  <a:srgbClr val="000000"/>
                </a:solidFill>
                <a:uFill>
                  <a:solidFill>
                    <a:srgbClr val="FFFFFF"/>
                  </a:solidFill>
                </a:uFill>
                <a:latin typeface="Courier New"/>
                <a:ea typeface="Courier New"/>
              </a:rPr>
              <a:t>False</a:t>
            </a:r>
            <a:endParaRPr lang="en-US" spc="-1">
              <a:solidFill>
                <a:srgbClr val="000000"/>
              </a:solidFill>
              <a:uFill>
                <a:solidFill>
                  <a:srgbClr val="FFFFFF"/>
                </a:solidFill>
              </a:uFill>
              <a:latin typeface="Arial"/>
            </a:endParaRPr>
          </a:p>
        </p:txBody>
      </p:sp>
      <p:sp>
        <p:nvSpPr>
          <p:cNvPr id="167" name="CustomShape 6"/>
          <p:cNvSpPr/>
          <p:nvPr/>
        </p:nvSpPr>
        <p:spPr>
          <a:xfrm>
            <a:off x="2590680" y="5029200"/>
            <a:ext cx="7009920" cy="92304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pc="-1" dirty="0">
                <a:solidFill>
                  <a:srgbClr val="000000"/>
                </a:solidFill>
                <a:uFill>
                  <a:solidFill>
                    <a:srgbClr val="FFFFFF"/>
                  </a:solidFill>
                </a:uFill>
                <a:latin typeface="Courier New"/>
                <a:ea typeface="Courier New"/>
              </a:rPr>
              <a:t>&gt;&gt;&gt; [x for x in range(7) if </a:t>
            </a:r>
            <a:r>
              <a:rPr lang="en-US" spc="-1" dirty="0" err="1">
                <a:solidFill>
                  <a:srgbClr val="000000"/>
                </a:solidFill>
                <a:uFill>
                  <a:solidFill>
                    <a:srgbClr val="FFFFFF"/>
                  </a:solidFill>
                </a:uFill>
                <a:latin typeface="Courier New"/>
                <a:ea typeface="Courier New"/>
              </a:rPr>
              <a:t>leq_maker</a:t>
            </a:r>
            <a:r>
              <a:rPr lang="en-US" spc="-1" dirty="0">
                <a:solidFill>
                  <a:srgbClr val="000000"/>
                </a:solidFill>
                <a:uFill>
                  <a:solidFill>
                    <a:srgbClr val="FFFFFF"/>
                  </a:solidFill>
                </a:uFill>
                <a:latin typeface="Courier New"/>
                <a:ea typeface="Courier New"/>
              </a:rPr>
              <a:t>(3)(x)] </a:t>
            </a:r>
            <a:endParaRPr lang="en-US" spc="-1" dirty="0">
              <a:solidFill>
                <a:srgbClr val="000000"/>
              </a:solidFill>
              <a:uFill>
                <a:solidFill>
                  <a:srgbClr val="FFFFFF"/>
                </a:solidFill>
              </a:uFill>
              <a:latin typeface="Arial"/>
            </a:endParaRPr>
          </a:p>
          <a:p>
            <a:pPr>
              <a:lnSpc>
                <a:spcPct val="100000"/>
              </a:lnSpc>
            </a:pPr>
            <a:r>
              <a:rPr lang="en-US" spc="-1" dirty="0">
                <a:solidFill>
                  <a:srgbClr val="000000"/>
                </a:solidFill>
                <a:uFill>
                  <a:solidFill>
                    <a:srgbClr val="FFFFFF"/>
                  </a:solidFill>
                </a:uFill>
                <a:latin typeface="Courier New"/>
                <a:ea typeface="Courier New"/>
              </a:rPr>
              <a:t>[0, 1, 2, 3]</a:t>
            </a:r>
          </a:p>
        </p:txBody>
      </p:sp>
      <p:sp>
        <p:nvSpPr>
          <p:cNvPr id="2" name="Title 1">
            <a:extLst>
              <a:ext uri="{FF2B5EF4-FFF2-40B4-BE49-F238E27FC236}">
                <a16:creationId xmlns:a16="http://schemas.microsoft.com/office/drawing/2014/main" id="{7D7794D3-FC69-EF4F-8897-1BDEB7151717}"/>
              </a:ext>
            </a:extLst>
          </p:cNvPr>
          <p:cNvSpPr>
            <a:spLocks noGrp="1"/>
          </p:cNvSpPr>
          <p:nvPr>
            <p:ph type="title"/>
          </p:nvPr>
        </p:nvSpPr>
        <p:spPr/>
        <p:txBody>
          <a:bodyPr/>
          <a:lstStyle/>
          <a:p>
            <a:r>
              <a:rPr lang="en-US" dirty="0"/>
              <a:t>Higher Order Functions</a:t>
            </a: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1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1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99501-F0C7-EC42-A944-CAC24ED1FA0A}"/>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19DE36E9-772B-2648-8DA7-FD5CACFF1390}"/>
              </a:ext>
            </a:extLst>
          </p:cNvPr>
          <p:cNvSpPr>
            <a:spLocks noGrp="1"/>
          </p:cNvSpPr>
          <p:nvPr>
            <p:ph idx="1"/>
          </p:nvPr>
        </p:nvSpPr>
        <p:spPr/>
        <p:txBody>
          <a:bodyPr/>
          <a:lstStyle/>
          <a:p>
            <a:endParaRPr lang="en-US" b="1" dirty="0"/>
          </a:p>
        </p:txBody>
      </p:sp>
      <p:sp>
        <p:nvSpPr>
          <p:cNvPr id="4" name="Slide Number Placeholder 3">
            <a:extLst>
              <a:ext uri="{FF2B5EF4-FFF2-40B4-BE49-F238E27FC236}">
                <a16:creationId xmlns:a16="http://schemas.microsoft.com/office/drawing/2014/main" id="{2818B7AE-157B-8048-B295-CD4B4FA9D683}"/>
              </a:ext>
            </a:extLst>
          </p:cNvPr>
          <p:cNvSpPr>
            <a:spLocks noGrp="1"/>
          </p:cNvSpPr>
          <p:nvPr>
            <p:ph type="sldNum" sz="quarter" idx="12"/>
          </p:nvPr>
        </p:nvSpPr>
        <p:spPr/>
        <p:txBody>
          <a:bodyPr/>
          <a:lstStyle/>
          <a:p>
            <a:pPr>
              <a:defRPr/>
            </a:pPr>
            <a:fld id="{ACA94121-BA6C-AD43-82C2-DF1F24FE5D9C}" type="slidenum">
              <a:rPr lang="en-US" smtClean="0"/>
              <a:pPr>
                <a:defRPr/>
              </a:pPr>
              <a:t>18</a:t>
            </a:fld>
            <a:endParaRPr lang="en-US" b="0"/>
          </a:p>
        </p:txBody>
      </p:sp>
    </p:spTree>
    <p:extLst>
      <p:ext uri="{BB962C8B-B14F-4D97-AF65-F5344CB8AC3E}">
        <p14:creationId xmlns:p14="http://schemas.microsoft.com/office/powerpoint/2010/main" val="41768029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40843-39A8-4E4A-A923-FEDC64A7AE32}"/>
              </a:ext>
            </a:extLst>
          </p:cNvPr>
          <p:cNvSpPr>
            <a:spLocks noGrp="1"/>
          </p:cNvSpPr>
          <p:nvPr>
            <p:ph type="ctrTitle"/>
          </p:nvPr>
        </p:nvSpPr>
        <p:spPr/>
        <p:txBody>
          <a:bodyPr/>
          <a:lstStyle/>
          <a:p>
            <a:r>
              <a:rPr lang="en-US" dirty="0"/>
              <a:t>Environments &amp; Higher Order Functions</a:t>
            </a:r>
          </a:p>
        </p:txBody>
      </p:sp>
    </p:spTree>
    <p:extLst>
      <p:ext uri="{BB962C8B-B14F-4D97-AF65-F5344CB8AC3E}">
        <p14:creationId xmlns:p14="http://schemas.microsoft.com/office/powerpoint/2010/main" val="247824247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6A79926-540C-804C-BB3C-28C6FF857A0F}"/>
              </a:ext>
            </a:extLst>
          </p:cNvPr>
          <p:cNvSpPr>
            <a:spLocks noGrp="1"/>
          </p:cNvSpPr>
          <p:nvPr>
            <p:ph type="title"/>
          </p:nvPr>
        </p:nvSpPr>
        <p:spPr/>
        <p:txBody>
          <a:bodyPr/>
          <a:lstStyle/>
          <a:p>
            <a:r>
              <a:rPr lang="en-US" dirty="0"/>
              <a:t>Announcements</a:t>
            </a:r>
          </a:p>
        </p:txBody>
      </p:sp>
      <p:sp>
        <p:nvSpPr>
          <p:cNvPr id="7" name="Content Placeholder 6">
            <a:extLst>
              <a:ext uri="{FF2B5EF4-FFF2-40B4-BE49-F238E27FC236}">
                <a16:creationId xmlns:a16="http://schemas.microsoft.com/office/drawing/2014/main" id="{70FFE9F9-F3B5-7F4A-92C9-723DB466CD33}"/>
              </a:ext>
            </a:extLst>
          </p:cNvPr>
          <p:cNvSpPr>
            <a:spLocks noGrp="1"/>
          </p:cNvSpPr>
          <p:nvPr>
            <p:ph idx="1"/>
          </p:nvPr>
        </p:nvSpPr>
        <p:spPr/>
        <p:txBody>
          <a:bodyPr/>
          <a:lstStyle/>
          <a:p>
            <a:r>
              <a:rPr lang="en-US" dirty="0"/>
              <a:t> Do watch Ed for announcements</a:t>
            </a:r>
          </a:p>
          <a:p>
            <a:pPr lvl="1"/>
            <a:r>
              <a:rPr lang="en-US" dirty="0"/>
              <a:t>  Please remember to pick the best category when asking questions</a:t>
            </a:r>
          </a:p>
          <a:p>
            <a:pPr lvl="1"/>
            <a:r>
              <a:rPr lang="en-US" dirty="0">
                <a:sym typeface="Wingdings" pitchFamily="2" charset="2"/>
              </a:rPr>
              <a:t> Use the Python code option</a:t>
            </a:r>
          </a:p>
          <a:p>
            <a:r>
              <a:rPr lang="en-US" dirty="0">
                <a:sym typeface="Wingdings" pitchFamily="2" charset="2"/>
              </a:rPr>
              <a:t>CSM section sign ups are out </a:t>
            </a:r>
          </a:p>
          <a:p>
            <a:pPr lvl="1"/>
            <a:r>
              <a:rPr lang="en-US" dirty="0">
                <a:sym typeface="Wingdings" pitchFamily="2" charset="2"/>
              </a:rPr>
              <a:t> Totally optional, but lots of good prep.</a:t>
            </a:r>
          </a:p>
          <a:p>
            <a:r>
              <a:rPr lang="en-US" dirty="0">
                <a:sym typeface="Wingdings" pitchFamily="2" charset="2"/>
              </a:rPr>
              <a:t>Tutor-Led Small group sections</a:t>
            </a:r>
          </a:p>
          <a:p>
            <a:pPr lvl="1"/>
            <a:r>
              <a:rPr lang="en-US" dirty="0">
                <a:sym typeface="Wingdings" pitchFamily="2" charset="2"/>
              </a:rPr>
              <a:t> Review</a:t>
            </a:r>
          </a:p>
          <a:p>
            <a:pPr lvl="1"/>
            <a:r>
              <a:rPr lang="en-US" dirty="0">
                <a:sym typeface="Wingdings" pitchFamily="2" charset="2"/>
              </a:rPr>
              <a:t>Exam Prep </a:t>
            </a:r>
          </a:p>
          <a:p>
            <a:r>
              <a:rPr lang="en-US" dirty="0">
                <a:sym typeface="Wingdings" pitchFamily="2" charset="2"/>
              </a:rPr>
              <a:t>Check the C88C google calendar</a:t>
            </a:r>
          </a:p>
          <a:p>
            <a:endParaRPr lang="en-US" dirty="0">
              <a:sym typeface="Wingdings" pitchFamily="2" charset="2"/>
            </a:endParaRPr>
          </a:p>
          <a:p>
            <a:r>
              <a:rPr lang="en-US" dirty="0">
                <a:sym typeface="Wingdings" pitchFamily="2" charset="2"/>
              </a:rPr>
              <a:t>Still working on the waitlist. (LOL sigh, same announcement 4X in a row!)</a:t>
            </a:r>
          </a:p>
        </p:txBody>
      </p:sp>
    </p:spTree>
    <p:extLst>
      <p:ext uri="{BB962C8B-B14F-4D97-AF65-F5344CB8AC3E}">
        <p14:creationId xmlns:p14="http://schemas.microsoft.com/office/powerpoint/2010/main" val="130037221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B1421-7577-D94A-A03F-9746321D9D5E}"/>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86019B6B-B854-7643-924E-9BF51C8B86D3}"/>
              </a:ext>
            </a:extLst>
          </p:cNvPr>
          <p:cNvSpPr>
            <a:spLocks noGrp="1"/>
          </p:cNvSpPr>
          <p:nvPr>
            <p:ph idx="1"/>
          </p:nvPr>
        </p:nvSpPr>
        <p:spPr/>
        <p:txBody>
          <a:bodyPr/>
          <a:lstStyle/>
          <a:p>
            <a:r>
              <a:rPr lang="en-US" dirty="0"/>
              <a:t>Learn how to use and create higher order functions:</a:t>
            </a:r>
          </a:p>
          <a:p>
            <a:r>
              <a:rPr lang="en-US" dirty="0"/>
              <a:t>Functions can be used as data</a:t>
            </a:r>
          </a:p>
          <a:p>
            <a:r>
              <a:rPr lang="en-US" b="1" dirty="0"/>
              <a:t>Functions can accept a function as an argument</a:t>
            </a:r>
          </a:p>
          <a:p>
            <a:r>
              <a:rPr lang="en-US" b="1" dirty="0"/>
              <a:t>Functions can return a new function</a:t>
            </a:r>
          </a:p>
        </p:txBody>
      </p:sp>
      <p:sp>
        <p:nvSpPr>
          <p:cNvPr id="4" name="Slide Number Placeholder 3">
            <a:extLst>
              <a:ext uri="{FF2B5EF4-FFF2-40B4-BE49-F238E27FC236}">
                <a16:creationId xmlns:a16="http://schemas.microsoft.com/office/drawing/2014/main" id="{80F6072C-DF41-544B-A9A9-82F6656E36B7}"/>
              </a:ext>
            </a:extLst>
          </p:cNvPr>
          <p:cNvSpPr>
            <a:spLocks noGrp="1"/>
          </p:cNvSpPr>
          <p:nvPr>
            <p:ph type="sldNum" sz="quarter" idx="12"/>
          </p:nvPr>
        </p:nvSpPr>
        <p:spPr/>
        <p:txBody>
          <a:bodyPr/>
          <a:lstStyle/>
          <a:p>
            <a:pPr>
              <a:defRPr/>
            </a:pPr>
            <a:fld id="{ACA94121-BA6C-AD43-82C2-DF1F24FE5D9C}" type="slidenum">
              <a:rPr lang="en-US" smtClean="0"/>
              <a:pPr>
                <a:defRPr/>
              </a:pPr>
              <a:t>20</a:t>
            </a:fld>
            <a:endParaRPr lang="en-US" b="0"/>
          </a:p>
        </p:txBody>
      </p:sp>
    </p:spTree>
    <p:extLst>
      <p:ext uri="{BB962C8B-B14F-4D97-AF65-F5344CB8AC3E}">
        <p14:creationId xmlns:p14="http://schemas.microsoft.com/office/powerpoint/2010/main" val="18207056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3A171A-202E-F941-95BA-E3F4087BF70E}"/>
              </a:ext>
            </a:extLst>
          </p:cNvPr>
          <p:cNvSpPr>
            <a:spLocks noGrp="1"/>
          </p:cNvSpPr>
          <p:nvPr>
            <p:ph type="title"/>
          </p:nvPr>
        </p:nvSpPr>
        <p:spPr/>
        <p:txBody>
          <a:bodyPr/>
          <a:lstStyle/>
          <a:p>
            <a:r>
              <a:rPr lang="en-US" dirty="0"/>
              <a:t>Example: compose</a:t>
            </a:r>
          </a:p>
        </p:txBody>
      </p:sp>
      <p:sp>
        <p:nvSpPr>
          <p:cNvPr id="4" name="Content Placeholder 3">
            <a:extLst>
              <a:ext uri="{FF2B5EF4-FFF2-40B4-BE49-F238E27FC236}">
                <a16:creationId xmlns:a16="http://schemas.microsoft.com/office/drawing/2014/main" id="{9549D997-089B-3E4D-99D9-067AB0EBBBE6}"/>
              </a:ext>
            </a:extLst>
          </p:cNvPr>
          <p:cNvSpPr>
            <a:spLocks noGrp="1"/>
          </p:cNvSpPr>
          <p:nvPr>
            <p:ph idx="1"/>
          </p:nvPr>
        </p:nvSpPr>
        <p:spPr/>
        <p:txBody>
          <a:bodyPr/>
          <a:lstStyle/>
          <a:p>
            <a:r>
              <a:rPr lang="en-US" dirty="0"/>
              <a:t>Python Tutor:</a:t>
            </a:r>
            <a:br>
              <a:rPr lang="en-US" dirty="0"/>
            </a:br>
            <a:r>
              <a:rPr lang="en-US" spc="-1" dirty="0">
                <a:solidFill>
                  <a:srgbClr val="000000"/>
                </a:solidFill>
                <a:uFill>
                  <a:solidFill>
                    <a:srgbClr val="FFFFFF"/>
                  </a:solidFill>
                </a:uFill>
                <a:latin typeface="Courier New"/>
                <a:ea typeface="Courier New"/>
                <a:hlinkClick r:id="rId2"/>
              </a:rPr>
              <a:t>http://pythontutor.com/composingprograms.html#code=def%20square%28x%29%3A%0A%20%20%20%20return%20x%20*%20x%0A%20%20%20%20%0As%20%3D%20square%0Ax%20%3D%20s%283%29%0A%0Adef%20make_adder%28n%29%3A%0A%20%20%20%20def%20adder%28k%29%3A%0A%20%20%20%20%20%20%20%2</a:t>
            </a:r>
            <a:endParaRPr lang="en-US" spc="-1" dirty="0">
              <a:solidFill>
                <a:srgbClr val="000000"/>
              </a:solidFill>
              <a:uFill>
                <a:solidFill>
                  <a:srgbClr val="FFFFFF"/>
                </a:solidFill>
              </a:uFill>
              <a:latin typeface="Arial"/>
            </a:endParaRPr>
          </a:p>
          <a:p>
            <a:endParaRPr lang="en-US"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99021-8955-514A-9ABD-D08BFEB65D0F}"/>
              </a:ext>
            </a:extLst>
          </p:cNvPr>
          <p:cNvSpPr>
            <a:spLocks noGrp="1"/>
          </p:cNvSpPr>
          <p:nvPr>
            <p:ph type="title"/>
          </p:nvPr>
        </p:nvSpPr>
        <p:spPr/>
        <p:txBody>
          <a:bodyPr/>
          <a:lstStyle/>
          <a:p>
            <a:r>
              <a:rPr lang="en-US" dirty="0"/>
              <a:t>Environment Diagrams</a:t>
            </a:r>
          </a:p>
        </p:txBody>
      </p:sp>
      <p:sp>
        <p:nvSpPr>
          <p:cNvPr id="3" name="Content Placeholder 2">
            <a:extLst>
              <a:ext uri="{FF2B5EF4-FFF2-40B4-BE49-F238E27FC236}">
                <a16:creationId xmlns:a16="http://schemas.microsoft.com/office/drawing/2014/main" id="{85A41B0F-247A-494F-911C-6AF62A77190A}"/>
              </a:ext>
            </a:extLst>
          </p:cNvPr>
          <p:cNvSpPr>
            <a:spLocks noGrp="1"/>
          </p:cNvSpPr>
          <p:nvPr>
            <p:ph idx="1"/>
          </p:nvPr>
        </p:nvSpPr>
        <p:spPr/>
        <p:txBody>
          <a:bodyPr/>
          <a:lstStyle/>
          <a:p>
            <a:r>
              <a:rPr lang="en-US" dirty="0"/>
              <a:t>Organizational tools that help you understand code</a:t>
            </a:r>
          </a:p>
          <a:p>
            <a:r>
              <a:rPr lang="en-US" b="1" dirty="0"/>
              <a:t>Terminology:</a:t>
            </a:r>
            <a:endParaRPr lang="en-US" dirty="0"/>
          </a:p>
          <a:p>
            <a:pPr lvl="1"/>
            <a:r>
              <a:rPr lang="en-US" b="1" dirty="0"/>
              <a:t>Frame:</a:t>
            </a:r>
            <a:r>
              <a:rPr lang="en-US" dirty="0"/>
              <a:t> keeps track of variable-to-value bindings, each function call has a frame</a:t>
            </a:r>
          </a:p>
          <a:p>
            <a:pPr lvl="1"/>
            <a:r>
              <a:rPr lang="en-US" b="1" dirty="0"/>
              <a:t>Global Frame: </a:t>
            </a:r>
            <a:r>
              <a:rPr lang="en-US" dirty="0"/>
              <a:t>global for short, the starting frame of all python programs, doesn’t correspond to a specific function</a:t>
            </a:r>
          </a:p>
          <a:p>
            <a:pPr lvl="1"/>
            <a:r>
              <a:rPr lang="en-US" b="1" dirty="0"/>
              <a:t>Parent Frame:</a:t>
            </a:r>
            <a:r>
              <a:rPr lang="en-US" dirty="0"/>
              <a:t> The frame of where a function is defined (default parent frame is global)</a:t>
            </a:r>
          </a:p>
          <a:p>
            <a:pPr lvl="1"/>
            <a:r>
              <a:rPr lang="en-US" b="1" dirty="0"/>
              <a:t>Frame number:</a:t>
            </a:r>
            <a:r>
              <a:rPr lang="en-US" dirty="0"/>
              <a:t> What we use to keep track of frames, f1, f2, f3, </a:t>
            </a:r>
            <a:r>
              <a:rPr lang="en-US" dirty="0" err="1"/>
              <a:t>etc</a:t>
            </a:r>
            <a:endParaRPr lang="en-US" dirty="0"/>
          </a:p>
          <a:p>
            <a:pPr lvl="1"/>
            <a:r>
              <a:rPr lang="en-US" b="1" dirty="0"/>
              <a:t>Variable </a:t>
            </a:r>
            <a:r>
              <a:rPr lang="en-US" dirty="0"/>
              <a:t>vs </a:t>
            </a:r>
            <a:r>
              <a:rPr lang="en-US" b="1" dirty="0"/>
              <a:t>Value</a:t>
            </a:r>
            <a:r>
              <a:rPr lang="en-US" dirty="0"/>
              <a:t>: x = 1. x is the </a:t>
            </a:r>
            <a:r>
              <a:rPr lang="en-US" b="1" dirty="0"/>
              <a:t>variable</a:t>
            </a:r>
            <a:r>
              <a:rPr lang="en-US" dirty="0"/>
              <a:t>, 1 is the </a:t>
            </a:r>
            <a:r>
              <a:rPr lang="en-US" b="1" dirty="0"/>
              <a:t>value</a:t>
            </a:r>
            <a:endParaRPr lang="en-US" dirty="0"/>
          </a:p>
        </p:txBody>
      </p:sp>
    </p:spTree>
    <p:extLst>
      <p:ext uri="{BB962C8B-B14F-4D97-AF65-F5344CB8AC3E}">
        <p14:creationId xmlns:p14="http://schemas.microsoft.com/office/powerpoint/2010/main" val="2571445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3"/>
          <p:cNvSpPr/>
          <p:nvPr/>
        </p:nvSpPr>
        <p:spPr>
          <a:xfrm>
            <a:off x="1626240" y="5051160"/>
            <a:ext cx="7884360" cy="821880"/>
          </a:xfrm>
          <a:prstGeom prst="rect">
            <a:avLst/>
          </a:prstGeom>
          <a:noFill/>
          <a:ln>
            <a:noFill/>
          </a:ln>
        </p:spPr>
        <p:style>
          <a:lnRef idx="0">
            <a:scrgbClr r="0" g="0" b="0"/>
          </a:lnRef>
          <a:fillRef idx="0">
            <a:scrgbClr r="0" g="0" b="0"/>
          </a:fillRef>
          <a:effectRef idx="0">
            <a:scrgbClr r="0" g="0" b="0"/>
          </a:effectRef>
          <a:fontRef idx="minor"/>
        </p:style>
      </p:sp>
      <p:sp>
        <p:nvSpPr>
          <p:cNvPr id="3" name="Title 2">
            <a:extLst>
              <a:ext uri="{FF2B5EF4-FFF2-40B4-BE49-F238E27FC236}">
                <a16:creationId xmlns:a16="http://schemas.microsoft.com/office/drawing/2014/main" id="{71E5A117-87E3-F247-9EDC-A482C098CE63}"/>
              </a:ext>
            </a:extLst>
          </p:cNvPr>
          <p:cNvSpPr>
            <a:spLocks noGrp="1"/>
          </p:cNvSpPr>
          <p:nvPr>
            <p:ph type="title"/>
          </p:nvPr>
        </p:nvSpPr>
        <p:spPr/>
        <p:txBody>
          <a:bodyPr/>
          <a:lstStyle/>
          <a:p>
            <a:r>
              <a:rPr lang="en-US" dirty="0"/>
              <a:t>Environment Diagrams Steps</a:t>
            </a:r>
          </a:p>
        </p:txBody>
      </p:sp>
      <p:sp>
        <p:nvSpPr>
          <p:cNvPr id="4" name="Content Placeholder 3">
            <a:extLst>
              <a:ext uri="{FF2B5EF4-FFF2-40B4-BE49-F238E27FC236}">
                <a16:creationId xmlns:a16="http://schemas.microsoft.com/office/drawing/2014/main" id="{D3DF4151-9817-744B-B82A-CCF4359D87B7}"/>
              </a:ext>
            </a:extLst>
          </p:cNvPr>
          <p:cNvSpPr>
            <a:spLocks noGrp="1"/>
          </p:cNvSpPr>
          <p:nvPr>
            <p:ph idx="1"/>
          </p:nvPr>
        </p:nvSpPr>
        <p:spPr>
          <a:xfrm>
            <a:off x="533400" y="1066799"/>
            <a:ext cx="11125200" cy="5391873"/>
          </a:xfrm>
        </p:spPr>
        <p:txBody>
          <a:bodyPr/>
          <a:lstStyle/>
          <a:p>
            <a:pPr marL="514350" indent="-514350">
              <a:buAutoNum type="arabicPeriod"/>
            </a:pPr>
            <a:r>
              <a:rPr lang="en-US" dirty="0"/>
              <a:t>Draw the global frame</a:t>
            </a:r>
          </a:p>
          <a:p>
            <a:pPr marL="514350" indent="-514350">
              <a:buAutoNum type="arabicPeriod"/>
            </a:pPr>
            <a:r>
              <a:rPr lang="en-US" dirty="0"/>
              <a:t>When evaluating assignments (lines with single equal), always evaluate right side first</a:t>
            </a:r>
          </a:p>
          <a:p>
            <a:pPr marL="514350" indent="-514350">
              <a:buAutoNum type="arabicPeriod"/>
            </a:pPr>
            <a:r>
              <a:rPr lang="en-US" dirty="0"/>
              <a:t>When you call a function MAKE A NEW FRAME!</a:t>
            </a:r>
          </a:p>
          <a:p>
            <a:pPr marL="514350" indent="-514350">
              <a:buAutoNum type="arabicPeriod"/>
            </a:pPr>
            <a:r>
              <a:rPr lang="en-US" dirty="0"/>
              <a:t>When assigning a primitive expression (number, </a:t>
            </a:r>
            <a:r>
              <a:rPr lang="en-US" dirty="0" err="1"/>
              <a:t>boolean</a:t>
            </a:r>
            <a:r>
              <a:rPr lang="en-US" dirty="0"/>
              <a:t>, string) write the value in the box</a:t>
            </a:r>
          </a:p>
          <a:p>
            <a:pPr marL="514350" indent="-514350">
              <a:buAutoNum type="arabicPeriod"/>
            </a:pPr>
            <a:r>
              <a:rPr lang="en-US" dirty="0"/>
              <a:t>When assigning anything else, draw an arrow to the value</a:t>
            </a:r>
          </a:p>
          <a:p>
            <a:pPr marL="514350" indent="-514350">
              <a:buAutoNum type="arabicPeriod"/>
            </a:pPr>
            <a:r>
              <a:rPr lang="en-US" dirty="0"/>
              <a:t>When calling a function, name the frame with the intrinsic name – the name of the function that variable points to</a:t>
            </a:r>
          </a:p>
          <a:p>
            <a:pPr marL="514350" indent="-514350">
              <a:buAutoNum type="arabicPeriod"/>
            </a:pPr>
            <a:r>
              <a:rPr lang="en-US" dirty="0"/>
              <a:t>The parent frame of a function is the frame in which it was defined in (default parent frame is global)</a:t>
            </a:r>
          </a:p>
          <a:p>
            <a:pPr marL="514350" indent="-514350">
              <a:buAutoNum type="arabicPeriod"/>
            </a:pPr>
            <a:r>
              <a:rPr lang="en-US" dirty="0"/>
              <a:t>If the value isn’t in the current frame, search in the parent frame</a:t>
            </a:r>
          </a:p>
        </p:txBody>
      </p:sp>
    </p:spTree>
  </p:cSld>
  <p:clrMapOvr>
    <a:masterClrMapping/>
  </p:clrMapOvr>
  <p:timing>
    <p:tnLst>
      <p:par>
        <p:cTn id="1" dur="indefinite" restart="never" nodeType="tmRoot">
          <p:childTnLst>
            <p:seq>
              <p:cTn id="2"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58CAE-0705-B045-AD80-3D6241BFCD42}"/>
              </a:ext>
            </a:extLst>
          </p:cNvPr>
          <p:cNvSpPr>
            <a:spLocks noGrp="1"/>
          </p:cNvSpPr>
          <p:nvPr>
            <p:ph type="title"/>
          </p:nvPr>
        </p:nvSpPr>
        <p:spPr/>
        <p:txBody>
          <a:bodyPr/>
          <a:lstStyle/>
          <a:p>
            <a:r>
              <a:rPr lang="en-US" dirty="0"/>
              <a:t>Environment Diagram Tips / Links</a:t>
            </a:r>
          </a:p>
        </p:txBody>
      </p:sp>
      <p:sp>
        <p:nvSpPr>
          <p:cNvPr id="3" name="Content Placeholder 2">
            <a:extLst>
              <a:ext uri="{FF2B5EF4-FFF2-40B4-BE49-F238E27FC236}">
                <a16:creationId xmlns:a16="http://schemas.microsoft.com/office/drawing/2014/main" id="{40501BF4-AA36-5D41-AE04-17550495ECA3}"/>
              </a:ext>
            </a:extLst>
          </p:cNvPr>
          <p:cNvSpPr>
            <a:spLocks noGrp="1"/>
          </p:cNvSpPr>
          <p:nvPr>
            <p:ph idx="1"/>
          </p:nvPr>
        </p:nvSpPr>
        <p:spPr/>
        <p:txBody>
          <a:bodyPr/>
          <a:lstStyle/>
          <a:p>
            <a:r>
              <a:rPr lang="en-US" dirty="0"/>
              <a:t>NEVER EVER draw an arrow from one variable to another.</a:t>
            </a:r>
          </a:p>
          <a:p>
            <a:r>
              <a:rPr lang="en-US" dirty="0"/>
              <a:t>Useful Resources:</a:t>
            </a:r>
          </a:p>
          <a:p>
            <a:pPr lvl="1"/>
            <a:r>
              <a:rPr lang="en-US" dirty="0"/>
              <a:t>http://</a:t>
            </a:r>
            <a:r>
              <a:rPr lang="en-US" dirty="0" err="1"/>
              <a:t>markmiyashita.com</a:t>
            </a:r>
            <a:r>
              <a:rPr lang="en-US" dirty="0"/>
              <a:t>/cs61a/</a:t>
            </a:r>
            <a:r>
              <a:rPr lang="en-US" dirty="0" err="1"/>
              <a:t>environment_diagrams</a:t>
            </a:r>
            <a:r>
              <a:rPr lang="en-US" dirty="0"/>
              <a:t>/</a:t>
            </a:r>
            <a:r>
              <a:rPr lang="en-US" dirty="0" err="1"/>
              <a:t>rules_of_environment_diagrams</a:t>
            </a:r>
            <a:r>
              <a:rPr lang="en-US" dirty="0"/>
              <a:t>/</a:t>
            </a:r>
          </a:p>
          <a:p>
            <a:pPr lvl="1"/>
            <a:r>
              <a:rPr lang="en-US" dirty="0"/>
              <a:t>http://</a:t>
            </a:r>
            <a:r>
              <a:rPr lang="en-US" dirty="0" err="1"/>
              <a:t>albertwu.org</a:t>
            </a:r>
            <a:r>
              <a:rPr lang="en-US" dirty="0"/>
              <a:t>/cs61a/notes/</a:t>
            </a:r>
            <a:r>
              <a:rPr lang="en-US" dirty="0" err="1"/>
              <a:t>environments.html</a:t>
            </a:r>
            <a:endParaRPr lang="en-US" dirty="0"/>
          </a:p>
          <a:p>
            <a:endParaRPr lang="en-US" dirty="0"/>
          </a:p>
        </p:txBody>
      </p:sp>
    </p:spTree>
    <p:extLst>
      <p:ext uri="{BB962C8B-B14F-4D97-AF65-F5344CB8AC3E}">
        <p14:creationId xmlns:p14="http://schemas.microsoft.com/office/powerpoint/2010/main" val="41877542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548FF-49F9-7D4D-979B-F4B8E6C8EA88}"/>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8FDFA481-72A9-4C49-998F-FDB9CD388C4E}"/>
              </a:ext>
            </a:extLst>
          </p:cNvPr>
          <p:cNvSpPr>
            <a:spLocks noGrp="1"/>
          </p:cNvSpPr>
          <p:nvPr>
            <p:ph idx="1"/>
          </p:nvPr>
        </p:nvSpPr>
        <p:spPr>
          <a:xfrm>
            <a:off x="607741" y="1178312"/>
            <a:ext cx="11125200" cy="5257800"/>
          </a:xfrm>
        </p:spPr>
        <p:txBody>
          <a:bodyPr/>
          <a:lstStyle/>
          <a:p>
            <a:pPr marL="0" indent="0">
              <a:buClr>
                <a:srgbClr val="000000"/>
              </a:buClr>
              <a:buNone/>
            </a:pPr>
            <a:r>
              <a:rPr lang="en-US" sz="2200" b="1" spc="-1" dirty="0">
                <a:solidFill>
                  <a:srgbClr val="000000"/>
                </a:solidFill>
                <a:uFill>
                  <a:solidFill>
                    <a:srgbClr val="FFFFFF"/>
                  </a:solidFill>
                </a:uFill>
                <a:latin typeface="Arial"/>
              </a:rPr>
              <a:t>Question:  What's the result of the following?</a:t>
            </a:r>
          </a:p>
          <a:p>
            <a:pPr marL="0" indent="0">
              <a:buClr>
                <a:srgbClr val="000000"/>
              </a:buClr>
              <a:buNone/>
            </a:pPr>
            <a:r>
              <a:rPr lang="en-US" sz="2200" spc="-1" dirty="0">
                <a:solidFill>
                  <a:srgbClr val="000000"/>
                </a:solidFill>
                <a:uFill>
                  <a:solidFill>
                    <a:srgbClr val="FFFFFF"/>
                  </a:solidFill>
                </a:uFill>
                <a:latin typeface="Source Code Pro" panose="020B0509030403020204" pitchFamily="49" charset="77"/>
              </a:rPr>
              <a:t>def greet(name):</a:t>
            </a:r>
          </a:p>
          <a:p>
            <a:pPr marL="0" indent="0">
              <a:buClr>
                <a:srgbClr val="000000"/>
              </a:buClr>
              <a:buNone/>
            </a:pPr>
            <a:r>
              <a:rPr lang="en-US" sz="2200" spc="-1" dirty="0">
                <a:solidFill>
                  <a:srgbClr val="000000"/>
                </a:solidFill>
                <a:uFill>
                  <a:solidFill>
                    <a:srgbClr val="FFFFFF"/>
                  </a:solidFill>
                </a:uFill>
                <a:latin typeface="Source Code Pro" panose="020B0509030403020204" pitchFamily="49" charset="77"/>
              </a:rPr>
              <a:t>	 print('Hello, ' + name)</a:t>
            </a:r>
          </a:p>
          <a:p>
            <a:pPr marL="0" indent="0">
              <a:buClr>
                <a:srgbClr val="000000"/>
              </a:buClr>
              <a:buNone/>
            </a:pPr>
            <a:r>
              <a:rPr lang="en-US" sz="2200" spc="-1" dirty="0">
                <a:solidFill>
                  <a:srgbClr val="000000"/>
                </a:solidFill>
                <a:uFill>
                  <a:solidFill>
                    <a:srgbClr val="FFFFFF"/>
                  </a:solidFill>
                </a:uFill>
                <a:latin typeface="Source Code Pro" panose="020B0509030403020204" pitchFamily="49" charset="77"/>
              </a:rPr>
              <a:t>hello = greet</a:t>
            </a:r>
          </a:p>
          <a:p>
            <a:pPr marL="0" indent="0">
              <a:buClr>
                <a:srgbClr val="000000"/>
              </a:buClr>
              <a:buNone/>
            </a:pPr>
            <a:r>
              <a:rPr lang="en-US" sz="2200" spc="-1" dirty="0">
                <a:solidFill>
                  <a:srgbClr val="000000"/>
                </a:solidFill>
                <a:uFill>
                  <a:solidFill>
                    <a:srgbClr val="FFFFFF"/>
                  </a:solidFill>
                </a:uFill>
                <a:latin typeface="Source Code Pro" panose="020B0509030403020204" pitchFamily="49" charset="77"/>
              </a:rPr>
              <a:t>def greet(name):</a:t>
            </a:r>
          </a:p>
          <a:p>
            <a:pPr marL="0" indent="0">
              <a:buClr>
                <a:srgbClr val="000000"/>
              </a:buClr>
              <a:buNone/>
            </a:pPr>
            <a:r>
              <a:rPr lang="en-US" sz="2200" spc="-1" dirty="0">
                <a:solidFill>
                  <a:srgbClr val="000000"/>
                </a:solidFill>
                <a:uFill>
                  <a:solidFill>
                    <a:srgbClr val="FFFFFF"/>
                  </a:solidFill>
                </a:uFill>
                <a:latin typeface="Source Code Pro" panose="020B0509030403020204" pitchFamily="49" charset="77"/>
              </a:rPr>
              <a:t>	print('Hi, ' + name)</a:t>
            </a:r>
          </a:p>
          <a:p>
            <a:pPr marL="0" indent="0">
              <a:buClr>
                <a:srgbClr val="000000"/>
              </a:buClr>
              <a:buNone/>
            </a:pPr>
            <a:r>
              <a:rPr lang="en-US" sz="2200" spc="-1" dirty="0">
                <a:solidFill>
                  <a:srgbClr val="000000"/>
                </a:solidFill>
                <a:uFill>
                  <a:solidFill>
                    <a:srgbClr val="FFFFFF"/>
                  </a:solidFill>
                </a:uFill>
                <a:latin typeface="Source Code Pro" panose="020B0509030403020204" pitchFamily="49" charset="77"/>
              </a:rPr>
              <a:t>hello('CS88')</a:t>
            </a:r>
          </a:p>
          <a:p>
            <a:pPr marL="0" indent="0">
              <a:buClr>
                <a:srgbClr val="000000"/>
              </a:buClr>
              <a:buNone/>
            </a:pPr>
            <a:endParaRPr lang="en-US" sz="2200" b="1" spc="-1" dirty="0">
              <a:solidFill>
                <a:srgbClr val="000000"/>
              </a:solidFill>
              <a:uFill>
                <a:solidFill>
                  <a:srgbClr val="FFFFFF"/>
                </a:solidFill>
              </a:uFill>
              <a:latin typeface="Arial"/>
            </a:endParaRPr>
          </a:p>
          <a:p>
            <a:pPr marL="0" indent="0">
              <a:buClr>
                <a:srgbClr val="000000"/>
              </a:buClr>
              <a:buNone/>
            </a:pPr>
            <a:r>
              <a:rPr lang="en-US" sz="2200" b="1" spc="-1" dirty="0">
                <a:solidFill>
                  <a:srgbClr val="000000"/>
                </a:solidFill>
                <a:uFill>
                  <a:solidFill>
                    <a:srgbClr val="FFFFFF"/>
                  </a:solidFill>
                </a:uFill>
                <a:latin typeface="Arial"/>
              </a:rPr>
              <a:t>A) Error</a:t>
            </a:r>
          </a:p>
          <a:p>
            <a:pPr marL="0" indent="0">
              <a:buClr>
                <a:srgbClr val="000000"/>
              </a:buClr>
              <a:buNone/>
            </a:pPr>
            <a:r>
              <a:rPr lang="en-US" sz="2200" b="1" spc="-1" dirty="0">
                <a:solidFill>
                  <a:srgbClr val="000000"/>
                </a:solidFill>
                <a:uFill>
                  <a:solidFill>
                    <a:srgbClr val="FFFFFF"/>
                  </a:solidFill>
                </a:uFill>
                <a:latin typeface="Arial"/>
              </a:rPr>
              <a:t>B) prints "Hello, CS88"</a:t>
            </a:r>
          </a:p>
          <a:p>
            <a:pPr marL="0" indent="0">
              <a:buClr>
                <a:srgbClr val="000000"/>
              </a:buClr>
              <a:buNone/>
            </a:pPr>
            <a:r>
              <a:rPr lang="en-US" sz="2200" b="1" spc="-1" dirty="0">
                <a:solidFill>
                  <a:srgbClr val="000000"/>
                </a:solidFill>
                <a:uFill>
                  <a:solidFill>
                    <a:srgbClr val="FFFFFF"/>
                  </a:solidFill>
                </a:uFill>
                <a:latin typeface="Arial"/>
              </a:rPr>
              <a:t>C) prints "Hi, CS88"</a:t>
            </a:r>
          </a:p>
          <a:p>
            <a:pPr marL="0" indent="0">
              <a:buClr>
                <a:srgbClr val="000000"/>
              </a:buClr>
              <a:buNone/>
            </a:pPr>
            <a:r>
              <a:rPr lang="en-US" sz="2200" b="1" spc="-1" dirty="0">
                <a:solidFill>
                  <a:srgbClr val="000000"/>
                </a:solidFill>
                <a:uFill>
                  <a:solidFill>
                    <a:srgbClr val="FFFFFF"/>
                  </a:solidFill>
                </a:uFill>
                <a:latin typeface="Arial"/>
              </a:rPr>
              <a:t>D) "I'm lost…."</a:t>
            </a:r>
          </a:p>
          <a:p>
            <a:pPr marL="0" indent="0">
              <a:buNone/>
            </a:pPr>
            <a:endParaRPr lang="en-US" sz="2200" dirty="0"/>
          </a:p>
        </p:txBody>
      </p:sp>
    </p:spTree>
    <p:extLst>
      <p:ext uri="{BB962C8B-B14F-4D97-AF65-F5344CB8AC3E}">
        <p14:creationId xmlns:p14="http://schemas.microsoft.com/office/powerpoint/2010/main" val="138363883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1" name="TextShape 1"/>
          <p:cNvSpPr txBox="1"/>
          <p:nvPr/>
        </p:nvSpPr>
        <p:spPr>
          <a:xfrm>
            <a:off x="2274422" y="60480"/>
            <a:ext cx="8474400" cy="736200"/>
          </a:xfrm>
          <a:prstGeom prst="rect">
            <a:avLst/>
          </a:prstGeom>
          <a:noFill/>
          <a:ln>
            <a:noFill/>
          </a:ln>
        </p:spPr>
        <p:txBody>
          <a:bodyPr lIns="92160" tIns="46080" rIns="92160" bIns="46080" anchor="ctr"/>
          <a:lstStyle/>
          <a:p>
            <a:pPr>
              <a:lnSpc>
                <a:spcPct val="90000"/>
              </a:lnSpc>
            </a:pPr>
            <a:r>
              <a:rPr lang="en-US" sz="3200" b="1" spc="-1" dirty="0">
                <a:solidFill>
                  <a:srgbClr val="0332B7"/>
                </a:solidFill>
                <a:uFill>
                  <a:solidFill>
                    <a:srgbClr val="FFFFFF"/>
                  </a:solidFill>
                </a:uFill>
                <a:latin typeface="Arial"/>
                <a:ea typeface="Arial"/>
              </a:rPr>
              <a:t>Three super important HOFS</a:t>
            </a:r>
            <a:endParaRPr lang="en-US" sz="1400" spc="-1" dirty="0">
              <a:solidFill>
                <a:srgbClr val="000000"/>
              </a:solidFill>
              <a:uFill>
                <a:solidFill>
                  <a:srgbClr val="FFFFFF"/>
                </a:solidFill>
              </a:uFill>
              <a:latin typeface="Arial"/>
            </a:endParaRPr>
          </a:p>
        </p:txBody>
      </p:sp>
      <p:sp>
        <p:nvSpPr>
          <p:cNvPr id="172" name="CustomShape 2"/>
          <p:cNvSpPr/>
          <p:nvPr/>
        </p:nvSpPr>
        <p:spPr>
          <a:xfrm>
            <a:off x="2281080" y="1668600"/>
            <a:ext cx="8372520" cy="52272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2400" spc="-1" dirty="0">
                <a:solidFill>
                  <a:srgbClr val="000000"/>
                </a:solidFill>
                <a:uFill>
                  <a:solidFill>
                    <a:srgbClr val="FFFFFF"/>
                  </a:solidFill>
                </a:uFill>
                <a:latin typeface="Source Code Pro" panose="020B0509030403020204" pitchFamily="49" charset="77"/>
                <a:ea typeface="Courier New"/>
              </a:rPr>
              <a:t>list(map(</a:t>
            </a:r>
            <a:r>
              <a:rPr lang="en-US" sz="2400" spc="-1" dirty="0" err="1">
                <a:solidFill>
                  <a:srgbClr val="000000"/>
                </a:solidFill>
                <a:uFill>
                  <a:solidFill>
                    <a:srgbClr val="FFFFFF"/>
                  </a:solidFill>
                </a:uFill>
                <a:latin typeface="Source Code Pro" panose="020B0509030403020204" pitchFamily="49" charset="77"/>
                <a:ea typeface="Courier New"/>
              </a:rPr>
              <a:t>function_to_apply</a:t>
            </a:r>
            <a:r>
              <a:rPr lang="en-US" sz="2400" spc="-1" dirty="0">
                <a:solidFill>
                  <a:srgbClr val="000000"/>
                </a:solidFill>
                <a:uFill>
                  <a:solidFill>
                    <a:srgbClr val="FFFFFF"/>
                  </a:solidFill>
                </a:uFill>
                <a:latin typeface="Source Code Pro" panose="020B0509030403020204" pitchFamily="49" charset="77"/>
                <a:ea typeface="Courier New"/>
              </a:rPr>
              <a:t>, </a:t>
            </a:r>
            <a:r>
              <a:rPr lang="en-US" sz="2400" spc="-1" dirty="0" err="1">
                <a:solidFill>
                  <a:srgbClr val="000000"/>
                </a:solidFill>
                <a:uFill>
                  <a:solidFill>
                    <a:srgbClr val="FFFFFF"/>
                  </a:solidFill>
                </a:uFill>
                <a:latin typeface="Source Code Pro" panose="020B0509030403020204" pitchFamily="49" charset="77"/>
                <a:ea typeface="Courier New"/>
              </a:rPr>
              <a:t>list_of_inputs</a:t>
            </a:r>
            <a:r>
              <a:rPr lang="en-US" sz="2400" spc="-1" dirty="0">
                <a:solidFill>
                  <a:srgbClr val="000000"/>
                </a:solidFill>
                <a:uFill>
                  <a:solidFill>
                    <a:srgbClr val="FFFFFF"/>
                  </a:solidFill>
                </a:uFill>
                <a:latin typeface="Source Code Pro" panose="020B0509030403020204" pitchFamily="49" charset="77"/>
                <a:ea typeface="Courier New"/>
              </a:rPr>
              <a:t>))</a:t>
            </a:r>
            <a:endParaRPr lang="en-US" sz="2400" spc="-1" dirty="0">
              <a:solidFill>
                <a:srgbClr val="000000"/>
              </a:solidFill>
              <a:uFill>
                <a:solidFill>
                  <a:srgbClr val="FFFFFF"/>
                </a:solidFill>
              </a:uFill>
              <a:latin typeface="Source Code Pro" panose="020B0509030403020204" pitchFamily="49" charset="77"/>
            </a:endParaRPr>
          </a:p>
        </p:txBody>
      </p:sp>
      <p:sp>
        <p:nvSpPr>
          <p:cNvPr id="173" name="CustomShape 3"/>
          <p:cNvSpPr/>
          <p:nvPr/>
        </p:nvSpPr>
        <p:spPr>
          <a:xfrm>
            <a:off x="2209800" y="3200400"/>
            <a:ext cx="7924680" cy="52272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2400" spc="-1" dirty="0">
                <a:solidFill>
                  <a:srgbClr val="000000"/>
                </a:solidFill>
                <a:uFill>
                  <a:solidFill>
                    <a:srgbClr val="FFFFFF"/>
                  </a:solidFill>
                </a:uFill>
                <a:latin typeface="Source Code Pro" panose="020B0509030403020204" pitchFamily="49" charset="77"/>
                <a:ea typeface="Courier New"/>
              </a:rPr>
              <a:t>list(filter(condition, </a:t>
            </a:r>
            <a:r>
              <a:rPr lang="en-US" sz="2400" spc="-1" dirty="0" err="1">
                <a:solidFill>
                  <a:srgbClr val="000000"/>
                </a:solidFill>
                <a:uFill>
                  <a:solidFill>
                    <a:srgbClr val="FFFFFF"/>
                  </a:solidFill>
                </a:uFill>
                <a:latin typeface="Source Code Pro" panose="020B0509030403020204" pitchFamily="49" charset="77"/>
                <a:ea typeface="Courier New"/>
              </a:rPr>
              <a:t>list_of_inputs</a:t>
            </a:r>
            <a:r>
              <a:rPr lang="en-US" sz="2400" spc="-1" dirty="0">
                <a:solidFill>
                  <a:srgbClr val="000000"/>
                </a:solidFill>
                <a:uFill>
                  <a:solidFill>
                    <a:srgbClr val="FFFFFF"/>
                  </a:solidFill>
                </a:uFill>
                <a:latin typeface="Source Code Pro" panose="020B0509030403020204" pitchFamily="49" charset="77"/>
                <a:ea typeface="Courier New"/>
              </a:rPr>
              <a:t>))</a:t>
            </a:r>
            <a:endParaRPr lang="en-US" sz="2400" spc="-1" dirty="0">
              <a:solidFill>
                <a:srgbClr val="000000"/>
              </a:solidFill>
              <a:uFill>
                <a:solidFill>
                  <a:srgbClr val="FFFFFF"/>
                </a:solidFill>
              </a:uFill>
              <a:latin typeface="Source Code Pro" panose="020B0509030403020204" pitchFamily="49" charset="77"/>
            </a:endParaRPr>
          </a:p>
        </p:txBody>
      </p:sp>
      <p:sp>
        <p:nvSpPr>
          <p:cNvPr id="174" name="CustomShape 4"/>
          <p:cNvSpPr/>
          <p:nvPr/>
        </p:nvSpPr>
        <p:spPr>
          <a:xfrm>
            <a:off x="2286120" y="2057400"/>
            <a:ext cx="6910920" cy="52272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2800" spc="-1" dirty="0">
                <a:solidFill>
                  <a:srgbClr val="000000"/>
                </a:solidFill>
                <a:uFill>
                  <a:solidFill>
                    <a:srgbClr val="FFFFFF"/>
                  </a:solidFill>
                </a:uFill>
                <a:latin typeface="Arial"/>
                <a:ea typeface="Arial"/>
              </a:rPr>
              <a:t>Applies function to each element of the list</a:t>
            </a:r>
            <a:endParaRPr lang="en-US" spc="-1" dirty="0">
              <a:solidFill>
                <a:srgbClr val="000000"/>
              </a:solidFill>
              <a:uFill>
                <a:solidFill>
                  <a:srgbClr val="FFFFFF"/>
                </a:solidFill>
              </a:uFill>
              <a:latin typeface="Arial"/>
            </a:endParaRPr>
          </a:p>
        </p:txBody>
      </p:sp>
      <p:sp>
        <p:nvSpPr>
          <p:cNvPr id="175" name="CustomShape 5"/>
          <p:cNvSpPr/>
          <p:nvPr/>
        </p:nvSpPr>
        <p:spPr>
          <a:xfrm>
            <a:off x="2209800" y="3733920"/>
            <a:ext cx="6371280" cy="95364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2800" spc="-1" dirty="0">
                <a:solidFill>
                  <a:srgbClr val="000000"/>
                </a:solidFill>
                <a:uFill>
                  <a:solidFill>
                    <a:srgbClr val="FFFFFF"/>
                  </a:solidFill>
                </a:uFill>
                <a:latin typeface="Arial"/>
                <a:ea typeface="Arial"/>
              </a:rPr>
              <a:t>Returns a list of elements for which the condition is true</a:t>
            </a:r>
            <a:endParaRPr lang="en-US" spc="-1" dirty="0">
              <a:solidFill>
                <a:srgbClr val="000000"/>
              </a:solidFill>
              <a:uFill>
                <a:solidFill>
                  <a:srgbClr val="FFFFFF"/>
                </a:solidFill>
              </a:uFill>
              <a:latin typeface="Arial"/>
            </a:endParaRPr>
          </a:p>
        </p:txBody>
      </p:sp>
      <p:sp>
        <p:nvSpPr>
          <p:cNvPr id="176" name="CustomShape 6"/>
          <p:cNvSpPr/>
          <p:nvPr/>
        </p:nvSpPr>
        <p:spPr>
          <a:xfrm>
            <a:off x="2209800" y="5029200"/>
            <a:ext cx="7238520" cy="52272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2800" spc="-1" dirty="0">
                <a:solidFill>
                  <a:srgbClr val="000000"/>
                </a:solidFill>
                <a:uFill>
                  <a:solidFill>
                    <a:srgbClr val="FFFFFF"/>
                  </a:solidFill>
                </a:uFill>
                <a:latin typeface="Source Code Pro" panose="020B0509030403020204" pitchFamily="49" charset="77"/>
                <a:ea typeface="Courier New"/>
              </a:rPr>
              <a:t>reduce(function, </a:t>
            </a:r>
            <a:r>
              <a:rPr lang="en-US" sz="2800" spc="-1" dirty="0" err="1">
                <a:solidFill>
                  <a:srgbClr val="000000"/>
                </a:solidFill>
                <a:uFill>
                  <a:solidFill>
                    <a:srgbClr val="FFFFFF"/>
                  </a:solidFill>
                </a:uFill>
                <a:latin typeface="Source Code Pro" panose="020B0509030403020204" pitchFamily="49" charset="77"/>
                <a:ea typeface="Courier New"/>
              </a:rPr>
              <a:t>list_of_inputs</a:t>
            </a:r>
            <a:r>
              <a:rPr lang="en-US" sz="2800" spc="-1" dirty="0">
                <a:solidFill>
                  <a:srgbClr val="000000"/>
                </a:solidFill>
                <a:uFill>
                  <a:solidFill>
                    <a:srgbClr val="FFFFFF"/>
                  </a:solidFill>
                </a:uFill>
                <a:latin typeface="Source Code Pro" panose="020B0509030403020204" pitchFamily="49" charset="77"/>
                <a:ea typeface="Courier New"/>
              </a:rPr>
              <a:t>)</a:t>
            </a:r>
            <a:endParaRPr lang="en-US" spc="-1" dirty="0">
              <a:solidFill>
                <a:srgbClr val="000000"/>
              </a:solidFill>
              <a:uFill>
                <a:solidFill>
                  <a:srgbClr val="FFFFFF"/>
                </a:solidFill>
              </a:uFill>
              <a:latin typeface="Source Code Pro" panose="020B0509030403020204" pitchFamily="49" charset="77"/>
            </a:endParaRPr>
          </a:p>
        </p:txBody>
      </p:sp>
      <p:sp>
        <p:nvSpPr>
          <p:cNvPr id="177" name="CustomShape 7"/>
          <p:cNvSpPr/>
          <p:nvPr/>
        </p:nvSpPr>
        <p:spPr>
          <a:xfrm>
            <a:off x="2209800" y="5410080"/>
            <a:ext cx="7429680" cy="52272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2800" spc="-1" dirty="0">
                <a:solidFill>
                  <a:srgbClr val="000000"/>
                </a:solidFill>
                <a:uFill>
                  <a:solidFill>
                    <a:srgbClr val="FFFFFF"/>
                  </a:solidFill>
                </a:uFill>
                <a:latin typeface="Arial"/>
              </a:rPr>
              <a:t>Applies the function, combining items of the list into a "single" value.</a:t>
            </a:r>
            <a:endParaRPr lang="en-US" spc="-1" dirty="0">
              <a:solidFill>
                <a:srgbClr val="000000"/>
              </a:solidFill>
              <a:uFill>
                <a:solidFill>
                  <a:srgbClr val="FFFFFF"/>
                </a:solidFill>
              </a:uFill>
              <a:latin typeface="Arial"/>
            </a:endParaRPr>
          </a:p>
        </p:txBody>
      </p:sp>
      <p:sp>
        <p:nvSpPr>
          <p:cNvPr id="178" name="TextShape 8"/>
          <p:cNvSpPr txBox="1"/>
          <p:nvPr/>
        </p:nvSpPr>
        <p:spPr>
          <a:xfrm>
            <a:off x="10134480" y="6553080"/>
            <a:ext cx="533160" cy="304560"/>
          </a:xfrm>
          <a:prstGeom prst="rect">
            <a:avLst/>
          </a:prstGeom>
          <a:noFill/>
          <a:ln>
            <a:noFill/>
          </a:ln>
        </p:spPr>
        <p:txBody>
          <a:bodyPr lIns="92160" tIns="46080" rIns="92160" bIns="46080" anchor="ctr"/>
          <a:lstStyle/>
          <a:p>
            <a:pPr algn="r">
              <a:lnSpc>
                <a:spcPct val="100000"/>
              </a:lnSpc>
            </a:pPr>
            <a:fld id="{713BEC69-ACC0-4745-91F6-6864BC87B08D}" type="slidenum">
              <a:rPr lang="en-US" sz="1400" b="1" spc="-1">
                <a:solidFill>
                  <a:srgbClr val="FF9900"/>
                </a:solidFill>
                <a:uFill>
                  <a:solidFill>
                    <a:srgbClr val="FFFFFF"/>
                  </a:solidFill>
                </a:uFill>
                <a:latin typeface="Times New Roman"/>
                <a:ea typeface="Times New Roman"/>
              </a:rPr>
              <a:t>26</a:t>
            </a:fld>
            <a:endParaRPr lang="en-US" sz="1400" spc="-1">
              <a:solidFill>
                <a:srgbClr val="000000"/>
              </a:solidFill>
              <a:uFill>
                <a:solidFill>
                  <a:srgbClr val="FFFFFF"/>
                </a:solidFill>
              </a:uFill>
              <a:latin typeface="Times New Roman"/>
            </a:endParaRPr>
          </a:p>
        </p:txBody>
      </p:sp>
      <p:sp>
        <p:nvSpPr>
          <p:cNvPr id="179" name="CustomShape 9"/>
          <p:cNvSpPr/>
          <p:nvPr/>
        </p:nvSpPr>
        <p:spPr>
          <a:xfrm>
            <a:off x="1524000" y="6553080"/>
            <a:ext cx="1523520" cy="304560"/>
          </a:xfrm>
          <a:prstGeom prst="rect">
            <a:avLst/>
          </a:prstGeom>
          <a:noFill/>
          <a:ln w="9360">
            <a:noFill/>
          </a:ln>
        </p:spPr>
        <p:style>
          <a:lnRef idx="0">
            <a:scrgbClr r="0" g="0" b="0"/>
          </a:lnRef>
          <a:fillRef idx="0">
            <a:scrgbClr r="0" g="0" b="0"/>
          </a:fillRef>
          <a:effectRef idx="0">
            <a:scrgbClr r="0" g="0" b="0"/>
          </a:effectRef>
          <a:fontRef idx="minor"/>
        </p:style>
        <p:txBody>
          <a:bodyPr wrap="none" lIns="92160" tIns="46080" rIns="92160" bIns="46080" anchor="ctr"/>
          <a:lstStyle/>
          <a:p>
            <a:pPr>
              <a:lnSpc>
                <a:spcPct val="100000"/>
              </a:lnSpc>
            </a:pPr>
            <a:r>
              <a:rPr lang="en-US" sz="1200" b="1" spc="-1" dirty="0">
                <a:solidFill>
                  <a:srgbClr val="FF9900"/>
                </a:solidFill>
                <a:uFill>
                  <a:solidFill>
                    <a:srgbClr val="FFFFFF"/>
                  </a:solidFill>
                </a:uFill>
                <a:latin typeface="Times New Roman"/>
                <a:ea typeface="ＭＳ Ｐゴシック"/>
              </a:rPr>
              <a:t>02/10/2020</a:t>
            </a:r>
            <a:endParaRPr lang="en-US" spc="-1" dirty="0">
              <a:solidFill>
                <a:srgbClr val="000000"/>
              </a:solidFill>
              <a:uFill>
                <a:solidFill>
                  <a:srgbClr val="FFFFFF"/>
                </a:solidFill>
              </a:uFill>
              <a:latin typeface="Arial"/>
            </a:endParaRPr>
          </a:p>
        </p:txBody>
      </p:sp>
      <p:sp>
        <p:nvSpPr>
          <p:cNvPr id="181" name="TextShape 11"/>
          <p:cNvSpPr txBox="1"/>
          <p:nvPr/>
        </p:nvSpPr>
        <p:spPr>
          <a:xfrm>
            <a:off x="2378640" y="1120680"/>
            <a:ext cx="7171560" cy="602280"/>
          </a:xfrm>
          <a:prstGeom prst="rect">
            <a:avLst/>
          </a:prstGeom>
          <a:noFill/>
          <a:ln>
            <a:noFill/>
          </a:ln>
        </p:spPr>
        <p:txBody>
          <a:bodyPr lIns="90000" tIns="45000" rIns="90000" bIns="45000"/>
          <a:lstStyle/>
          <a:p>
            <a:r>
              <a:rPr lang="en-US" spc="-1" dirty="0">
                <a:solidFill>
                  <a:srgbClr val="000000"/>
                </a:solidFill>
                <a:uFill>
                  <a:solidFill>
                    <a:srgbClr val="FFFFFF"/>
                  </a:solidFill>
                </a:uFill>
                <a:latin typeface="Arial"/>
              </a:rPr>
              <a:t>* For the </a:t>
            </a:r>
            <a:r>
              <a:rPr lang="en-US" spc="-1" dirty="0" err="1">
                <a:solidFill>
                  <a:srgbClr val="000000"/>
                </a:solidFill>
                <a:uFill>
                  <a:solidFill>
                    <a:srgbClr val="FFFFFF"/>
                  </a:solidFill>
                </a:uFill>
                <a:latin typeface="Arial"/>
              </a:rPr>
              <a:t>builtin</a:t>
            </a:r>
            <a:r>
              <a:rPr lang="en-US" spc="-1" dirty="0">
                <a:solidFill>
                  <a:srgbClr val="000000"/>
                </a:solidFill>
                <a:uFill>
                  <a:solidFill>
                    <a:srgbClr val="FFFFFF"/>
                  </a:solidFill>
                </a:uFill>
                <a:latin typeface="Arial"/>
              </a:rPr>
              <a:t> filter/map, you need to then call list on it to get a list. If we define our own, we do not need to call list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1" name="TextShape 1"/>
          <p:cNvSpPr txBox="1"/>
          <p:nvPr/>
        </p:nvSpPr>
        <p:spPr>
          <a:xfrm>
            <a:off x="2281080" y="272353"/>
            <a:ext cx="8474400" cy="736200"/>
          </a:xfrm>
          <a:prstGeom prst="rect">
            <a:avLst/>
          </a:prstGeom>
          <a:noFill/>
          <a:ln>
            <a:noFill/>
          </a:ln>
        </p:spPr>
        <p:txBody>
          <a:bodyPr lIns="92160" tIns="46080" rIns="92160" bIns="46080" anchor="ctr"/>
          <a:lstStyle/>
          <a:p>
            <a:pPr>
              <a:lnSpc>
                <a:spcPct val="90000"/>
              </a:lnSpc>
            </a:pPr>
            <a:r>
              <a:rPr lang="en-US" sz="3200" b="1" spc="-1" dirty="0">
                <a:solidFill>
                  <a:srgbClr val="0332B7"/>
                </a:solidFill>
                <a:uFill>
                  <a:solidFill>
                    <a:srgbClr val="FFFFFF"/>
                  </a:solidFill>
                </a:uFill>
                <a:latin typeface="Arial"/>
                <a:ea typeface="Arial"/>
              </a:rPr>
              <a:t>Today's Task: Acronym</a:t>
            </a:r>
            <a:endParaRPr lang="en-US" sz="1400" spc="-1" dirty="0">
              <a:solidFill>
                <a:srgbClr val="000000"/>
              </a:solidFill>
              <a:uFill>
                <a:solidFill>
                  <a:srgbClr val="FFFFFF"/>
                </a:solidFill>
              </a:uFill>
              <a:latin typeface="Arial"/>
            </a:endParaRPr>
          </a:p>
        </p:txBody>
      </p:sp>
      <p:sp>
        <p:nvSpPr>
          <p:cNvPr id="172" name="CustomShape 2"/>
          <p:cNvSpPr/>
          <p:nvPr/>
        </p:nvSpPr>
        <p:spPr>
          <a:xfrm>
            <a:off x="2281080" y="999528"/>
            <a:ext cx="8372520" cy="52272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endParaRPr lang="en-US" sz="2400" spc="-1" dirty="0">
              <a:solidFill>
                <a:srgbClr val="000000"/>
              </a:solidFill>
              <a:uFill>
                <a:solidFill>
                  <a:srgbClr val="FFFFFF"/>
                </a:solidFill>
              </a:uFill>
              <a:latin typeface="Source Code Pro" panose="020B0509030403020204" pitchFamily="49" charset="77"/>
            </a:endParaRPr>
          </a:p>
          <a:p>
            <a:pPr>
              <a:lnSpc>
                <a:spcPct val="100000"/>
              </a:lnSpc>
            </a:pPr>
            <a:r>
              <a:rPr lang="en-US" sz="2400" spc="-1" dirty="0">
                <a:solidFill>
                  <a:srgbClr val="000000"/>
                </a:solidFill>
                <a:uFill>
                  <a:solidFill>
                    <a:srgbClr val="FFFFFF"/>
                  </a:solidFill>
                </a:uFill>
                <a:latin typeface="Source Code Pro" panose="020B0509030403020204" pitchFamily="49" charset="77"/>
              </a:rPr>
              <a:t>Input: "The University of California at Berkeley"</a:t>
            </a:r>
          </a:p>
          <a:p>
            <a:pPr>
              <a:lnSpc>
                <a:spcPct val="100000"/>
              </a:lnSpc>
            </a:pPr>
            <a:endParaRPr lang="en-US" sz="2400" spc="-1" dirty="0">
              <a:solidFill>
                <a:srgbClr val="000000"/>
              </a:solidFill>
              <a:uFill>
                <a:solidFill>
                  <a:srgbClr val="FFFFFF"/>
                </a:solidFill>
              </a:uFill>
              <a:latin typeface="Source Code Pro" panose="020B0509030403020204" pitchFamily="49" charset="77"/>
            </a:endParaRPr>
          </a:p>
          <a:p>
            <a:pPr>
              <a:lnSpc>
                <a:spcPct val="100000"/>
              </a:lnSpc>
            </a:pPr>
            <a:r>
              <a:rPr lang="en-US" sz="2400" spc="-1" dirty="0">
                <a:solidFill>
                  <a:srgbClr val="000000"/>
                </a:solidFill>
                <a:uFill>
                  <a:solidFill>
                    <a:srgbClr val="FFFFFF"/>
                  </a:solidFill>
                </a:uFill>
                <a:latin typeface="Source Code Pro" panose="020B0509030403020204" pitchFamily="49" charset="77"/>
              </a:rPr>
              <a:t>Output: "UCB"</a:t>
            </a:r>
          </a:p>
          <a:p>
            <a:pPr>
              <a:lnSpc>
                <a:spcPct val="100000"/>
              </a:lnSpc>
            </a:pPr>
            <a:endParaRPr lang="en-US" sz="2400" spc="-1" dirty="0">
              <a:solidFill>
                <a:srgbClr val="000000"/>
              </a:solidFill>
              <a:uFill>
                <a:solidFill>
                  <a:srgbClr val="FFFFFF"/>
                </a:solidFill>
              </a:uFill>
              <a:latin typeface="Source Code Pro" panose="020B0509030403020204" pitchFamily="49" charset="77"/>
            </a:endParaRPr>
          </a:p>
          <a:p>
            <a:pPr>
              <a:lnSpc>
                <a:spcPct val="100000"/>
              </a:lnSpc>
            </a:pPr>
            <a:r>
              <a:rPr lang="en-US" sz="2400" spc="-1" dirty="0">
                <a:solidFill>
                  <a:srgbClr val="000000"/>
                </a:solidFill>
                <a:uFill>
                  <a:solidFill>
                    <a:srgbClr val="FFFFFF"/>
                  </a:solidFill>
                </a:uFill>
                <a:latin typeface="Source Code Pro" panose="020B0509030403020204" pitchFamily="49" charset="77"/>
              </a:rPr>
              <a:t>def acronym(sentence):</a:t>
            </a:r>
          </a:p>
          <a:p>
            <a:pPr>
              <a:lnSpc>
                <a:spcPct val="100000"/>
              </a:lnSpc>
            </a:pPr>
            <a:r>
              <a:rPr lang="en-US" sz="2400" spc="-1" dirty="0">
                <a:solidFill>
                  <a:srgbClr val="000000"/>
                </a:solidFill>
                <a:uFill>
                  <a:solidFill>
                    <a:srgbClr val="FFFFFF"/>
                  </a:solidFill>
                </a:uFill>
                <a:latin typeface="Source Code Pro" panose="020B0509030403020204" pitchFamily="49" charset="77"/>
              </a:rPr>
              <a:t>	"""YOUR CODE HERE"""</a:t>
            </a:r>
          </a:p>
        </p:txBody>
      </p:sp>
      <p:sp>
        <p:nvSpPr>
          <p:cNvPr id="178" name="TextShape 8"/>
          <p:cNvSpPr txBox="1"/>
          <p:nvPr/>
        </p:nvSpPr>
        <p:spPr>
          <a:xfrm>
            <a:off x="10134480" y="6553080"/>
            <a:ext cx="533160" cy="304560"/>
          </a:xfrm>
          <a:prstGeom prst="rect">
            <a:avLst/>
          </a:prstGeom>
          <a:noFill/>
          <a:ln>
            <a:noFill/>
          </a:ln>
        </p:spPr>
        <p:txBody>
          <a:bodyPr lIns="92160" tIns="46080" rIns="92160" bIns="46080" anchor="ctr"/>
          <a:lstStyle/>
          <a:p>
            <a:pPr algn="r">
              <a:lnSpc>
                <a:spcPct val="100000"/>
              </a:lnSpc>
            </a:pPr>
            <a:fld id="{713BEC69-ACC0-4745-91F6-6864BC87B08D}" type="slidenum">
              <a:rPr lang="en-US" sz="1400" b="1" spc="-1">
                <a:solidFill>
                  <a:srgbClr val="FF9900"/>
                </a:solidFill>
                <a:uFill>
                  <a:solidFill>
                    <a:srgbClr val="FFFFFF"/>
                  </a:solidFill>
                </a:uFill>
                <a:latin typeface="Times New Roman"/>
                <a:ea typeface="Times New Roman"/>
              </a:rPr>
              <a:t>27</a:t>
            </a:fld>
            <a:endParaRPr lang="en-US" sz="1400" spc="-1">
              <a:solidFill>
                <a:srgbClr val="000000"/>
              </a:solidFill>
              <a:uFill>
                <a:solidFill>
                  <a:srgbClr val="FFFFFF"/>
                </a:solidFill>
              </a:uFill>
              <a:latin typeface="Times New Roman"/>
            </a:endParaRPr>
          </a:p>
        </p:txBody>
      </p:sp>
      <p:sp>
        <p:nvSpPr>
          <p:cNvPr id="179" name="CustomShape 9"/>
          <p:cNvSpPr/>
          <p:nvPr/>
        </p:nvSpPr>
        <p:spPr>
          <a:xfrm>
            <a:off x="1524000" y="6553080"/>
            <a:ext cx="1523520" cy="304560"/>
          </a:xfrm>
          <a:prstGeom prst="rect">
            <a:avLst/>
          </a:prstGeom>
          <a:noFill/>
          <a:ln w="9360">
            <a:noFill/>
          </a:ln>
        </p:spPr>
        <p:style>
          <a:lnRef idx="0">
            <a:scrgbClr r="0" g="0" b="0"/>
          </a:lnRef>
          <a:fillRef idx="0">
            <a:scrgbClr r="0" g="0" b="0"/>
          </a:fillRef>
          <a:effectRef idx="0">
            <a:scrgbClr r="0" g="0" b="0"/>
          </a:effectRef>
          <a:fontRef idx="minor"/>
        </p:style>
        <p:txBody>
          <a:bodyPr wrap="none" lIns="92160" tIns="46080" rIns="92160" bIns="46080" anchor="ctr"/>
          <a:lstStyle/>
          <a:p>
            <a:pPr>
              <a:lnSpc>
                <a:spcPct val="100000"/>
              </a:lnSpc>
            </a:pPr>
            <a:r>
              <a:rPr lang="en-US" sz="1200" b="1" spc="-1" dirty="0">
                <a:solidFill>
                  <a:srgbClr val="FF9900"/>
                </a:solidFill>
                <a:uFill>
                  <a:solidFill>
                    <a:srgbClr val="FFFFFF"/>
                  </a:solidFill>
                </a:uFill>
                <a:latin typeface="Times New Roman"/>
                <a:ea typeface="ＭＳ Ｐゴシック"/>
              </a:rPr>
              <a:t>02/10/2020</a:t>
            </a:r>
            <a:endParaRPr lang="en-US" spc="-1" dirty="0">
              <a:solidFill>
                <a:srgbClr val="000000"/>
              </a:solidFill>
              <a:uFill>
                <a:solidFill>
                  <a:srgbClr val="FFFFFF"/>
                </a:solidFill>
              </a:uFill>
              <a:latin typeface="Arial"/>
            </a:endParaRPr>
          </a:p>
        </p:txBody>
      </p:sp>
      <p:sp>
        <p:nvSpPr>
          <p:cNvPr id="180" name="TextShape 10"/>
          <p:cNvSpPr txBox="1"/>
          <p:nvPr/>
        </p:nvSpPr>
        <p:spPr>
          <a:xfrm>
            <a:off x="4572120" y="6553080"/>
            <a:ext cx="2895120" cy="304560"/>
          </a:xfrm>
          <a:prstGeom prst="rect">
            <a:avLst/>
          </a:prstGeom>
          <a:noFill/>
          <a:ln>
            <a:noFill/>
          </a:ln>
        </p:spPr>
        <p:txBody>
          <a:bodyPr lIns="92160" tIns="46080" rIns="92160" bIns="46080" anchor="ctr"/>
          <a:lstStyle/>
          <a:p>
            <a:pPr algn="ctr">
              <a:lnSpc>
                <a:spcPct val="100000"/>
              </a:lnSpc>
            </a:pPr>
            <a:r>
              <a:rPr lang="en-US" sz="1200" b="1" spc="-1" dirty="0">
                <a:solidFill>
                  <a:srgbClr val="114FFB"/>
                </a:solidFill>
                <a:uFill>
                  <a:solidFill>
                    <a:srgbClr val="FFFFFF"/>
                  </a:solidFill>
                </a:uFill>
                <a:latin typeface="Helvetica Neue"/>
                <a:ea typeface="Helvetica Neue"/>
              </a:rPr>
              <a:t>UCB CS88 Fa20 L6</a:t>
            </a:r>
            <a:endParaRPr lang="en-US" sz="1200" spc="-1" dirty="0">
              <a:solidFill>
                <a:srgbClr val="000000"/>
              </a:solidFill>
              <a:uFill>
                <a:solidFill>
                  <a:srgbClr val="FFFFFF"/>
                </a:solidFill>
              </a:uFill>
              <a:latin typeface="Times New Roman"/>
            </a:endParaRPr>
          </a:p>
        </p:txBody>
      </p:sp>
      <p:sp>
        <p:nvSpPr>
          <p:cNvPr id="181" name="TextShape 11"/>
          <p:cNvSpPr txBox="1"/>
          <p:nvPr/>
        </p:nvSpPr>
        <p:spPr>
          <a:xfrm>
            <a:off x="2281080" y="5012456"/>
            <a:ext cx="7171560" cy="602280"/>
          </a:xfrm>
          <a:prstGeom prst="rect">
            <a:avLst/>
          </a:prstGeom>
          <a:noFill/>
          <a:ln>
            <a:noFill/>
          </a:ln>
        </p:spPr>
        <p:txBody>
          <a:bodyPr lIns="90000" tIns="45000" rIns="90000" bIns="45000"/>
          <a:lstStyle/>
          <a:p>
            <a:r>
              <a:rPr lang="en-US" spc="-1" dirty="0">
                <a:solidFill>
                  <a:srgbClr val="000000"/>
                </a:solidFill>
                <a:uFill>
                  <a:solidFill>
                    <a:srgbClr val="FFFFFF"/>
                  </a:solidFill>
                </a:uFill>
                <a:latin typeface="Arial"/>
              </a:rPr>
              <a:t>P.S. Pedantry alert: This is really an </a:t>
            </a:r>
            <a:r>
              <a:rPr lang="en-US" i="1" spc="-1" dirty="0">
                <a:solidFill>
                  <a:srgbClr val="000000"/>
                </a:solidFill>
                <a:uFill>
                  <a:solidFill>
                    <a:srgbClr val="FFFFFF"/>
                  </a:solidFill>
                </a:uFill>
                <a:latin typeface="Arial"/>
              </a:rPr>
              <a:t>initialism</a:t>
            </a:r>
            <a:r>
              <a:rPr lang="en-US" spc="-1" dirty="0">
                <a:solidFill>
                  <a:srgbClr val="000000"/>
                </a:solidFill>
                <a:uFill>
                  <a:solidFill>
                    <a:srgbClr val="FFFFFF"/>
                  </a:solidFill>
                </a:uFill>
                <a:latin typeface="Arial"/>
              </a:rPr>
              <a:t> but that's rather annoying to say and type. </a:t>
            </a:r>
            <a:r>
              <a:rPr lang="en-US" spc="-1" dirty="0">
                <a:solidFill>
                  <a:srgbClr val="000000"/>
                </a:solidFill>
                <a:uFill>
                  <a:solidFill>
                    <a:srgbClr val="FFFFFF"/>
                  </a:solidFill>
                </a:uFill>
                <a:latin typeface="Arial"/>
                <a:sym typeface="Wingdings" pitchFamily="2" charset="2"/>
              </a:rPr>
              <a:t> (However, the code we write is the same, the difference is in how you pronounce the result.) The more you know!</a:t>
            </a:r>
            <a:endParaRPr lang="en-US"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97598401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1" name="TextShape 1"/>
          <p:cNvSpPr txBox="1"/>
          <p:nvPr/>
        </p:nvSpPr>
        <p:spPr>
          <a:xfrm>
            <a:off x="2281080" y="272353"/>
            <a:ext cx="8474400" cy="736200"/>
          </a:xfrm>
          <a:prstGeom prst="rect">
            <a:avLst/>
          </a:prstGeom>
          <a:noFill/>
          <a:ln>
            <a:noFill/>
          </a:ln>
        </p:spPr>
        <p:txBody>
          <a:bodyPr lIns="92160" tIns="46080" rIns="92160" bIns="46080" anchor="ctr"/>
          <a:lstStyle/>
          <a:p>
            <a:pPr>
              <a:lnSpc>
                <a:spcPct val="90000"/>
              </a:lnSpc>
            </a:pPr>
            <a:r>
              <a:rPr lang="en-US" sz="3200" b="1" spc="-1" dirty="0">
                <a:solidFill>
                  <a:srgbClr val="0332B7"/>
                </a:solidFill>
                <a:uFill>
                  <a:solidFill>
                    <a:srgbClr val="FFFFFF"/>
                  </a:solidFill>
                </a:uFill>
                <a:latin typeface="Arial"/>
                <a:ea typeface="Arial"/>
              </a:rPr>
              <a:t>MAP</a:t>
            </a:r>
            <a:endParaRPr lang="en-US" sz="1400" spc="-1" dirty="0">
              <a:solidFill>
                <a:srgbClr val="000000"/>
              </a:solidFill>
              <a:uFill>
                <a:solidFill>
                  <a:srgbClr val="FFFFFF"/>
                </a:solidFill>
              </a:uFill>
              <a:latin typeface="Arial"/>
            </a:endParaRPr>
          </a:p>
        </p:txBody>
      </p:sp>
      <p:sp>
        <p:nvSpPr>
          <p:cNvPr id="172" name="CustomShape 2"/>
          <p:cNvSpPr/>
          <p:nvPr/>
        </p:nvSpPr>
        <p:spPr>
          <a:xfrm>
            <a:off x="2281080" y="999528"/>
            <a:ext cx="8372520" cy="52272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2400" spc="-1" dirty="0">
                <a:solidFill>
                  <a:srgbClr val="000000"/>
                </a:solidFill>
                <a:uFill>
                  <a:solidFill>
                    <a:srgbClr val="FFFFFF"/>
                  </a:solidFill>
                </a:uFill>
                <a:latin typeface="Source Code Pro" panose="020B0509030403020204" pitchFamily="49" charset="77"/>
                <a:ea typeface="Courier New"/>
              </a:rPr>
              <a:t>list(map(</a:t>
            </a:r>
            <a:r>
              <a:rPr lang="en-US" sz="2400" spc="-1" dirty="0" err="1">
                <a:solidFill>
                  <a:srgbClr val="000000"/>
                </a:solidFill>
                <a:uFill>
                  <a:solidFill>
                    <a:srgbClr val="FFFFFF"/>
                  </a:solidFill>
                </a:uFill>
                <a:latin typeface="Source Code Pro" panose="020B0509030403020204" pitchFamily="49" charset="77"/>
                <a:ea typeface="Courier New"/>
              </a:rPr>
              <a:t>function_to_apply</a:t>
            </a:r>
            <a:r>
              <a:rPr lang="en-US" sz="2400" spc="-1" dirty="0">
                <a:solidFill>
                  <a:srgbClr val="000000"/>
                </a:solidFill>
                <a:uFill>
                  <a:solidFill>
                    <a:srgbClr val="FFFFFF"/>
                  </a:solidFill>
                </a:uFill>
                <a:latin typeface="Source Code Pro" panose="020B0509030403020204" pitchFamily="49" charset="77"/>
                <a:ea typeface="Courier New"/>
              </a:rPr>
              <a:t>, </a:t>
            </a:r>
            <a:r>
              <a:rPr lang="en-US" sz="2400" spc="-1" dirty="0" err="1">
                <a:solidFill>
                  <a:srgbClr val="000000"/>
                </a:solidFill>
                <a:uFill>
                  <a:solidFill>
                    <a:srgbClr val="FFFFFF"/>
                  </a:solidFill>
                </a:uFill>
                <a:latin typeface="Source Code Pro" panose="020B0509030403020204" pitchFamily="49" charset="77"/>
                <a:ea typeface="Courier New"/>
              </a:rPr>
              <a:t>list_of_inputs</a:t>
            </a:r>
            <a:r>
              <a:rPr lang="en-US" sz="2400" spc="-1" dirty="0">
                <a:solidFill>
                  <a:srgbClr val="000000"/>
                </a:solidFill>
                <a:uFill>
                  <a:solidFill>
                    <a:srgbClr val="FFFFFF"/>
                  </a:solidFill>
                </a:uFill>
                <a:latin typeface="Source Code Pro" panose="020B0509030403020204" pitchFamily="49" charset="77"/>
                <a:ea typeface="Courier New"/>
              </a:rPr>
              <a:t>))</a:t>
            </a:r>
            <a:endParaRPr lang="en-US" sz="2400" spc="-1" dirty="0">
              <a:solidFill>
                <a:srgbClr val="000000"/>
              </a:solidFill>
              <a:uFill>
                <a:solidFill>
                  <a:srgbClr val="FFFFFF"/>
                </a:solidFill>
              </a:uFill>
              <a:latin typeface="Source Code Pro" panose="020B0509030403020204" pitchFamily="49" charset="77"/>
            </a:endParaRPr>
          </a:p>
        </p:txBody>
      </p:sp>
      <p:sp>
        <p:nvSpPr>
          <p:cNvPr id="174" name="CustomShape 4"/>
          <p:cNvSpPr/>
          <p:nvPr/>
        </p:nvSpPr>
        <p:spPr>
          <a:xfrm>
            <a:off x="2286120" y="1634375"/>
            <a:ext cx="6910920" cy="317737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2800" spc="-1" dirty="0">
                <a:solidFill>
                  <a:srgbClr val="000000"/>
                </a:solidFill>
                <a:uFill>
                  <a:solidFill>
                    <a:srgbClr val="FFFFFF"/>
                  </a:solidFill>
                </a:uFill>
                <a:latin typeface="Arial"/>
                <a:ea typeface="Arial"/>
              </a:rPr>
              <a:t>Transform each of items by a function.</a:t>
            </a:r>
          </a:p>
          <a:p>
            <a:pPr>
              <a:lnSpc>
                <a:spcPct val="100000"/>
              </a:lnSpc>
            </a:pPr>
            <a:r>
              <a:rPr lang="en-US" sz="2800" spc="-1" dirty="0">
                <a:solidFill>
                  <a:srgbClr val="000000"/>
                </a:solidFill>
                <a:uFill>
                  <a:solidFill>
                    <a:srgbClr val="FFFFFF"/>
                  </a:solidFill>
                </a:uFill>
                <a:latin typeface="Arial"/>
                <a:ea typeface="Arial"/>
              </a:rPr>
              <a:t>	e.g</a:t>
            </a:r>
            <a:r>
              <a:rPr lang="en-US" sz="2800" spc="-1" dirty="0">
                <a:solidFill>
                  <a:srgbClr val="000000"/>
                </a:solidFill>
                <a:uFill>
                  <a:solidFill>
                    <a:srgbClr val="FFFFFF"/>
                  </a:solidFill>
                </a:uFill>
                <a:ea typeface="Arial"/>
              </a:rPr>
              <a:t>. square()</a:t>
            </a:r>
          </a:p>
          <a:p>
            <a:pPr>
              <a:lnSpc>
                <a:spcPct val="100000"/>
              </a:lnSpc>
            </a:pPr>
            <a:r>
              <a:rPr lang="en-US" sz="2800" spc="-1" dirty="0">
                <a:solidFill>
                  <a:srgbClr val="000000"/>
                </a:solidFill>
                <a:uFill>
                  <a:solidFill>
                    <a:srgbClr val="FFFFFF"/>
                  </a:solidFill>
                </a:uFill>
                <a:latin typeface="Arial"/>
                <a:ea typeface="Arial"/>
              </a:rPr>
              <a:t>Inputs</a:t>
            </a:r>
            <a:r>
              <a:rPr lang="en-US" sz="2800" spc="-1" dirty="0">
                <a:solidFill>
                  <a:srgbClr val="000000"/>
                </a:solidFill>
                <a:uFill>
                  <a:solidFill>
                    <a:srgbClr val="FFFFFF"/>
                  </a:solidFill>
                </a:uFill>
                <a:latin typeface="Arial"/>
                <a:ea typeface="Arial"/>
                <a:sym typeface="Wingdings" pitchFamily="2" charset="2"/>
              </a:rPr>
              <a:t> (Domain):</a:t>
            </a:r>
            <a:br>
              <a:rPr lang="en-US" sz="2800" spc="-1" dirty="0">
                <a:solidFill>
                  <a:srgbClr val="000000"/>
                </a:solidFill>
                <a:uFill>
                  <a:solidFill>
                    <a:srgbClr val="FFFFFF"/>
                  </a:solidFill>
                </a:uFill>
                <a:latin typeface="Arial"/>
                <a:ea typeface="Arial"/>
                <a:sym typeface="Wingdings" pitchFamily="2" charset="2"/>
              </a:rPr>
            </a:br>
            <a:r>
              <a:rPr lang="en-US" sz="2800" spc="-1" dirty="0">
                <a:solidFill>
                  <a:srgbClr val="000000"/>
                </a:solidFill>
                <a:uFill>
                  <a:solidFill>
                    <a:srgbClr val="FFFFFF"/>
                  </a:solidFill>
                </a:uFill>
                <a:latin typeface="Arial"/>
                <a:ea typeface="Arial"/>
                <a:sym typeface="Wingdings" pitchFamily="2" charset="2"/>
              </a:rPr>
              <a:t>	• Function</a:t>
            </a:r>
          </a:p>
          <a:p>
            <a:pPr>
              <a:lnSpc>
                <a:spcPct val="100000"/>
              </a:lnSpc>
            </a:pPr>
            <a:r>
              <a:rPr lang="en-US" sz="2800" spc="-1" dirty="0">
                <a:solidFill>
                  <a:srgbClr val="000000"/>
                </a:solidFill>
                <a:uFill>
                  <a:solidFill>
                    <a:srgbClr val="FFFFFF"/>
                  </a:solidFill>
                </a:uFill>
                <a:latin typeface="Arial"/>
                <a:ea typeface="Arial"/>
                <a:sym typeface="Wingdings" pitchFamily="2" charset="2"/>
              </a:rPr>
              <a:t>	• Sequence</a:t>
            </a:r>
            <a:br>
              <a:rPr lang="en-US" sz="2800" spc="-1" dirty="0">
                <a:solidFill>
                  <a:srgbClr val="000000"/>
                </a:solidFill>
                <a:uFill>
                  <a:solidFill>
                    <a:srgbClr val="FFFFFF"/>
                  </a:solidFill>
                </a:uFill>
                <a:latin typeface="Arial"/>
                <a:ea typeface="Arial"/>
                <a:sym typeface="Wingdings" pitchFamily="2" charset="2"/>
              </a:rPr>
            </a:br>
            <a:r>
              <a:rPr lang="en-US" sz="2800" spc="-1" dirty="0">
                <a:solidFill>
                  <a:srgbClr val="000000"/>
                </a:solidFill>
                <a:uFill>
                  <a:solidFill>
                    <a:srgbClr val="FFFFFF"/>
                  </a:solidFill>
                </a:uFill>
                <a:latin typeface="Arial"/>
                <a:ea typeface="Arial"/>
                <a:sym typeface="Wingdings" pitchFamily="2" charset="2"/>
              </a:rPr>
              <a:t>Output (Range):</a:t>
            </a:r>
          </a:p>
          <a:p>
            <a:pPr>
              <a:lnSpc>
                <a:spcPct val="100000"/>
              </a:lnSpc>
            </a:pPr>
            <a:r>
              <a:rPr lang="en-US" sz="2800" spc="-1" dirty="0">
                <a:solidFill>
                  <a:srgbClr val="000000"/>
                </a:solidFill>
                <a:uFill>
                  <a:solidFill>
                    <a:srgbClr val="FFFFFF"/>
                  </a:solidFill>
                </a:uFill>
                <a:latin typeface="Arial"/>
                <a:ea typeface="Arial"/>
                <a:sym typeface="Wingdings" pitchFamily="2" charset="2"/>
              </a:rPr>
              <a:t>	• A sequence</a:t>
            </a:r>
          </a:p>
          <a:p>
            <a:pPr>
              <a:lnSpc>
                <a:spcPct val="100000"/>
              </a:lnSpc>
            </a:pPr>
            <a:endParaRPr lang="en-US" sz="2800" spc="-1" dirty="0">
              <a:solidFill>
                <a:srgbClr val="000000"/>
              </a:solidFill>
              <a:uFill>
                <a:solidFill>
                  <a:srgbClr val="FFFFFF"/>
                </a:solidFill>
              </a:uFill>
              <a:latin typeface="Arial"/>
              <a:ea typeface="Arial"/>
              <a:sym typeface="Wingdings" pitchFamily="2" charset="2"/>
            </a:endParaRPr>
          </a:p>
          <a:p>
            <a:pPr>
              <a:lnSpc>
                <a:spcPct val="100000"/>
              </a:lnSpc>
            </a:pPr>
            <a:endParaRPr lang="en-US" spc="-1" dirty="0">
              <a:solidFill>
                <a:srgbClr val="000000"/>
              </a:solidFill>
              <a:uFill>
                <a:solidFill>
                  <a:srgbClr val="FFFFFF"/>
                </a:solidFill>
              </a:uFill>
              <a:latin typeface="Arial"/>
            </a:endParaRPr>
          </a:p>
        </p:txBody>
      </p:sp>
      <p:sp>
        <p:nvSpPr>
          <p:cNvPr id="178" name="TextShape 8"/>
          <p:cNvSpPr txBox="1"/>
          <p:nvPr/>
        </p:nvSpPr>
        <p:spPr>
          <a:xfrm>
            <a:off x="10134480" y="6553080"/>
            <a:ext cx="533160" cy="304560"/>
          </a:xfrm>
          <a:prstGeom prst="rect">
            <a:avLst/>
          </a:prstGeom>
          <a:noFill/>
          <a:ln>
            <a:noFill/>
          </a:ln>
        </p:spPr>
        <p:txBody>
          <a:bodyPr lIns="92160" tIns="46080" rIns="92160" bIns="46080" anchor="ctr"/>
          <a:lstStyle/>
          <a:p>
            <a:pPr algn="r">
              <a:lnSpc>
                <a:spcPct val="100000"/>
              </a:lnSpc>
            </a:pPr>
            <a:fld id="{713BEC69-ACC0-4745-91F6-6864BC87B08D}" type="slidenum">
              <a:rPr lang="en-US" sz="1400" b="1" spc="-1">
                <a:solidFill>
                  <a:srgbClr val="FF9900"/>
                </a:solidFill>
                <a:uFill>
                  <a:solidFill>
                    <a:srgbClr val="FFFFFF"/>
                  </a:solidFill>
                </a:uFill>
                <a:latin typeface="Times New Roman"/>
                <a:ea typeface="Times New Roman"/>
              </a:rPr>
              <a:t>28</a:t>
            </a:fld>
            <a:endParaRPr lang="en-US" sz="1400" spc="-1">
              <a:solidFill>
                <a:srgbClr val="000000"/>
              </a:solidFill>
              <a:uFill>
                <a:solidFill>
                  <a:srgbClr val="FFFFFF"/>
                </a:solidFill>
              </a:uFill>
              <a:latin typeface="Times New Roman"/>
            </a:endParaRPr>
          </a:p>
        </p:txBody>
      </p:sp>
      <p:sp>
        <p:nvSpPr>
          <p:cNvPr id="179" name="CustomShape 9"/>
          <p:cNvSpPr/>
          <p:nvPr/>
        </p:nvSpPr>
        <p:spPr>
          <a:xfrm>
            <a:off x="1524000" y="6553080"/>
            <a:ext cx="1523520" cy="304560"/>
          </a:xfrm>
          <a:prstGeom prst="rect">
            <a:avLst/>
          </a:prstGeom>
          <a:noFill/>
          <a:ln w="9360">
            <a:noFill/>
          </a:ln>
        </p:spPr>
        <p:style>
          <a:lnRef idx="0">
            <a:scrgbClr r="0" g="0" b="0"/>
          </a:lnRef>
          <a:fillRef idx="0">
            <a:scrgbClr r="0" g="0" b="0"/>
          </a:fillRef>
          <a:effectRef idx="0">
            <a:scrgbClr r="0" g="0" b="0"/>
          </a:effectRef>
          <a:fontRef idx="minor"/>
        </p:style>
        <p:txBody>
          <a:bodyPr wrap="none" lIns="92160" tIns="46080" rIns="92160" bIns="46080" anchor="ctr"/>
          <a:lstStyle/>
          <a:p>
            <a:pPr>
              <a:lnSpc>
                <a:spcPct val="100000"/>
              </a:lnSpc>
            </a:pPr>
            <a:r>
              <a:rPr lang="en-US" sz="1200" b="1" spc="-1" dirty="0">
                <a:solidFill>
                  <a:srgbClr val="FF9900"/>
                </a:solidFill>
                <a:uFill>
                  <a:solidFill>
                    <a:srgbClr val="FFFFFF"/>
                  </a:solidFill>
                </a:uFill>
                <a:latin typeface="Times New Roman"/>
                <a:ea typeface="ＭＳ Ｐゴシック"/>
              </a:rPr>
              <a:t>02/10/2020</a:t>
            </a:r>
            <a:endParaRPr lang="en-US" spc="-1" dirty="0">
              <a:solidFill>
                <a:srgbClr val="000000"/>
              </a:solidFill>
              <a:uFill>
                <a:solidFill>
                  <a:srgbClr val="FFFFFF"/>
                </a:solidFill>
              </a:uFill>
              <a:latin typeface="Arial"/>
            </a:endParaRPr>
          </a:p>
        </p:txBody>
      </p:sp>
      <p:sp>
        <p:nvSpPr>
          <p:cNvPr id="180" name="TextShape 10"/>
          <p:cNvSpPr txBox="1"/>
          <p:nvPr/>
        </p:nvSpPr>
        <p:spPr>
          <a:xfrm>
            <a:off x="4572120" y="6553080"/>
            <a:ext cx="2895120" cy="304560"/>
          </a:xfrm>
          <a:prstGeom prst="rect">
            <a:avLst/>
          </a:prstGeom>
          <a:noFill/>
          <a:ln>
            <a:noFill/>
          </a:ln>
        </p:spPr>
        <p:txBody>
          <a:bodyPr lIns="92160" tIns="46080" rIns="92160" bIns="46080" anchor="ctr"/>
          <a:lstStyle/>
          <a:p>
            <a:pPr algn="ctr">
              <a:lnSpc>
                <a:spcPct val="100000"/>
              </a:lnSpc>
            </a:pPr>
            <a:r>
              <a:rPr lang="en-US" sz="1200" b="1" spc="-1" dirty="0">
                <a:solidFill>
                  <a:srgbClr val="114FFB"/>
                </a:solidFill>
                <a:uFill>
                  <a:solidFill>
                    <a:srgbClr val="FFFFFF"/>
                  </a:solidFill>
                </a:uFill>
                <a:latin typeface="Helvetica Neue"/>
                <a:ea typeface="Helvetica Neue"/>
              </a:rPr>
              <a:t>UCB CS88 Fa20 L6</a:t>
            </a:r>
            <a:endParaRPr lang="en-US" sz="1200" spc="-1" dirty="0">
              <a:solidFill>
                <a:srgbClr val="000000"/>
              </a:solidFill>
              <a:uFill>
                <a:solidFill>
                  <a:srgbClr val="FFFFFF"/>
                </a:solidFill>
              </a:uFill>
              <a:latin typeface="Times New Roman"/>
            </a:endParaRPr>
          </a:p>
        </p:txBody>
      </p:sp>
      <p:sp>
        <p:nvSpPr>
          <p:cNvPr id="181" name="TextShape 11"/>
          <p:cNvSpPr txBox="1"/>
          <p:nvPr/>
        </p:nvSpPr>
        <p:spPr>
          <a:xfrm>
            <a:off x="2281080" y="5012456"/>
            <a:ext cx="7171560" cy="602280"/>
          </a:xfrm>
          <a:prstGeom prst="rect">
            <a:avLst/>
          </a:prstGeom>
          <a:noFill/>
          <a:ln>
            <a:noFill/>
          </a:ln>
        </p:spPr>
        <p:txBody>
          <a:bodyPr lIns="90000" tIns="45000" rIns="90000" bIns="45000"/>
          <a:lstStyle/>
          <a:p>
            <a:endParaRPr lang="en-US" spc="-1" dirty="0">
              <a:solidFill>
                <a:srgbClr val="000000"/>
              </a:solidFill>
              <a:uFill>
                <a:solidFill>
                  <a:srgbClr val="FFFFFF"/>
                </a:solidFill>
              </a:uFill>
              <a:latin typeface="Arial"/>
            </a:endParaRPr>
          </a:p>
        </p:txBody>
      </p:sp>
      <p:sp>
        <p:nvSpPr>
          <p:cNvPr id="14" name="TextShape 11">
            <a:extLst>
              <a:ext uri="{FF2B5EF4-FFF2-40B4-BE49-F238E27FC236}">
                <a16:creationId xmlns:a16="http://schemas.microsoft.com/office/drawing/2014/main" id="{CD52A5B2-39FC-CD45-AEED-54BDCC1A8C5F}"/>
              </a:ext>
            </a:extLst>
          </p:cNvPr>
          <p:cNvSpPr txBox="1"/>
          <p:nvPr/>
        </p:nvSpPr>
        <p:spPr>
          <a:xfrm>
            <a:off x="2378640" y="1120680"/>
            <a:ext cx="7171560" cy="602280"/>
          </a:xfrm>
          <a:prstGeom prst="rect">
            <a:avLst/>
          </a:prstGeom>
          <a:noFill/>
          <a:ln>
            <a:noFill/>
          </a:ln>
        </p:spPr>
        <p:txBody>
          <a:bodyPr lIns="90000" tIns="45000" rIns="90000" bIns="45000"/>
          <a:lstStyle/>
          <a:p>
            <a:endParaRPr lang="en-US" spc="-1" dirty="0">
              <a:solidFill>
                <a:srgbClr val="000000"/>
              </a:solidFill>
              <a:uFill>
                <a:solidFill>
                  <a:srgbClr val="FFFFFF"/>
                </a:solidFill>
              </a:uFill>
              <a:latin typeface="Arial"/>
            </a:endParaRPr>
          </a:p>
        </p:txBody>
      </p:sp>
      <p:sp>
        <p:nvSpPr>
          <p:cNvPr id="5" name="Rectangle 4">
            <a:extLst>
              <a:ext uri="{FF2B5EF4-FFF2-40B4-BE49-F238E27FC236}">
                <a16:creationId xmlns:a16="http://schemas.microsoft.com/office/drawing/2014/main" id="{D0E23900-24AC-C541-A848-5EDC8E5E8C5E}"/>
              </a:ext>
            </a:extLst>
          </p:cNvPr>
          <p:cNvSpPr/>
          <p:nvPr/>
        </p:nvSpPr>
        <p:spPr>
          <a:xfrm>
            <a:off x="2281079" y="4876073"/>
            <a:ext cx="7517126" cy="1200329"/>
          </a:xfrm>
          <a:prstGeom prst="rect">
            <a:avLst/>
          </a:prstGeom>
        </p:spPr>
        <p:txBody>
          <a:bodyPr wrap="square">
            <a:spAutoFit/>
          </a:bodyPr>
          <a:lstStyle/>
          <a:p>
            <a:r>
              <a:rPr lang="en-US" dirty="0">
                <a:solidFill>
                  <a:srgbClr val="0000FF"/>
                </a:solidFill>
                <a:latin typeface=" SourceCodePro-Light" panose="020B0509030403020204" pitchFamily="49" charset="77"/>
              </a:rPr>
              <a:t>def</a:t>
            </a:r>
            <a:r>
              <a:rPr lang="en-US" dirty="0">
                <a:solidFill>
                  <a:srgbClr val="000000"/>
                </a:solidFill>
                <a:latin typeface=" SourceCodePro-Light" panose="020B0509030403020204" pitchFamily="49" charset="77"/>
              </a:rPr>
              <a:t> </a:t>
            </a:r>
            <a:r>
              <a:rPr lang="en-US" dirty="0">
                <a:solidFill>
                  <a:srgbClr val="795E26"/>
                </a:solidFill>
                <a:latin typeface=" SourceCodePro-Light" panose="020B0509030403020204" pitchFamily="49" charset="77"/>
              </a:rPr>
              <a:t>map</a:t>
            </a:r>
            <a:r>
              <a:rPr lang="en-US" dirty="0">
                <a:solidFill>
                  <a:srgbClr val="000000"/>
                </a:solidFill>
                <a:latin typeface=" SourceCodePro-Light" panose="020B0509030403020204" pitchFamily="49" charset="77"/>
              </a:rPr>
              <a:t>(</a:t>
            </a:r>
            <a:r>
              <a:rPr lang="en-US" dirty="0">
                <a:solidFill>
                  <a:srgbClr val="001080"/>
                </a:solidFill>
                <a:latin typeface=" SourceCodePro-Light" panose="020B0509030403020204" pitchFamily="49" charset="77"/>
              </a:rPr>
              <a:t>function</a:t>
            </a:r>
            <a:r>
              <a:rPr lang="en-US" dirty="0">
                <a:solidFill>
                  <a:srgbClr val="000000"/>
                </a:solidFill>
                <a:latin typeface=" SourceCodePro-Light" panose="020B0509030403020204" pitchFamily="49" charset="77"/>
              </a:rPr>
              <a:t>, </a:t>
            </a:r>
            <a:r>
              <a:rPr lang="en-US" dirty="0">
                <a:solidFill>
                  <a:srgbClr val="001080"/>
                </a:solidFill>
                <a:latin typeface=" SourceCodePro-Light" panose="020B0509030403020204" pitchFamily="49" charset="77"/>
              </a:rPr>
              <a:t>sequence</a:t>
            </a:r>
            <a:r>
              <a:rPr lang="en-US" dirty="0">
                <a:solidFill>
                  <a:srgbClr val="000000"/>
                </a:solidFill>
                <a:latin typeface=" SourceCodePro-Light" panose="020B0509030403020204" pitchFamily="49" charset="77"/>
              </a:rPr>
              <a:t>):</a:t>
            </a:r>
          </a:p>
          <a:p>
            <a:r>
              <a:rPr lang="en-US" dirty="0">
                <a:solidFill>
                  <a:srgbClr val="AF00DB"/>
                </a:solidFill>
                <a:latin typeface=" SourceCodePro-Light" panose="020B0509030403020204" pitchFamily="49" charset="77"/>
              </a:rPr>
              <a:t>    return</a:t>
            </a:r>
            <a:r>
              <a:rPr lang="en-US" dirty="0">
                <a:solidFill>
                  <a:srgbClr val="000000"/>
                </a:solidFill>
                <a:latin typeface=" SourceCodePro-Light" panose="020B0509030403020204" pitchFamily="49" charset="77"/>
              </a:rPr>
              <a:t> [ function(item) </a:t>
            </a:r>
            <a:r>
              <a:rPr lang="en-US" dirty="0">
                <a:solidFill>
                  <a:srgbClr val="AF00DB"/>
                </a:solidFill>
                <a:latin typeface=" SourceCodePro-Light" panose="020B0509030403020204" pitchFamily="49" charset="77"/>
              </a:rPr>
              <a:t>for</a:t>
            </a:r>
            <a:r>
              <a:rPr lang="en-US" dirty="0">
                <a:solidFill>
                  <a:srgbClr val="000000"/>
                </a:solidFill>
                <a:latin typeface=" SourceCodePro-Light" panose="020B0509030403020204" pitchFamily="49" charset="77"/>
              </a:rPr>
              <a:t> item </a:t>
            </a:r>
            <a:r>
              <a:rPr lang="en-US" dirty="0">
                <a:solidFill>
                  <a:srgbClr val="0000FF"/>
                </a:solidFill>
                <a:latin typeface=" SourceCodePro-Light" panose="020B0509030403020204" pitchFamily="49" charset="77"/>
              </a:rPr>
              <a:t>in</a:t>
            </a:r>
            <a:r>
              <a:rPr lang="en-US" dirty="0">
                <a:solidFill>
                  <a:srgbClr val="000000"/>
                </a:solidFill>
                <a:latin typeface=" SourceCodePro-Light" panose="020B0509030403020204" pitchFamily="49" charset="77"/>
              </a:rPr>
              <a:t> sequence ]</a:t>
            </a:r>
          </a:p>
          <a:p>
            <a:br>
              <a:rPr lang="en-US" dirty="0">
                <a:solidFill>
                  <a:srgbClr val="000000"/>
                </a:solidFill>
                <a:latin typeface=" SourceCodePro-Light" panose="020B0509030403020204" pitchFamily="49" charset="77"/>
              </a:rPr>
            </a:br>
            <a:endParaRPr lang="en-US" dirty="0">
              <a:solidFill>
                <a:srgbClr val="000000"/>
              </a:solidFill>
              <a:latin typeface=" SourceCodePro-Light" panose="020B0509030403020204" pitchFamily="49" charset="77"/>
            </a:endParaRPr>
          </a:p>
        </p:txBody>
      </p:sp>
    </p:spTree>
    <p:extLst>
      <p:ext uri="{BB962C8B-B14F-4D97-AF65-F5344CB8AC3E}">
        <p14:creationId xmlns:p14="http://schemas.microsoft.com/office/powerpoint/2010/main" val="71814236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1" name="TextShape 1"/>
          <p:cNvSpPr txBox="1"/>
          <p:nvPr/>
        </p:nvSpPr>
        <p:spPr>
          <a:xfrm>
            <a:off x="2281080" y="272353"/>
            <a:ext cx="8474400" cy="736200"/>
          </a:xfrm>
          <a:prstGeom prst="rect">
            <a:avLst/>
          </a:prstGeom>
          <a:noFill/>
          <a:ln>
            <a:noFill/>
          </a:ln>
        </p:spPr>
        <p:txBody>
          <a:bodyPr lIns="92160" tIns="46080" rIns="92160" bIns="46080" anchor="ctr"/>
          <a:lstStyle/>
          <a:p>
            <a:pPr>
              <a:lnSpc>
                <a:spcPct val="90000"/>
              </a:lnSpc>
            </a:pPr>
            <a:r>
              <a:rPr lang="en-US" sz="3200" b="1" spc="-1" dirty="0">
                <a:solidFill>
                  <a:srgbClr val="0332B7"/>
                </a:solidFill>
                <a:uFill>
                  <a:solidFill>
                    <a:srgbClr val="FFFFFF"/>
                  </a:solidFill>
                </a:uFill>
                <a:latin typeface="Arial"/>
                <a:ea typeface="Arial"/>
              </a:rPr>
              <a:t>What does this do?</a:t>
            </a:r>
            <a:endParaRPr lang="en-US" sz="1400" spc="-1" dirty="0">
              <a:solidFill>
                <a:srgbClr val="000000"/>
              </a:solidFill>
              <a:uFill>
                <a:solidFill>
                  <a:srgbClr val="FFFFFF"/>
                </a:solidFill>
              </a:uFill>
              <a:latin typeface="Arial"/>
            </a:endParaRPr>
          </a:p>
        </p:txBody>
      </p:sp>
      <p:sp>
        <p:nvSpPr>
          <p:cNvPr id="172" name="CustomShape 2"/>
          <p:cNvSpPr/>
          <p:nvPr/>
        </p:nvSpPr>
        <p:spPr>
          <a:xfrm>
            <a:off x="2281080" y="999528"/>
            <a:ext cx="8372520" cy="52272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2400" spc="-1" dirty="0">
                <a:solidFill>
                  <a:srgbClr val="000000"/>
                </a:solidFill>
                <a:uFill>
                  <a:solidFill>
                    <a:srgbClr val="FFFFFF"/>
                  </a:solidFill>
                </a:uFill>
                <a:latin typeface="Source Code Pro" panose="020B0509030403020204" pitchFamily="49" charset="77"/>
                <a:ea typeface="Courier New"/>
              </a:rPr>
              <a:t>list(map(capitalize, </a:t>
            </a:r>
            <a:br>
              <a:rPr lang="en-US" sz="2400" spc="-1" dirty="0">
                <a:solidFill>
                  <a:srgbClr val="000000"/>
                </a:solidFill>
                <a:uFill>
                  <a:solidFill>
                    <a:srgbClr val="FFFFFF"/>
                  </a:solidFill>
                </a:uFill>
                <a:latin typeface="Source Code Pro" panose="020B0509030403020204" pitchFamily="49" charset="77"/>
                <a:ea typeface="Courier New"/>
              </a:rPr>
            </a:br>
            <a:r>
              <a:rPr lang="en-US" sz="2400" spc="-1" dirty="0">
                <a:solidFill>
                  <a:srgbClr val="000000"/>
                </a:solidFill>
                <a:uFill>
                  <a:solidFill>
                    <a:srgbClr val="FFFFFF"/>
                  </a:solidFill>
                </a:uFill>
                <a:latin typeface="Source Code Pro" panose="020B0509030403020204" pitchFamily="49" charset="77"/>
                <a:ea typeface="Courier New"/>
              </a:rPr>
              <a:t>    ['</a:t>
            </a:r>
            <a:r>
              <a:rPr lang="en-US" sz="2400" spc="-1" dirty="0" err="1">
                <a:solidFill>
                  <a:srgbClr val="000000"/>
                </a:solidFill>
                <a:uFill>
                  <a:solidFill>
                    <a:srgbClr val="FFFFFF"/>
                  </a:solidFill>
                </a:uFill>
                <a:latin typeface="Source Code Pro" panose="020B0509030403020204" pitchFamily="49" charset="77"/>
                <a:ea typeface="Courier New"/>
              </a:rPr>
              <a:t>michael</a:t>
            </a:r>
            <a:r>
              <a:rPr lang="en-US" sz="2400" spc="-1" dirty="0">
                <a:solidFill>
                  <a:srgbClr val="000000"/>
                </a:solidFill>
                <a:uFill>
                  <a:solidFill>
                    <a:srgbClr val="FFFFFF"/>
                  </a:solidFill>
                </a:uFill>
                <a:latin typeface="Source Code Pro" panose="020B0509030403020204" pitchFamily="49" charset="77"/>
                <a:ea typeface="Courier New"/>
              </a:rPr>
              <a:t>', 'Alex', 'Srinath', '</a:t>
            </a:r>
            <a:r>
              <a:rPr lang="en-US" sz="2400" spc="-1" dirty="0" err="1">
                <a:solidFill>
                  <a:srgbClr val="000000"/>
                </a:solidFill>
                <a:uFill>
                  <a:solidFill>
                    <a:srgbClr val="FFFFFF"/>
                  </a:solidFill>
                </a:uFill>
                <a:latin typeface="Source Code Pro" panose="020B0509030403020204" pitchFamily="49" charset="77"/>
                <a:ea typeface="Courier New"/>
              </a:rPr>
              <a:t>julia</a:t>
            </a:r>
            <a:r>
              <a:rPr lang="en-US" sz="2400" spc="-1" dirty="0">
                <a:solidFill>
                  <a:srgbClr val="000000"/>
                </a:solidFill>
                <a:uFill>
                  <a:solidFill>
                    <a:srgbClr val="FFFFFF"/>
                  </a:solidFill>
                </a:uFill>
                <a:latin typeface="Source Code Pro" panose="020B0509030403020204" pitchFamily="49" charset="77"/>
                <a:ea typeface="Courier New"/>
              </a:rPr>
              <a:t>'] </a:t>
            </a:r>
          </a:p>
          <a:p>
            <a:pPr>
              <a:lnSpc>
                <a:spcPct val="100000"/>
              </a:lnSpc>
            </a:pPr>
            <a:r>
              <a:rPr lang="en-US" sz="2400" spc="-1" dirty="0">
                <a:solidFill>
                  <a:srgbClr val="000000"/>
                </a:solidFill>
                <a:uFill>
                  <a:solidFill>
                    <a:srgbClr val="FFFFFF"/>
                  </a:solidFill>
                </a:uFill>
                <a:latin typeface="Source Code Pro" panose="020B0509030403020204" pitchFamily="49" charset="77"/>
                <a:ea typeface="Courier New"/>
              </a:rPr>
              <a:t>))</a:t>
            </a:r>
            <a:br>
              <a:rPr lang="en-US" sz="2400" spc="-1" dirty="0">
                <a:solidFill>
                  <a:srgbClr val="000000"/>
                </a:solidFill>
                <a:uFill>
                  <a:solidFill>
                    <a:srgbClr val="FFFFFF"/>
                  </a:solidFill>
                </a:uFill>
                <a:latin typeface="Source Code Pro" panose="020B0509030403020204" pitchFamily="49" charset="77"/>
                <a:ea typeface="Courier New"/>
              </a:rPr>
            </a:br>
            <a:br>
              <a:rPr lang="en-US" sz="2400" spc="-1" dirty="0">
                <a:solidFill>
                  <a:srgbClr val="000000"/>
                </a:solidFill>
                <a:uFill>
                  <a:solidFill>
                    <a:srgbClr val="FFFFFF"/>
                  </a:solidFill>
                </a:uFill>
                <a:latin typeface="Source Code Pro" panose="020B0509030403020204" pitchFamily="49" charset="77"/>
                <a:ea typeface="Courier New"/>
              </a:rPr>
            </a:br>
            <a:r>
              <a:rPr lang="en-US" sz="2400" spc="-1" dirty="0">
                <a:solidFill>
                  <a:srgbClr val="000000"/>
                </a:solidFill>
                <a:uFill>
                  <a:solidFill>
                    <a:srgbClr val="FFFFFF"/>
                  </a:solidFill>
                </a:uFill>
                <a:latin typeface="Source Code Pro" panose="020B0509030403020204" pitchFamily="49" charset="77"/>
                <a:ea typeface="Courier New"/>
              </a:rPr>
              <a:t>Assume capitalize('</a:t>
            </a:r>
            <a:r>
              <a:rPr lang="en-US" sz="2400" spc="-1" dirty="0" err="1">
                <a:solidFill>
                  <a:srgbClr val="000000"/>
                </a:solidFill>
                <a:uFill>
                  <a:solidFill>
                    <a:srgbClr val="FFFFFF"/>
                  </a:solidFill>
                </a:uFill>
                <a:latin typeface="Source Code Pro" panose="020B0509030403020204" pitchFamily="49" charset="77"/>
                <a:ea typeface="Courier New"/>
              </a:rPr>
              <a:t>michael</a:t>
            </a:r>
            <a:r>
              <a:rPr lang="en-US" sz="2400" spc="-1" dirty="0">
                <a:solidFill>
                  <a:srgbClr val="000000"/>
                </a:solidFill>
                <a:uFill>
                  <a:solidFill>
                    <a:srgbClr val="FFFFFF"/>
                  </a:solidFill>
                </a:uFill>
                <a:latin typeface="Source Code Pro" panose="020B0509030403020204" pitchFamily="49" charset="77"/>
                <a:ea typeface="Courier New"/>
              </a:rPr>
              <a:t>') == 'Michael'</a:t>
            </a:r>
            <a:endParaRPr lang="en-US" sz="2400" spc="-1" dirty="0">
              <a:solidFill>
                <a:srgbClr val="000000"/>
              </a:solidFill>
              <a:uFill>
                <a:solidFill>
                  <a:srgbClr val="FFFFFF"/>
                </a:solidFill>
              </a:uFill>
              <a:latin typeface="Source Code Pro" panose="020B0509030403020204" pitchFamily="49" charset="77"/>
            </a:endParaRPr>
          </a:p>
        </p:txBody>
      </p:sp>
      <p:sp>
        <p:nvSpPr>
          <p:cNvPr id="174" name="CustomShape 4"/>
          <p:cNvSpPr/>
          <p:nvPr/>
        </p:nvSpPr>
        <p:spPr>
          <a:xfrm>
            <a:off x="1782792" y="3333775"/>
            <a:ext cx="8807570" cy="317737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2600" spc="-1" dirty="0">
                <a:solidFill>
                  <a:srgbClr val="000000"/>
                </a:solidFill>
                <a:uFill>
                  <a:solidFill>
                    <a:srgbClr val="FFFFFF"/>
                  </a:solidFill>
                </a:uFill>
                <a:latin typeface="Arial"/>
                <a:ea typeface="Arial"/>
              </a:rPr>
              <a:t>A) </a:t>
            </a:r>
            <a:r>
              <a:rPr lang="en-US" sz="2600" spc="-1" dirty="0">
                <a:solidFill>
                  <a:srgbClr val="000000"/>
                </a:solidFill>
                <a:uFill>
                  <a:solidFill>
                    <a:srgbClr val="FFFFFF"/>
                  </a:solidFill>
                </a:uFill>
                <a:latin typeface="Source Code Pro" panose="020B0509030403020204" pitchFamily="49" charset="77"/>
                <a:ea typeface="Courier New"/>
              </a:rPr>
              <a:t>['</a:t>
            </a:r>
            <a:r>
              <a:rPr lang="en-US" sz="2600" spc="-1" dirty="0" err="1">
                <a:solidFill>
                  <a:srgbClr val="000000"/>
                </a:solidFill>
                <a:uFill>
                  <a:solidFill>
                    <a:srgbClr val="FFFFFF"/>
                  </a:solidFill>
                </a:uFill>
                <a:latin typeface="Source Code Pro" panose="020B0509030403020204" pitchFamily="49" charset="77"/>
                <a:ea typeface="Courier New"/>
              </a:rPr>
              <a:t>michael</a:t>
            </a:r>
            <a:r>
              <a:rPr lang="en-US" sz="2600" spc="-1" dirty="0">
                <a:solidFill>
                  <a:srgbClr val="000000"/>
                </a:solidFill>
                <a:uFill>
                  <a:solidFill>
                    <a:srgbClr val="FFFFFF"/>
                  </a:solidFill>
                </a:uFill>
                <a:latin typeface="Source Code Pro" panose="020B0509030403020204" pitchFamily="49" charset="77"/>
                <a:ea typeface="Courier New"/>
              </a:rPr>
              <a:t>', 'Alex', 'Srinath', '</a:t>
            </a:r>
            <a:r>
              <a:rPr lang="en-US" sz="2600" spc="-1" dirty="0" err="1">
                <a:solidFill>
                  <a:srgbClr val="000000"/>
                </a:solidFill>
                <a:uFill>
                  <a:solidFill>
                    <a:srgbClr val="FFFFFF"/>
                  </a:solidFill>
                </a:uFill>
                <a:latin typeface="Source Code Pro" panose="020B0509030403020204" pitchFamily="49" charset="77"/>
                <a:ea typeface="Courier New"/>
              </a:rPr>
              <a:t>julia</a:t>
            </a:r>
            <a:r>
              <a:rPr lang="en-US" sz="2600" spc="-1" dirty="0">
                <a:solidFill>
                  <a:srgbClr val="000000"/>
                </a:solidFill>
                <a:uFill>
                  <a:solidFill>
                    <a:srgbClr val="FFFFFF"/>
                  </a:solidFill>
                </a:uFill>
                <a:latin typeface="Source Code Pro" panose="020B0509030403020204" pitchFamily="49" charset="77"/>
                <a:ea typeface="Courier New"/>
              </a:rPr>
              <a:t>']</a:t>
            </a:r>
            <a:endParaRPr lang="en-US" sz="2600" spc="-1" dirty="0">
              <a:solidFill>
                <a:srgbClr val="000000"/>
              </a:solidFill>
              <a:uFill>
                <a:solidFill>
                  <a:srgbClr val="FFFFFF"/>
                </a:solidFill>
              </a:uFill>
              <a:latin typeface="Arial"/>
              <a:ea typeface="Arial"/>
            </a:endParaRPr>
          </a:p>
          <a:p>
            <a:pPr>
              <a:lnSpc>
                <a:spcPct val="100000"/>
              </a:lnSpc>
            </a:pPr>
            <a:r>
              <a:rPr lang="en-US" sz="2600" spc="-1" dirty="0">
                <a:solidFill>
                  <a:srgbClr val="000000"/>
                </a:solidFill>
                <a:uFill>
                  <a:solidFill>
                    <a:srgbClr val="FFFFFF"/>
                  </a:solidFill>
                </a:uFill>
                <a:latin typeface="Arial"/>
              </a:rPr>
              <a:t>B) </a:t>
            </a:r>
            <a:r>
              <a:rPr lang="en-US" sz="2600" spc="-1" dirty="0">
                <a:solidFill>
                  <a:srgbClr val="000000"/>
                </a:solidFill>
                <a:uFill>
                  <a:solidFill>
                    <a:srgbClr val="FFFFFF"/>
                  </a:solidFill>
                </a:uFill>
                <a:latin typeface="Source Code Pro" panose="020B0509030403020204" pitchFamily="49" charset="77"/>
                <a:ea typeface="Courier New"/>
              </a:rPr>
              <a:t>['Michael', 'Alex', 'Srinath', 'Julia']</a:t>
            </a:r>
            <a:endParaRPr lang="en-US" sz="2600" spc="-1" dirty="0">
              <a:solidFill>
                <a:srgbClr val="000000"/>
              </a:solidFill>
              <a:uFill>
                <a:solidFill>
                  <a:srgbClr val="FFFFFF"/>
                </a:solidFill>
              </a:uFill>
              <a:latin typeface="Arial"/>
            </a:endParaRPr>
          </a:p>
          <a:p>
            <a:pPr>
              <a:lnSpc>
                <a:spcPct val="100000"/>
              </a:lnSpc>
            </a:pPr>
            <a:r>
              <a:rPr lang="en-US" sz="2600" spc="-1" dirty="0">
                <a:solidFill>
                  <a:srgbClr val="000000"/>
                </a:solidFill>
                <a:uFill>
                  <a:solidFill>
                    <a:srgbClr val="FFFFFF"/>
                  </a:solidFill>
                </a:uFill>
                <a:latin typeface="Arial"/>
              </a:rPr>
              <a:t>C) []</a:t>
            </a:r>
          </a:p>
          <a:p>
            <a:pPr>
              <a:lnSpc>
                <a:spcPct val="100000"/>
              </a:lnSpc>
            </a:pPr>
            <a:r>
              <a:rPr lang="en-US" sz="2600" spc="-1" dirty="0">
                <a:solidFill>
                  <a:srgbClr val="000000"/>
                </a:solidFill>
                <a:uFill>
                  <a:solidFill>
                    <a:srgbClr val="FFFFFF"/>
                  </a:solidFill>
                </a:uFill>
                <a:latin typeface="Arial"/>
              </a:rPr>
              <a:t>D) Error</a:t>
            </a:r>
          </a:p>
          <a:p>
            <a:pPr>
              <a:lnSpc>
                <a:spcPct val="100000"/>
              </a:lnSpc>
            </a:pPr>
            <a:r>
              <a:rPr lang="en-US" sz="2600" spc="-1" dirty="0">
                <a:solidFill>
                  <a:srgbClr val="000000"/>
                </a:solidFill>
                <a:uFill>
                  <a:solidFill>
                    <a:srgbClr val="FFFFFF"/>
                  </a:solidFill>
                </a:uFill>
                <a:latin typeface="Arial"/>
              </a:rPr>
              <a:t>E) I'm lost.</a:t>
            </a:r>
          </a:p>
        </p:txBody>
      </p:sp>
      <p:sp>
        <p:nvSpPr>
          <p:cNvPr id="178" name="TextShape 8"/>
          <p:cNvSpPr txBox="1"/>
          <p:nvPr/>
        </p:nvSpPr>
        <p:spPr>
          <a:xfrm>
            <a:off x="10134480" y="6553080"/>
            <a:ext cx="533160" cy="304560"/>
          </a:xfrm>
          <a:prstGeom prst="rect">
            <a:avLst/>
          </a:prstGeom>
          <a:noFill/>
          <a:ln>
            <a:noFill/>
          </a:ln>
        </p:spPr>
        <p:txBody>
          <a:bodyPr lIns="92160" tIns="46080" rIns="92160" bIns="46080" anchor="ctr"/>
          <a:lstStyle/>
          <a:p>
            <a:pPr algn="r">
              <a:lnSpc>
                <a:spcPct val="100000"/>
              </a:lnSpc>
            </a:pPr>
            <a:fld id="{713BEC69-ACC0-4745-91F6-6864BC87B08D}" type="slidenum">
              <a:rPr lang="en-US" sz="1400" b="1" spc="-1">
                <a:solidFill>
                  <a:srgbClr val="FF9900"/>
                </a:solidFill>
                <a:uFill>
                  <a:solidFill>
                    <a:srgbClr val="FFFFFF"/>
                  </a:solidFill>
                </a:uFill>
                <a:latin typeface="Times New Roman"/>
                <a:ea typeface="Times New Roman"/>
              </a:rPr>
              <a:t>29</a:t>
            </a:fld>
            <a:endParaRPr lang="en-US" sz="1400" spc="-1">
              <a:solidFill>
                <a:srgbClr val="000000"/>
              </a:solidFill>
              <a:uFill>
                <a:solidFill>
                  <a:srgbClr val="FFFFFF"/>
                </a:solidFill>
              </a:uFill>
              <a:latin typeface="Times New Roman"/>
            </a:endParaRPr>
          </a:p>
        </p:txBody>
      </p:sp>
      <p:sp>
        <p:nvSpPr>
          <p:cNvPr id="179" name="CustomShape 9"/>
          <p:cNvSpPr/>
          <p:nvPr/>
        </p:nvSpPr>
        <p:spPr>
          <a:xfrm>
            <a:off x="1524000" y="6553080"/>
            <a:ext cx="1523520" cy="304560"/>
          </a:xfrm>
          <a:prstGeom prst="rect">
            <a:avLst/>
          </a:prstGeom>
          <a:noFill/>
          <a:ln w="9360">
            <a:noFill/>
          </a:ln>
        </p:spPr>
        <p:style>
          <a:lnRef idx="0">
            <a:scrgbClr r="0" g="0" b="0"/>
          </a:lnRef>
          <a:fillRef idx="0">
            <a:scrgbClr r="0" g="0" b="0"/>
          </a:fillRef>
          <a:effectRef idx="0">
            <a:scrgbClr r="0" g="0" b="0"/>
          </a:effectRef>
          <a:fontRef idx="minor"/>
        </p:style>
        <p:txBody>
          <a:bodyPr wrap="none" lIns="92160" tIns="46080" rIns="92160" bIns="46080" anchor="ctr"/>
          <a:lstStyle/>
          <a:p>
            <a:pPr>
              <a:lnSpc>
                <a:spcPct val="100000"/>
              </a:lnSpc>
            </a:pPr>
            <a:r>
              <a:rPr lang="en-US" sz="1200" b="1" spc="-1" dirty="0">
                <a:solidFill>
                  <a:srgbClr val="FF9900"/>
                </a:solidFill>
                <a:uFill>
                  <a:solidFill>
                    <a:srgbClr val="FFFFFF"/>
                  </a:solidFill>
                </a:uFill>
                <a:latin typeface="Times New Roman"/>
                <a:ea typeface="ＭＳ Ｐゴシック"/>
              </a:rPr>
              <a:t>02/10/2020</a:t>
            </a:r>
            <a:endParaRPr lang="en-US" spc="-1" dirty="0">
              <a:solidFill>
                <a:srgbClr val="000000"/>
              </a:solidFill>
              <a:uFill>
                <a:solidFill>
                  <a:srgbClr val="FFFFFF"/>
                </a:solidFill>
              </a:uFill>
              <a:latin typeface="Arial"/>
            </a:endParaRPr>
          </a:p>
        </p:txBody>
      </p:sp>
      <p:sp>
        <p:nvSpPr>
          <p:cNvPr id="180" name="TextShape 10"/>
          <p:cNvSpPr txBox="1"/>
          <p:nvPr/>
        </p:nvSpPr>
        <p:spPr>
          <a:xfrm>
            <a:off x="4572120" y="6553080"/>
            <a:ext cx="2895120" cy="304560"/>
          </a:xfrm>
          <a:prstGeom prst="rect">
            <a:avLst/>
          </a:prstGeom>
          <a:noFill/>
          <a:ln>
            <a:noFill/>
          </a:ln>
        </p:spPr>
        <p:txBody>
          <a:bodyPr lIns="92160" tIns="46080" rIns="92160" bIns="46080" anchor="ctr"/>
          <a:lstStyle/>
          <a:p>
            <a:pPr algn="ctr">
              <a:lnSpc>
                <a:spcPct val="100000"/>
              </a:lnSpc>
            </a:pPr>
            <a:r>
              <a:rPr lang="en-US" sz="1200" b="1" spc="-1" dirty="0">
                <a:solidFill>
                  <a:srgbClr val="114FFB"/>
                </a:solidFill>
                <a:uFill>
                  <a:solidFill>
                    <a:srgbClr val="FFFFFF"/>
                  </a:solidFill>
                </a:uFill>
                <a:latin typeface="Helvetica Neue"/>
                <a:ea typeface="Helvetica Neue"/>
              </a:rPr>
              <a:t>UCB CS88 Fa20 L6</a:t>
            </a:r>
            <a:endParaRPr lang="en-US" sz="1200"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6950130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5F21E-904C-8B3E-6E14-665385758533}"/>
              </a:ext>
            </a:extLst>
          </p:cNvPr>
          <p:cNvSpPr>
            <a:spLocks noGrp="1"/>
          </p:cNvSpPr>
          <p:nvPr>
            <p:ph type="title"/>
          </p:nvPr>
        </p:nvSpPr>
        <p:spPr/>
        <p:txBody>
          <a:bodyPr/>
          <a:lstStyle/>
          <a:p>
            <a:r>
              <a:rPr lang="en-US" dirty="0"/>
              <a:t>Computing In the News</a:t>
            </a:r>
          </a:p>
        </p:txBody>
      </p:sp>
      <p:sp>
        <p:nvSpPr>
          <p:cNvPr id="3" name="Content Placeholder 2">
            <a:extLst>
              <a:ext uri="{FF2B5EF4-FFF2-40B4-BE49-F238E27FC236}">
                <a16:creationId xmlns:a16="http://schemas.microsoft.com/office/drawing/2014/main" id="{AA95EA81-339E-70B4-3008-2315FA2D8B0D}"/>
              </a:ext>
            </a:extLst>
          </p:cNvPr>
          <p:cNvSpPr>
            <a:spLocks noGrp="1"/>
          </p:cNvSpPr>
          <p:nvPr>
            <p:ph idx="1"/>
          </p:nvPr>
        </p:nvSpPr>
        <p:spPr>
          <a:xfrm>
            <a:off x="533400" y="1066800"/>
            <a:ext cx="8699810" cy="5334000"/>
          </a:xfrm>
        </p:spPr>
        <p:txBody>
          <a:bodyPr/>
          <a:lstStyle/>
          <a:p>
            <a:pPr marL="0" indent="0">
              <a:buNone/>
            </a:pPr>
            <a:r>
              <a:rPr lang="en-US" sz="2200" b="1" i="0" u="none" strike="noStrike" dirty="0">
                <a:solidFill>
                  <a:srgbClr val="005985"/>
                </a:solidFill>
                <a:effectLst/>
                <a:latin typeface="verdana" panose="020B0604030504040204" pitchFamily="34" charset="0"/>
                <a:hlinkClick r:id="rId2"/>
              </a:rPr>
              <a:t>Chinese Game Company Appoints Humanoid Robot as CEO</a:t>
            </a:r>
            <a:r>
              <a:rPr lang="en-US" sz="2200" b="0" i="0" u="none" strike="noStrike" dirty="0">
                <a:solidFill>
                  <a:srgbClr val="005985"/>
                </a:solidFill>
                <a:effectLst/>
                <a:latin typeface="verdana" panose="020B0604030504040204" pitchFamily="34" charset="0"/>
                <a:hlinkClick r:id="rId2"/>
              </a:rPr>
              <a:t>  </a:t>
            </a:r>
            <a:r>
              <a:rPr lang="en-US" sz="2200" b="1" i="1" u="none" strike="noStrike" dirty="0">
                <a:solidFill>
                  <a:srgbClr val="030303"/>
                </a:solidFill>
                <a:effectLst/>
                <a:latin typeface="verdana" panose="020B0604030504040204" pitchFamily="34" charset="0"/>
                <a:hlinkClick r:id="rId2"/>
              </a:rPr>
              <a:t>Interesting Engineering</a:t>
            </a:r>
            <a:br>
              <a:rPr lang="en-US" sz="2200" b="0" i="1" u="none" strike="noStrike" dirty="0">
                <a:solidFill>
                  <a:srgbClr val="666666"/>
                </a:solidFill>
                <a:effectLst/>
                <a:latin typeface="verdana" panose="020B0604030504040204" pitchFamily="34" charset="0"/>
              </a:rPr>
            </a:br>
            <a:r>
              <a:rPr lang="en-US" sz="2200" b="0" i="1" u="none" strike="noStrike" dirty="0" err="1">
                <a:solidFill>
                  <a:srgbClr val="666666"/>
                </a:solidFill>
                <a:effectLst/>
                <a:latin typeface="verdana" panose="020B0604030504040204" pitchFamily="34" charset="0"/>
              </a:rPr>
              <a:t>Nergis</a:t>
            </a:r>
            <a:r>
              <a:rPr lang="en-US" sz="2200" b="0" i="1" u="none" strike="noStrike" dirty="0">
                <a:solidFill>
                  <a:srgbClr val="666666"/>
                </a:solidFill>
                <a:effectLst/>
                <a:latin typeface="verdana" panose="020B0604030504040204" pitchFamily="34" charset="0"/>
              </a:rPr>
              <a:t> </a:t>
            </a:r>
            <a:r>
              <a:rPr lang="en-US" sz="2200" b="0" i="1" u="none" strike="noStrike" dirty="0" err="1">
                <a:solidFill>
                  <a:srgbClr val="666666"/>
                </a:solidFill>
                <a:effectLst/>
                <a:latin typeface="verdana" panose="020B0604030504040204" pitchFamily="34" charset="0"/>
              </a:rPr>
              <a:t>Firtina</a:t>
            </a:r>
            <a:r>
              <a:rPr lang="en-US" sz="2200" i="1" dirty="0">
                <a:solidFill>
                  <a:srgbClr val="666666"/>
                </a:solidFill>
                <a:latin typeface="verdana" panose="020B0604030504040204" pitchFamily="34" charset="0"/>
              </a:rPr>
              <a:t> </a:t>
            </a:r>
            <a:r>
              <a:rPr lang="en-US" sz="2200" b="0" i="1" u="none" strike="noStrike" dirty="0">
                <a:solidFill>
                  <a:srgbClr val="666666"/>
                </a:solidFill>
                <a:effectLst/>
                <a:latin typeface="verdana" panose="020B0604030504040204" pitchFamily="34" charset="0"/>
              </a:rPr>
              <a:t>September 1, 2022</a:t>
            </a:r>
            <a:br>
              <a:rPr lang="en-US" sz="2200" b="0" i="0" u="none" strike="noStrike" dirty="0">
                <a:solidFill>
                  <a:srgbClr val="030303"/>
                </a:solidFill>
                <a:effectLst/>
                <a:latin typeface="verdana" panose="020B0604030504040204" pitchFamily="34" charset="0"/>
              </a:rPr>
            </a:br>
            <a:br>
              <a:rPr lang="en-US" sz="2200" b="0" i="0" u="none" strike="noStrike" dirty="0">
                <a:solidFill>
                  <a:srgbClr val="030303"/>
                </a:solidFill>
                <a:effectLst/>
                <a:latin typeface="verdana" panose="020B0604030504040204" pitchFamily="34" charset="0"/>
              </a:rPr>
            </a:br>
            <a:r>
              <a:rPr lang="en-US" sz="2200" b="0" i="0" u="none" strike="noStrike" dirty="0">
                <a:solidFill>
                  <a:srgbClr val="000000"/>
                </a:solidFill>
                <a:effectLst/>
                <a:latin typeface="verdana" panose="020B0604030504040204" pitchFamily="34" charset="0"/>
              </a:rPr>
              <a:t>Chinese mobile game company </a:t>
            </a:r>
            <a:r>
              <a:rPr lang="en-US" sz="2200" b="0" i="0" u="none" strike="noStrike" dirty="0" err="1">
                <a:solidFill>
                  <a:srgbClr val="000000"/>
                </a:solidFill>
                <a:effectLst/>
                <a:latin typeface="verdana" panose="020B0604030504040204" pitchFamily="34" charset="0"/>
              </a:rPr>
              <a:t>NetDragon</a:t>
            </a:r>
            <a:r>
              <a:rPr lang="en-US" sz="2200" b="0" i="0" u="none" strike="noStrike" dirty="0">
                <a:solidFill>
                  <a:srgbClr val="000000"/>
                </a:solidFill>
                <a:effectLst/>
                <a:latin typeface="verdana" panose="020B0604030504040204" pitchFamily="34" charset="0"/>
              </a:rPr>
              <a:t> </a:t>
            </a:r>
            <a:r>
              <a:rPr lang="en-US" sz="2200" b="0" i="0" u="none" strike="noStrike" dirty="0" err="1">
                <a:solidFill>
                  <a:srgbClr val="000000"/>
                </a:solidFill>
                <a:effectLst/>
                <a:latin typeface="verdana" panose="020B0604030504040204" pitchFamily="34" charset="0"/>
              </a:rPr>
              <a:t>Websoft</a:t>
            </a:r>
            <a:r>
              <a:rPr lang="en-US" sz="2200" b="0" i="0" u="none" strike="noStrike" dirty="0">
                <a:solidFill>
                  <a:srgbClr val="000000"/>
                </a:solidFill>
                <a:effectLst/>
                <a:latin typeface="verdana" panose="020B0604030504040204" pitchFamily="34" charset="0"/>
              </a:rPr>
              <a:t> has appointed an artificial intelligence (AI)-supported virtual human named Tang Yu as its CEO. The company said Ms. Tang Yu will serve as a real-time data center and analytics tool for the company's board, support decision-making during daily operations, and promote a fair working environment for employees. </a:t>
            </a:r>
            <a:r>
              <a:rPr lang="en-US" sz="2200" b="0" i="0" u="none" strike="noStrike" dirty="0" err="1">
                <a:solidFill>
                  <a:srgbClr val="000000"/>
                </a:solidFill>
                <a:effectLst/>
                <a:latin typeface="verdana" panose="020B0604030504040204" pitchFamily="34" charset="0"/>
              </a:rPr>
              <a:t>NetDragon</a:t>
            </a:r>
            <a:r>
              <a:rPr lang="en-US" sz="2200" b="0" i="0" u="none" strike="noStrike" dirty="0">
                <a:solidFill>
                  <a:srgbClr val="000000"/>
                </a:solidFill>
                <a:effectLst/>
                <a:latin typeface="verdana" panose="020B0604030504040204" pitchFamily="34" charset="0"/>
              </a:rPr>
              <a:t> founder </a:t>
            </a:r>
            <a:r>
              <a:rPr lang="en-US" sz="2200" b="0" i="0" u="none" strike="noStrike" dirty="0" err="1">
                <a:solidFill>
                  <a:srgbClr val="000000"/>
                </a:solidFill>
                <a:effectLst/>
                <a:latin typeface="verdana" panose="020B0604030504040204" pitchFamily="34" charset="0"/>
              </a:rPr>
              <a:t>Dejian</a:t>
            </a:r>
            <a:r>
              <a:rPr lang="en-US" sz="2200" b="0" i="0" u="none" strike="noStrike" dirty="0">
                <a:solidFill>
                  <a:srgbClr val="000000"/>
                </a:solidFill>
                <a:effectLst/>
                <a:latin typeface="verdana" panose="020B0604030504040204" pitchFamily="34" charset="0"/>
              </a:rPr>
              <a:t> Liu said, "We believe AI is the future of corporate management, and our appointment of Ms. Tang Yu represents our commitment to truly embrace the use of AI to transform the way we operate our business and ultimately drive our future strategic growth.”</a:t>
            </a:r>
            <a:endParaRPr lang="en-US" sz="2200" dirty="0"/>
          </a:p>
        </p:txBody>
      </p:sp>
    </p:spTree>
    <p:extLst>
      <p:ext uri="{BB962C8B-B14F-4D97-AF65-F5344CB8AC3E}">
        <p14:creationId xmlns:p14="http://schemas.microsoft.com/office/powerpoint/2010/main" val="4595635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1" name="TextShape 1"/>
          <p:cNvSpPr txBox="1"/>
          <p:nvPr/>
        </p:nvSpPr>
        <p:spPr>
          <a:xfrm>
            <a:off x="2281080" y="272353"/>
            <a:ext cx="8474400" cy="736200"/>
          </a:xfrm>
          <a:prstGeom prst="rect">
            <a:avLst/>
          </a:prstGeom>
          <a:noFill/>
          <a:ln>
            <a:noFill/>
          </a:ln>
        </p:spPr>
        <p:txBody>
          <a:bodyPr lIns="92160" tIns="46080" rIns="92160" bIns="46080" anchor="ctr"/>
          <a:lstStyle/>
          <a:p>
            <a:pPr>
              <a:lnSpc>
                <a:spcPct val="90000"/>
              </a:lnSpc>
            </a:pPr>
            <a:r>
              <a:rPr lang="en-US" sz="3200" b="1" spc="-1" dirty="0">
                <a:solidFill>
                  <a:srgbClr val="0332B7"/>
                </a:solidFill>
                <a:uFill>
                  <a:solidFill>
                    <a:srgbClr val="FFFFFF"/>
                  </a:solidFill>
                </a:uFill>
                <a:latin typeface="Arial"/>
                <a:ea typeface="Arial"/>
              </a:rPr>
              <a:t>FILTER</a:t>
            </a:r>
            <a:endParaRPr lang="en-US" sz="1400" spc="-1" dirty="0">
              <a:solidFill>
                <a:srgbClr val="000000"/>
              </a:solidFill>
              <a:uFill>
                <a:solidFill>
                  <a:srgbClr val="FFFFFF"/>
                </a:solidFill>
              </a:uFill>
              <a:latin typeface="Arial"/>
            </a:endParaRPr>
          </a:p>
        </p:txBody>
      </p:sp>
      <p:sp>
        <p:nvSpPr>
          <p:cNvPr id="172" name="CustomShape 2"/>
          <p:cNvSpPr/>
          <p:nvPr/>
        </p:nvSpPr>
        <p:spPr>
          <a:xfrm>
            <a:off x="2281080" y="999528"/>
            <a:ext cx="8372520" cy="52272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2400" spc="-1" dirty="0">
                <a:solidFill>
                  <a:srgbClr val="000000"/>
                </a:solidFill>
                <a:uFill>
                  <a:solidFill>
                    <a:srgbClr val="FFFFFF"/>
                  </a:solidFill>
                </a:uFill>
                <a:latin typeface="Source Code Pro" panose="020B0509030403020204" pitchFamily="49" charset="77"/>
                <a:ea typeface="Courier New"/>
              </a:rPr>
              <a:t>list(filter(function, </a:t>
            </a:r>
            <a:r>
              <a:rPr lang="en-US" sz="2400" spc="-1" dirty="0" err="1">
                <a:solidFill>
                  <a:srgbClr val="000000"/>
                </a:solidFill>
                <a:uFill>
                  <a:solidFill>
                    <a:srgbClr val="FFFFFF"/>
                  </a:solidFill>
                </a:uFill>
                <a:latin typeface="Source Code Pro" panose="020B0509030403020204" pitchFamily="49" charset="77"/>
                <a:ea typeface="Courier New"/>
              </a:rPr>
              <a:t>list_of_inputs</a:t>
            </a:r>
            <a:r>
              <a:rPr lang="en-US" sz="2400" spc="-1" dirty="0">
                <a:solidFill>
                  <a:srgbClr val="000000"/>
                </a:solidFill>
                <a:uFill>
                  <a:solidFill>
                    <a:srgbClr val="FFFFFF"/>
                  </a:solidFill>
                </a:uFill>
                <a:latin typeface="Source Code Pro" panose="020B0509030403020204" pitchFamily="49" charset="77"/>
                <a:ea typeface="Courier New"/>
              </a:rPr>
              <a:t>))</a:t>
            </a:r>
            <a:endParaRPr lang="en-US" sz="2400" spc="-1" dirty="0">
              <a:solidFill>
                <a:srgbClr val="000000"/>
              </a:solidFill>
              <a:uFill>
                <a:solidFill>
                  <a:srgbClr val="FFFFFF"/>
                </a:solidFill>
              </a:uFill>
              <a:latin typeface="Source Code Pro" panose="020B0509030403020204" pitchFamily="49" charset="77"/>
            </a:endParaRPr>
          </a:p>
        </p:txBody>
      </p:sp>
      <p:sp>
        <p:nvSpPr>
          <p:cNvPr id="174" name="CustomShape 4"/>
          <p:cNvSpPr/>
          <p:nvPr/>
        </p:nvSpPr>
        <p:spPr>
          <a:xfrm>
            <a:off x="2286120" y="1634375"/>
            <a:ext cx="6910920" cy="317737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2800" spc="-1" dirty="0">
                <a:solidFill>
                  <a:srgbClr val="000000"/>
                </a:solidFill>
                <a:uFill>
                  <a:solidFill>
                    <a:srgbClr val="FFFFFF"/>
                  </a:solidFill>
                </a:uFill>
                <a:latin typeface="Arial"/>
                <a:ea typeface="Arial"/>
              </a:rPr>
              <a:t>*Keeps* each of item where the function is true.</a:t>
            </a:r>
            <a:endParaRPr lang="en-US" sz="2800" spc="-1" dirty="0">
              <a:solidFill>
                <a:srgbClr val="000000"/>
              </a:solidFill>
              <a:uFill>
                <a:solidFill>
                  <a:srgbClr val="FFFFFF"/>
                </a:solidFill>
              </a:uFill>
              <a:ea typeface="Arial"/>
            </a:endParaRPr>
          </a:p>
          <a:p>
            <a:pPr>
              <a:lnSpc>
                <a:spcPct val="100000"/>
              </a:lnSpc>
            </a:pPr>
            <a:r>
              <a:rPr lang="en-US" sz="2800" spc="-1" dirty="0">
                <a:solidFill>
                  <a:srgbClr val="000000"/>
                </a:solidFill>
                <a:uFill>
                  <a:solidFill>
                    <a:srgbClr val="FFFFFF"/>
                  </a:solidFill>
                </a:uFill>
                <a:latin typeface="Arial"/>
                <a:ea typeface="Arial"/>
              </a:rPr>
              <a:t>Inputs</a:t>
            </a:r>
            <a:r>
              <a:rPr lang="en-US" sz="2800" spc="-1" dirty="0">
                <a:solidFill>
                  <a:srgbClr val="000000"/>
                </a:solidFill>
                <a:uFill>
                  <a:solidFill>
                    <a:srgbClr val="FFFFFF"/>
                  </a:solidFill>
                </a:uFill>
                <a:latin typeface="Arial"/>
                <a:ea typeface="Arial"/>
                <a:sym typeface="Wingdings" pitchFamily="2" charset="2"/>
              </a:rPr>
              <a:t> (Domain):</a:t>
            </a:r>
            <a:br>
              <a:rPr lang="en-US" sz="2800" spc="-1" dirty="0">
                <a:solidFill>
                  <a:srgbClr val="000000"/>
                </a:solidFill>
                <a:uFill>
                  <a:solidFill>
                    <a:srgbClr val="FFFFFF"/>
                  </a:solidFill>
                </a:uFill>
                <a:latin typeface="Arial"/>
                <a:ea typeface="Arial"/>
                <a:sym typeface="Wingdings" pitchFamily="2" charset="2"/>
              </a:rPr>
            </a:br>
            <a:r>
              <a:rPr lang="en-US" sz="2800" spc="-1" dirty="0">
                <a:solidFill>
                  <a:srgbClr val="000000"/>
                </a:solidFill>
                <a:uFill>
                  <a:solidFill>
                    <a:srgbClr val="FFFFFF"/>
                  </a:solidFill>
                </a:uFill>
                <a:latin typeface="Arial"/>
                <a:ea typeface="Arial"/>
                <a:sym typeface="Wingdings" pitchFamily="2" charset="2"/>
              </a:rPr>
              <a:t>	• Function</a:t>
            </a:r>
          </a:p>
          <a:p>
            <a:pPr>
              <a:lnSpc>
                <a:spcPct val="100000"/>
              </a:lnSpc>
            </a:pPr>
            <a:r>
              <a:rPr lang="en-US" sz="2800" spc="-1" dirty="0">
                <a:solidFill>
                  <a:srgbClr val="000000"/>
                </a:solidFill>
                <a:uFill>
                  <a:solidFill>
                    <a:srgbClr val="FFFFFF"/>
                  </a:solidFill>
                </a:uFill>
                <a:latin typeface="Arial"/>
                <a:ea typeface="Arial"/>
                <a:sym typeface="Wingdings" pitchFamily="2" charset="2"/>
              </a:rPr>
              <a:t>	• Sequence</a:t>
            </a:r>
            <a:br>
              <a:rPr lang="en-US" sz="2800" spc="-1" dirty="0">
                <a:solidFill>
                  <a:srgbClr val="000000"/>
                </a:solidFill>
                <a:uFill>
                  <a:solidFill>
                    <a:srgbClr val="FFFFFF"/>
                  </a:solidFill>
                </a:uFill>
                <a:latin typeface="Arial"/>
                <a:ea typeface="Arial"/>
                <a:sym typeface="Wingdings" pitchFamily="2" charset="2"/>
              </a:rPr>
            </a:br>
            <a:r>
              <a:rPr lang="en-US" sz="2800" spc="-1" dirty="0">
                <a:solidFill>
                  <a:srgbClr val="000000"/>
                </a:solidFill>
                <a:uFill>
                  <a:solidFill>
                    <a:srgbClr val="FFFFFF"/>
                  </a:solidFill>
                </a:uFill>
                <a:latin typeface="Arial"/>
                <a:ea typeface="Arial"/>
                <a:sym typeface="Wingdings" pitchFamily="2" charset="2"/>
              </a:rPr>
              <a:t>Output (Range):</a:t>
            </a:r>
          </a:p>
          <a:p>
            <a:pPr>
              <a:lnSpc>
                <a:spcPct val="100000"/>
              </a:lnSpc>
            </a:pPr>
            <a:r>
              <a:rPr lang="en-US" sz="2800" spc="-1" dirty="0">
                <a:solidFill>
                  <a:srgbClr val="000000"/>
                </a:solidFill>
                <a:uFill>
                  <a:solidFill>
                    <a:srgbClr val="FFFFFF"/>
                  </a:solidFill>
                </a:uFill>
                <a:latin typeface="Arial"/>
                <a:ea typeface="Arial"/>
                <a:sym typeface="Wingdings" pitchFamily="2" charset="2"/>
              </a:rPr>
              <a:t>	• A sequence</a:t>
            </a:r>
          </a:p>
          <a:p>
            <a:pPr>
              <a:lnSpc>
                <a:spcPct val="100000"/>
              </a:lnSpc>
            </a:pPr>
            <a:endParaRPr lang="en-US" sz="2800" spc="-1" dirty="0">
              <a:solidFill>
                <a:srgbClr val="000000"/>
              </a:solidFill>
              <a:uFill>
                <a:solidFill>
                  <a:srgbClr val="FFFFFF"/>
                </a:solidFill>
              </a:uFill>
              <a:latin typeface="Arial"/>
              <a:ea typeface="Arial"/>
              <a:sym typeface="Wingdings" pitchFamily="2" charset="2"/>
            </a:endParaRPr>
          </a:p>
          <a:p>
            <a:pPr>
              <a:lnSpc>
                <a:spcPct val="100000"/>
              </a:lnSpc>
            </a:pPr>
            <a:endParaRPr lang="en-US" spc="-1" dirty="0">
              <a:solidFill>
                <a:srgbClr val="000000"/>
              </a:solidFill>
              <a:uFill>
                <a:solidFill>
                  <a:srgbClr val="FFFFFF"/>
                </a:solidFill>
              </a:uFill>
              <a:latin typeface="Arial"/>
            </a:endParaRPr>
          </a:p>
        </p:txBody>
      </p:sp>
      <p:sp>
        <p:nvSpPr>
          <p:cNvPr id="178" name="TextShape 8"/>
          <p:cNvSpPr txBox="1"/>
          <p:nvPr/>
        </p:nvSpPr>
        <p:spPr>
          <a:xfrm>
            <a:off x="10134480" y="6553080"/>
            <a:ext cx="533160" cy="304560"/>
          </a:xfrm>
          <a:prstGeom prst="rect">
            <a:avLst/>
          </a:prstGeom>
          <a:noFill/>
          <a:ln>
            <a:noFill/>
          </a:ln>
        </p:spPr>
        <p:txBody>
          <a:bodyPr lIns="92160" tIns="46080" rIns="92160" bIns="46080" anchor="ctr"/>
          <a:lstStyle/>
          <a:p>
            <a:pPr algn="r">
              <a:lnSpc>
                <a:spcPct val="100000"/>
              </a:lnSpc>
            </a:pPr>
            <a:fld id="{713BEC69-ACC0-4745-91F6-6864BC87B08D}" type="slidenum">
              <a:rPr lang="en-US" sz="1400" b="1" spc="-1">
                <a:solidFill>
                  <a:srgbClr val="FF9900"/>
                </a:solidFill>
                <a:uFill>
                  <a:solidFill>
                    <a:srgbClr val="FFFFFF"/>
                  </a:solidFill>
                </a:uFill>
                <a:latin typeface="Times New Roman"/>
                <a:ea typeface="Times New Roman"/>
              </a:rPr>
              <a:t>30</a:t>
            </a:fld>
            <a:endParaRPr lang="en-US" sz="1400" spc="-1">
              <a:solidFill>
                <a:srgbClr val="000000"/>
              </a:solidFill>
              <a:uFill>
                <a:solidFill>
                  <a:srgbClr val="FFFFFF"/>
                </a:solidFill>
              </a:uFill>
              <a:latin typeface="Times New Roman"/>
            </a:endParaRPr>
          </a:p>
        </p:txBody>
      </p:sp>
      <p:sp>
        <p:nvSpPr>
          <p:cNvPr id="179" name="CustomShape 9"/>
          <p:cNvSpPr/>
          <p:nvPr/>
        </p:nvSpPr>
        <p:spPr>
          <a:xfrm>
            <a:off x="1524000" y="6553080"/>
            <a:ext cx="1523520" cy="304560"/>
          </a:xfrm>
          <a:prstGeom prst="rect">
            <a:avLst/>
          </a:prstGeom>
          <a:noFill/>
          <a:ln w="9360">
            <a:noFill/>
          </a:ln>
        </p:spPr>
        <p:style>
          <a:lnRef idx="0">
            <a:scrgbClr r="0" g="0" b="0"/>
          </a:lnRef>
          <a:fillRef idx="0">
            <a:scrgbClr r="0" g="0" b="0"/>
          </a:fillRef>
          <a:effectRef idx="0">
            <a:scrgbClr r="0" g="0" b="0"/>
          </a:effectRef>
          <a:fontRef idx="minor"/>
        </p:style>
        <p:txBody>
          <a:bodyPr wrap="none" lIns="92160" tIns="46080" rIns="92160" bIns="46080" anchor="ctr"/>
          <a:lstStyle/>
          <a:p>
            <a:pPr>
              <a:lnSpc>
                <a:spcPct val="100000"/>
              </a:lnSpc>
            </a:pPr>
            <a:r>
              <a:rPr lang="en-US" sz="1200" b="1" spc="-1" dirty="0">
                <a:solidFill>
                  <a:srgbClr val="FF9900"/>
                </a:solidFill>
                <a:uFill>
                  <a:solidFill>
                    <a:srgbClr val="FFFFFF"/>
                  </a:solidFill>
                </a:uFill>
                <a:latin typeface="Times New Roman"/>
                <a:ea typeface="ＭＳ Ｐゴシック"/>
              </a:rPr>
              <a:t>02/10/2020</a:t>
            </a:r>
            <a:endParaRPr lang="en-US" spc="-1" dirty="0">
              <a:solidFill>
                <a:srgbClr val="000000"/>
              </a:solidFill>
              <a:uFill>
                <a:solidFill>
                  <a:srgbClr val="FFFFFF"/>
                </a:solidFill>
              </a:uFill>
              <a:latin typeface="Arial"/>
            </a:endParaRPr>
          </a:p>
        </p:txBody>
      </p:sp>
      <p:sp>
        <p:nvSpPr>
          <p:cNvPr id="180" name="TextShape 10"/>
          <p:cNvSpPr txBox="1"/>
          <p:nvPr/>
        </p:nvSpPr>
        <p:spPr>
          <a:xfrm>
            <a:off x="4572120" y="6553080"/>
            <a:ext cx="2895120" cy="304560"/>
          </a:xfrm>
          <a:prstGeom prst="rect">
            <a:avLst/>
          </a:prstGeom>
          <a:noFill/>
          <a:ln>
            <a:noFill/>
          </a:ln>
        </p:spPr>
        <p:txBody>
          <a:bodyPr lIns="92160" tIns="46080" rIns="92160" bIns="46080" anchor="ctr"/>
          <a:lstStyle/>
          <a:p>
            <a:pPr algn="ctr">
              <a:lnSpc>
                <a:spcPct val="100000"/>
              </a:lnSpc>
            </a:pPr>
            <a:r>
              <a:rPr lang="en-US" sz="1200" b="1" spc="-1" dirty="0">
                <a:solidFill>
                  <a:srgbClr val="114FFB"/>
                </a:solidFill>
                <a:uFill>
                  <a:solidFill>
                    <a:srgbClr val="FFFFFF"/>
                  </a:solidFill>
                </a:uFill>
                <a:latin typeface="Helvetica Neue"/>
                <a:ea typeface="Helvetica Neue"/>
              </a:rPr>
              <a:t>UCB CS88 Fa20 L6</a:t>
            </a:r>
            <a:endParaRPr lang="en-US" sz="1200" spc="-1" dirty="0">
              <a:solidFill>
                <a:srgbClr val="000000"/>
              </a:solidFill>
              <a:uFill>
                <a:solidFill>
                  <a:srgbClr val="FFFFFF"/>
                </a:solidFill>
              </a:uFill>
              <a:latin typeface="Times New Roman"/>
            </a:endParaRPr>
          </a:p>
        </p:txBody>
      </p:sp>
      <p:sp>
        <p:nvSpPr>
          <p:cNvPr id="181" name="TextShape 11"/>
          <p:cNvSpPr txBox="1"/>
          <p:nvPr/>
        </p:nvSpPr>
        <p:spPr>
          <a:xfrm>
            <a:off x="2281080" y="5012456"/>
            <a:ext cx="7171560" cy="602280"/>
          </a:xfrm>
          <a:prstGeom prst="rect">
            <a:avLst/>
          </a:prstGeom>
          <a:noFill/>
          <a:ln>
            <a:noFill/>
          </a:ln>
        </p:spPr>
        <p:txBody>
          <a:bodyPr lIns="90000" tIns="45000" rIns="90000" bIns="45000"/>
          <a:lstStyle/>
          <a:p>
            <a:endParaRPr lang="en-US" spc="-1" dirty="0">
              <a:solidFill>
                <a:srgbClr val="000000"/>
              </a:solidFill>
              <a:uFill>
                <a:solidFill>
                  <a:srgbClr val="FFFFFF"/>
                </a:solidFill>
              </a:uFill>
              <a:latin typeface="Arial"/>
            </a:endParaRPr>
          </a:p>
        </p:txBody>
      </p:sp>
      <p:sp>
        <p:nvSpPr>
          <p:cNvPr id="2" name="Rectangle 1">
            <a:extLst>
              <a:ext uri="{FF2B5EF4-FFF2-40B4-BE49-F238E27FC236}">
                <a16:creationId xmlns:a16="http://schemas.microsoft.com/office/drawing/2014/main" id="{D2751185-0159-7645-BAEC-59FF9A798C28}"/>
              </a:ext>
            </a:extLst>
          </p:cNvPr>
          <p:cNvSpPr/>
          <p:nvPr/>
        </p:nvSpPr>
        <p:spPr>
          <a:xfrm>
            <a:off x="2025804" y="4697556"/>
            <a:ext cx="8372520" cy="1200329"/>
          </a:xfrm>
          <a:prstGeom prst="rect">
            <a:avLst/>
          </a:prstGeom>
        </p:spPr>
        <p:txBody>
          <a:bodyPr wrap="square">
            <a:spAutoFit/>
          </a:bodyPr>
          <a:lstStyle/>
          <a:p>
            <a:r>
              <a:rPr lang="en-US" dirty="0">
                <a:solidFill>
                  <a:srgbClr val="0000FF"/>
                </a:solidFill>
                <a:latin typeface=" SourceCodePro-Light" panose="020B0509030403020204" pitchFamily="49" charset="77"/>
              </a:rPr>
              <a:t>def</a:t>
            </a:r>
            <a:r>
              <a:rPr lang="en-US" dirty="0">
                <a:solidFill>
                  <a:srgbClr val="000000"/>
                </a:solidFill>
                <a:latin typeface=" SourceCodePro-Light" panose="020B0509030403020204" pitchFamily="49" charset="77"/>
              </a:rPr>
              <a:t> </a:t>
            </a:r>
            <a:r>
              <a:rPr lang="en-US" dirty="0">
                <a:solidFill>
                  <a:srgbClr val="795E26"/>
                </a:solidFill>
                <a:latin typeface=" SourceCodePro-Light" panose="020B0509030403020204" pitchFamily="49" charset="77"/>
              </a:rPr>
              <a:t>filter</a:t>
            </a:r>
            <a:r>
              <a:rPr lang="en-US" dirty="0">
                <a:solidFill>
                  <a:srgbClr val="000000"/>
                </a:solidFill>
                <a:latin typeface=" SourceCodePro-Light" panose="020B0509030403020204" pitchFamily="49" charset="77"/>
              </a:rPr>
              <a:t>(</a:t>
            </a:r>
            <a:r>
              <a:rPr lang="en-US" dirty="0">
                <a:solidFill>
                  <a:srgbClr val="001080"/>
                </a:solidFill>
                <a:latin typeface=" SourceCodePro-Light" panose="020B0509030403020204" pitchFamily="49" charset="77"/>
              </a:rPr>
              <a:t>function</a:t>
            </a:r>
            <a:r>
              <a:rPr lang="en-US" dirty="0">
                <a:solidFill>
                  <a:srgbClr val="000000"/>
                </a:solidFill>
                <a:latin typeface=" SourceCodePro-Light" panose="020B0509030403020204" pitchFamily="49" charset="77"/>
              </a:rPr>
              <a:t>, </a:t>
            </a:r>
            <a:r>
              <a:rPr lang="en-US" dirty="0">
                <a:solidFill>
                  <a:srgbClr val="001080"/>
                </a:solidFill>
                <a:latin typeface=" SourceCodePro-Light" panose="020B0509030403020204" pitchFamily="49" charset="77"/>
              </a:rPr>
              <a:t>sequence</a:t>
            </a:r>
            <a:r>
              <a:rPr lang="en-US" dirty="0">
                <a:solidFill>
                  <a:srgbClr val="000000"/>
                </a:solidFill>
                <a:latin typeface=" SourceCodePro-Light" panose="020B0509030403020204" pitchFamily="49" charset="77"/>
              </a:rPr>
              <a:t>):</a:t>
            </a:r>
          </a:p>
          <a:p>
            <a:r>
              <a:rPr lang="en-US" dirty="0">
                <a:solidFill>
                  <a:srgbClr val="AF00DB"/>
                </a:solidFill>
                <a:latin typeface=" SourceCodePro-Light" panose="020B0509030403020204" pitchFamily="49" charset="77"/>
              </a:rPr>
              <a:t>    return</a:t>
            </a:r>
            <a:r>
              <a:rPr lang="en-US" dirty="0">
                <a:solidFill>
                  <a:srgbClr val="000000"/>
                </a:solidFill>
                <a:latin typeface=" SourceCodePro-Light" panose="020B0509030403020204" pitchFamily="49" charset="77"/>
              </a:rPr>
              <a:t> [ item </a:t>
            </a:r>
            <a:r>
              <a:rPr lang="en-US" dirty="0">
                <a:solidFill>
                  <a:srgbClr val="AF00DB"/>
                </a:solidFill>
                <a:latin typeface=" SourceCodePro-Light" panose="020B0509030403020204" pitchFamily="49" charset="77"/>
              </a:rPr>
              <a:t>for</a:t>
            </a:r>
            <a:r>
              <a:rPr lang="en-US" dirty="0">
                <a:solidFill>
                  <a:srgbClr val="000000"/>
                </a:solidFill>
                <a:latin typeface=" SourceCodePro-Light" panose="020B0509030403020204" pitchFamily="49" charset="77"/>
              </a:rPr>
              <a:t> item </a:t>
            </a:r>
            <a:r>
              <a:rPr lang="en-US" dirty="0">
                <a:solidFill>
                  <a:srgbClr val="0000FF"/>
                </a:solidFill>
                <a:latin typeface=" SourceCodePro-Light" panose="020B0509030403020204" pitchFamily="49" charset="77"/>
              </a:rPr>
              <a:t>in</a:t>
            </a:r>
            <a:r>
              <a:rPr lang="en-US" dirty="0">
                <a:solidFill>
                  <a:srgbClr val="000000"/>
                </a:solidFill>
                <a:latin typeface=" SourceCodePro-Light" panose="020B0509030403020204" pitchFamily="49" charset="77"/>
              </a:rPr>
              <a:t> sequence </a:t>
            </a:r>
            <a:r>
              <a:rPr lang="en-US" dirty="0">
                <a:solidFill>
                  <a:srgbClr val="AF00DB"/>
                </a:solidFill>
                <a:latin typeface=" SourceCodePro-Light" panose="020B0509030403020204" pitchFamily="49" charset="77"/>
              </a:rPr>
              <a:t>if</a:t>
            </a:r>
            <a:r>
              <a:rPr lang="en-US" dirty="0">
                <a:solidFill>
                  <a:srgbClr val="000000"/>
                </a:solidFill>
                <a:latin typeface=" SourceCodePro-Light" panose="020B0509030403020204" pitchFamily="49" charset="77"/>
              </a:rPr>
              <a:t> function(item) ]</a:t>
            </a:r>
          </a:p>
          <a:p>
            <a:br>
              <a:rPr lang="en-US" dirty="0">
                <a:solidFill>
                  <a:srgbClr val="000000"/>
                </a:solidFill>
                <a:latin typeface=" SourceCodePro-Light" panose="020B0509030403020204" pitchFamily="49" charset="77"/>
              </a:rPr>
            </a:br>
            <a:endParaRPr lang="en-US" dirty="0">
              <a:solidFill>
                <a:srgbClr val="000000"/>
              </a:solidFill>
              <a:latin typeface=" SourceCodePro-Light" panose="020B0509030403020204" pitchFamily="49" charset="77"/>
            </a:endParaRPr>
          </a:p>
        </p:txBody>
      </p:sp>
    </p:spTree>
    <p:extLst>
      <p:ext uri="{BB962C8B-B14F-4D97-AF65-F5344CB8AC3E}">
        <p14:creationId xmlns:p14="http://schemas.microsoft.com/office/powerpoint/2010/main" val="306225873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1" name="TextShape 1"/>
          <p:cNvSpPr txBox="1"/>
          <p:nvPr/>
        </p:nvSpPr>
        <p:spPr>
          <a:xfrm>
            <a:off x="2281080" y="272353"/>
            <a:ext cx="8474400" cy="736200"/>
          </a:xfrm>
          <a:prstGeom prst="rect">
            <a:avLst/>
          </a:prstGeom>
          <a:noFill/>
          <a:ln>
            <a:noFill/>
          </a:ln>
        </p:spPr>
        <p:txBody>
          <a:bodyPr lIns="92160" tIns="46080" rIns="92160" bIns="46080" anchor="ctr"/>
          <a:lstStyle/>
          <a:p>
            <a:pPr>
              <a:lnSpc>
                <a:spcPct val="90000"/>
              </a:lnSpc>
            </a:pPr>
            <a:r>
              <a:rPr lang="en-US" sz="3200" b="1" spc="-1" dirty="0">
                <a:solidFill>
                  <a:srgbClr val="0332B7"/>
                </a:solidFill>
                <a:uFill>
                  <a:solidFill>
                    <a:srgbClr val="FFFFFF"/>
                  </a:solidFill>
                </a:uFill>
                <a:latin typeface="Arial"/>
                <a:ea typeface="Arial"/>
              </a:rPr>
              <a:t>What does this do?</a:t>
            </a:r>
            <a:endParaRPr lang="en-US" sz="1400" spc="-1" dirty="0">
              <a:solidFill>
                <a:srgbClr val="000000"/>
              </a:solidFill>
              <a:uFill>
                <a:solidFill>
                  <a:srgbClr val="FFFFFF"/>
                </a:solidFill>
              </a:uFill>
              <a:latin typeface="Arial"/>
            </a:endParaRPr>
          </a:p>
        </p:txBody>
      </p:sp>
      <p:sp>
        <p:nvSpPr>
          <p:cNvPr id="172" name="CustomShape 2"/>
          <p:cNvSpPr/>
          <p:nvPr/>
        </p:nvSpPr>
        <p:spPr>
          <a:xfrm>
            <a:off x="2281080" y="999528"/>
            <a:ext cx="8372520" cy="52272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2400" spc="-1" dirty="0">
                <a:solidFill>
                  <a:srgbClr val="000000"/>
                </a:solidFill>
                <a:uFill>
                  <a:solidFill>
                    <a:srgbClr val="FFFFFF"/>
                  </a:solidFill>
                </a:uFill>
                <a:latin typeface="Source Code Pro" panose="020B0509030403020204" pitchFamily="49" charset="77"/>
                <a:ea typeface="Courier New"/>
              </a:rPr>
              <a:t>list(filter(</a:t>
            </a:r>
            <a:r>
              <a:rPr lang="en-US" sz="2400" spc="-1" dirty="0" err="1">
                <a:solidFill>
                  <a:srgbClr val="000000"/>
                </a:solidFill>
                <a:uFill>
                  <a:solidFill>
                    <a:srgbClr val="FFFFFF"/>
                  </a:solidFill>
                </a:uFill>
                <a:latin typeface="Source Code Pro" panose="020B0509030403020204" pitchFamily="49" charset="77"/>
                <a:ea typeface="Courier New"/>
              </a:rPr>
              <a:t>return_false</a:t>
            </a:r>
            <a:r>
              <a:rPr lang="en-US" sz="2400" spc="-1" dirty="0">
                <a:solidFill>
                  <a:srgbClr val="000000"/>
                </a:solidFill>
                <a:uFill>
                  <a:solidFill>
                    <a:srgbClr val="FFFFFF"/>
                  </a:solidFill>
                </a:uFill>
                <a:latin typeface="Source Code Pro" panose="020B0509030403020204" pitchFamily="49" charset="77"/>
                <a:ea typeface="Courier New"/>
              </a:rPr>
              <a:t>, </a:t>
            </a:r>
            <a:br>
              <a:rPr lang="en-US" sz="2400" spc="-1" dirty="0">
                <a:solidFill>
                  <a:srgbClr val="000000"/>
                </a:solidFill>
                <a:uFill>
                  <a:solidFill>
                    <a:srgbClr val="FFFFFF"/>
                  </a:solidFill>
                </a:uFill>
                <a:latin typeface="Source Code Pro" panose="020B0509030403020204" pitchFamily="49" charset="77"/>
                <a:ea typeface="Courier New"/>
              </a:rPr>
            </a:br>
            <a:r>
              <a:rPr lang="en-US" sz="2400" spc="-1" dirty="0">
                <a:solidFill>
                  <a:srgbClr val="000000"/>
                </a:solidFill>
                <a:uFill>
                  <a:solidFill>
                    <a:srgbClr val="FFFFFF"/>
                  </a:solidFill>
                </a:uFill>
                <a:latin typeface="Source Code Pro" panose="020B0509030403020204" pitchFamily="49" charset="77"/>
                <a:ea typeface="Courier New"/>
              </a:rPr>
              <a:t>    range(100) </a:t>
            </a:r>
          </a:p>
          <a:p>
            <a:pPr>
              <a:lnSpc>
                <a:spcPct val="100000"/>
              </a:lnSpc>
            </a:pPr>
            <a:r>
              <a:rPr lang="en-US" sz="2400" spc="-1" dirty="0">
                <a:solidFill>
                  <a:srgbClr val="000000"/>
                </a:solidFill>
                <a:uFill>
                  <a:solidFill>
                    <a:srgbClr val="FFFFFF"/>
                  </a:solidFill>
                </a:uFill>
                <a:latin typeface="Source Code Pro" panose="020B0509030403020204" pitchFamily="49" charset="77"/>
                <a:ea typeface="Courier New"/>
              </a:rPr>
              <a:t>))</a:t>
            </a:r>
            <a:br>
              <a:rPr lang="en-US" sz="2400" spc="-1" dirty="0">
                <a:solidFill>
                  <a:srgbClr val="000000"/>
                </a:solidFill>
                <a:uFill>
                  <a:solidFill>
                    <a:srgbClr val="FFFFFF"/>
                  </a:solidFill>
                </a:uFill>
                <a:latin typeface="Source Code Pro" panose="020B0509030403020204" pitchFamily="49" charset="77"/>
                <a:ea typeface="Courier New"/>
              </a:rPr>
            </a:br>
            <a:br>
              <a:rPr lang="en-US" sz="2400" spc="-1" dirty="0">
                <a:solidFill>
                  <a:srgbClr val="000000"/>
                </a:solidFill>
                <a:uFill>
                  <a:solidFill>
                    <a:srgbClr val="FFFFFF"/>
                  </a:solidFill>
                </a:uFill>
                <a:latin typeface="Source Code Pro" panose="020B0509030403020204" pitchFamily="49" charset="77"/>
                <a:ea typeface="Courier New"/>
              </a:rPr>
            </a:br>
            <a:r>
              <a:rPr lang="en-US" sz="2400" spc="-1" dirty="0">
                <a:solidFill>
                  <a:srgbClr val="000000"/>
                </a:solidFill>
                <a:uFill>
                  <a:solidFill>
                    <a:srgbClr val="FFFFFF"/>
                  </a:solidFill>
                </a:uFill>
                <a:latin typeface="Source Code Pro" panose="020B0509030403020204" pitchFamily="49" charset="77"/>
                <a:ea typeface="Courier New"/>
              </a:rPr>
              <a:t>Assume </a:t>
            </a:r>
            <a:r>
              <a:rPr lang="en-US" sz="2400" spc="-1" dirty="0" err="1">
                <a:solidFill>
                  <a:srgbClr val="000000"/>
                </a:solidFill>
                <a:uFill>
                  <a:solidFill>
                    <a:srgbClr val="FFFFFF"/>
                  </a:solidFill>
                </a:uFill>
                <a:latin typeface="Source Code Pro" panose="020B0509030403020204" pitchFamily="49" charset="77"/>
                <a:ea typeface="Courier New"/>
              </a:rPr>
              <a:t>return_false</a:t>
            </a:r>
            <a:r>
              <a:rPr lang="en-US" sz="2400" spc="-1" dirty="0">
                <a:solidFill>
                  <a:srgbClr val="000000"/>
                </a:solidFill>
                <a:uFill>
                  <a:solidFill>
                    <a:srgbClr val="FFFFFF"/>
                  </a:solidFill>
                </a:uFill>
                <a:latin typeface="Source Code Pro" panose="020B0509030403020204" pitchFamily="49" charset="77"/>
                <a:ea typeface="Courier New"/>
              </a:rPr>
              <a:t>(42) == False</a:t>
            </a:r>
            <a:endParaRPr lang="en-US" sz="2400" spc="-1" dirty="0">
              <a:solidFill>
                <a:srgbClr val="000000"/>
              </a:solidFill>
              <a:uFill>
                <a:solidFill>
                  <a:srgbClr val="FFFFFF"/>
                </a:solidFill>
              </a:uFill>
              <a:latin typeface="Source Code Pro" panose="020B0509030403020204" pitchFamily="49" charset="77"/>
            </a:endParaRPr>
          </a:p>
        </p:txBody>
      </p:sp>
      <p:sp>
        <p:nvSpPr>
          <p:cNvPr id="174" name="CustomShape 4"/>
          <p:cNvSpPr/>
          <p:nvPr/>
        </p:nvSpPr>
        <p:spPr>
          <a:xfrm>
            <a:off x="1782792" y="3333775"/>
            <a:ext cx="8807570" cy="317737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2600" spc="-1" dirty="0">
                <a:solidFill>
                  <a:srgbClr val="000000"/>
                </a:solidFill>
                <a:uFill>
                  <a:solidFill>
                    <a:srgbClr val="FFFFFF"/>
                  </a:solidFill>
                </a:uFill>
                <a:latin typeface="Arial"/>
                <a:ea typeface="Arial"/>
              </a:rPr>
              <a:t>A) </a:t>
            </a:r>
            <a:r>
              <a:rPr lang="en-US" sz="2600" spc="-1" dirty="0">
                <a:solidFill>
                  <a:srgbClr val="000000"/>
                </a:solidFill>
                <a:uFill>
                  <a:solidFill>
                    <a:srgbClr val="FFFFFF"/>
                  </a:solidFill>
                </a:uFill>
                <a:latin typeface="Source Code Pro" panose="020B0509030403020204" pitchFamily="49" charset="77"/>
                <a:ea typeface="Courier New"/>
              </a:rPr>
              <a:t>range(0, 100) # A standard range object</a:t>
            </a:r>
            <a:endParaRPr lang="en-US" sz="2600" spc="-1" dirty="0">
              <a:solidFill>
                <a:srgbClr val="000000"/>
              </a:solidFill>
              <a:uFill>
                <a:solidFill>
                  <a:srgbClr val="FFFFFF"/>
                </a:solidFill>
              </a:uFill>
              <a:latin typeface="Arial"/>
              <a:ea typeface="Arial"/>
            </a:endParaRPr>
          </a:p>
          <a:p>
            <a:pPr>
              <a:lnSpc>
                <a:spcPct val="100000"/>
              </a:lnSpc>
            </a:pPr>
            <a:r>
              <a:rPr lang="en-US" sz="2600" spc="-1" dirty="0">
                <a:solidFill>
                  <a:srgbClr val="000000"/>
                </a:solidFill>
                <a:uFill>
                  <a:solidFill>
                    <a:srgbClr val="FFFFFF"/>
                  </a:solidFill>
                </a:uFill>
                <a:latin typeface="Arial"/>
              </a:rPr>
              <a:t>B) </a:t>
            </a:r>
            <a:r>
              <a:rPr lang="en-US" sz="2600" spc="-1" dirty="0">
                <a:solidFill>
                  <a:srgbClr val="000000"/>
                </a:solidFill>
                <a:uFill>
                  <a:solidFill>
                    <a:srgbClr val="FFFFFF"/>
                  </a:solidFill>
                </a:uFill>
                <a:latin typeface="Source Code Pro" panose="020B0509030403020204" pitchFamily="49" charset="77"/>
                <a:ea typeface="Courier New"/>
              </a:rPr>
              <a:t>[0, 1, 2, … 96, 97, 98, 99]</a:t>
            </a:r>
            <a:endParaRPr lang="en-US" sz="2600" spc="-1" dirty="0">
              <a:solidFill>
                <a:srgbClr val="000000"/>
              </a:solidFill>
              <a:uFill>
                <a:solidFill>
                  <a:srgbClr val="FFFFFF"/>
                </a:solidFill>
              </a:uFill>
              <a:latin typeface="Arial"/>
            </a:endParaRPr>
          </a:p>
          <a:p>
            <a:pPr>
              <a:lnSpc>
                <a:spcPct val="100000"/>
              </a:lnSpc>
            </a:pPr>
            <a:r>
              <a:rPr lang="en-US" sz="2600" spc="-1" dirty="0">
                <a:solidFill>
                  <a:srgbClr val="000000"/>
                </a:solidFill>
                <a:uFill>
                  <a:solidFill>
                    <a:srgbClr val="FFFFFF"/>
                  </a:solidFill>
                </a:uFill>
                <a:latin typeface="Arial"/>
              </a:rPr>
              <a:t>C) [ ]</a:t>
            </a:r>
          </a:p>
          <a:p>
            <a:pPr>
              <a:lnSpc>
                <a:spcPct val="100000"/>
              </a:lnSpc>
            </a:pPr>
            <a:r>
              <a:rPr lang="en-US" sz="2600" spc="-1" dirty="0">
                <a:solidFill>
                  <a:srgbClr val="000000"/>
                </a:solidFill>
                <a:uFill>
                  <a:solidFill>
                    <a:srgbClr val="FFFFFF"/>
                  </a:solidFill>
                </a:uFill>
                <a:latin typeface="Arial"/>
              </a:rPr>
              <a:t>D) Error</a:t>
            </a:r>
          </a:p>
          <a:p>
            <a:pPr>
              <a:lnSpc>
                <a:spcPct val="100000"/>
              </a:lnSpc>
            </a:pPr>
            <a:r>
              <a:rPr lang="en-US" sz="2600" spc="-1" dirty="0">
                <a:solidFill>
                  <a:srgbClr val="000000"/>
                </a:solidFill>
                <a:uFill>
                  <a:solidFill>
                    <a:srgbClr val="FFFFFF"/>
                  </a:solidFill>
                </a:uFill>
                <a:latin typeface="Arial"/>
              </a:rPr>
              <a:t>E) I'm lost.</a:t>
            </a:r>
          </a:p>
        </p:txBody>
      </p:sp>
      <p:sp>
        <p:nvSpPr>
          <p:cNvPr id="178" name="TextShape 8"/>
          <p:cNvSpPr txBox="1"/>
          <p:nvPr/>
        </p:nvSpPr>
        <p:spPr>
          <a:xfrm>
            <a:off x="10134480" y="6553080"/>
            <a:ext cx="533160" cy="304560"/>
          </a:xfrm>
          <a:prstGeom prst="rect">
            <a:avLst/>
          </a:prstGeom>
          <a:noFill/>
          <a:ln>
            <a:noFill/>
          </a:ln>
        </p:spPr>
        <p:txBody>
          <a:bodyPr lIns="92160" tIns="46080" rIns="92160" bIns="46080" anchor="ctr"/>
          <a:lstStyle/>
          <a:p>
            <a:pPr algn="r">
              <a:lnSpc>
                <a:spcPct val="100000"/>
              </a:lnSpc>
            </a:pPr>
            <a:fld id="{713BEC69-ACC0-4745-91F6-6864BC87B08D}" type="slidenum">
              <a:rPr lang="en-US" sz="1400" b="1" spc="-1">
                <a:solidFill>
                  <a:srgbClr val="FF9900"/>
                </a:solidFill>
                <a:uFill>
                  <a:solidFill>
                    <a:srgbClr val="FFFFFF"/>
                  </a:solidFill>
                </a:uFill>
                <a:latin typeface="Times New Roman"/>
                <a:ea typeface="Times New Roman"/>
              </a:rPr>
              <a:t>31</a:t>
            </a:fld>
            <a:endParaRPr lang="en-US" sz="1400" spc="-1">
              <a:solidFill>
                <a:srgbClr val="000000"/>
              </a:solidFill>
              <a:uFill>
                <a:solidFill>
                  <a:srgbClr val="FFFFFF"/>
                </a:solidFill>
              </a:uFill>
              <a:latin typeface="Times New Roman"/>
            </a:endParaRPr>
          </a:p>
        </p:txBody>
      </p:sp>
      <p:sp>
        <p:nvSpPr>
          <p:cNvPr id="179" name="CustomShape 9"/>
          <p:cNvSpPr/>
          <p:nvPr/>
        </p:nvSpPr>
        <p:spPr>
          <a:xfrm>
            <a:off x="1524000" y="6553080"/>
            <a:ext cx="1523520" cy="304560"/>
          </a:xfrm>
          <a:prstGeom prst="rect">
            <a:avLst/>
          </a:prstGeom>
          <a:noFill/>
          <a:ln w="9360">
            <a:noFill/>
          </a:ln>
        </p:spPr>
        <p:style>
          <a:lnRef idx="0">
            <a:scrgbClr r="0" g="0" b="0"/>
          </a:lnRef>
          <a:fillRef idx="0">
            <a:scrgbClr r="0" g="0" b="0"/>
          </a:fillRef>
          <a:effectRef idx="0">
            <a:scrgbClr r="0" g="0" b="0"/>
          </a:effectRef>
          <a:fontRef idx="minor"/>
        </p:style>
        <p:txBody>
          <a:bodyPr wrap="none" lIns="92160" tIns="46080" rIns="92160" bIns="46080" anchor="ctr"/>
          <a:lstStyle/>
          <a:p>
            <a:pPr>
              <a:lnSpc>
                <a:spcPct val="100000"/>
              </a:lnSpc>
            </a:pPr>
            <a:r>
              <a:rPr lang="en-US" sz="1200" b="1" spc="-1" dirty="0">
                <a:solidFill>
                  <a:srgbClr val="FF9900"/>
                </a:solidFill>
                <a:uFill>
                  <a:solidFill>
                    <a:srgbClr val="FFFFFF"/>
                  </a:solidFill>
                </a:uFill>
                <a:latin typeface="Times New Roman"/>
                <a:ea typeface="ＭＳ Ｐゴシック"/>
              </a:rPr>
              <a:t>02/10/2020</a:t>
            </a:r>
            <a:endParaRPr lang="en-US" spc="-1" dirty="0">
              <a:solidFill>
                <a:srgbClr val="000000"/>
              </a:solidFill>
              <a:uFill>
                <a:solidFill>
                  <a:srgbClr val="FFFFFF"/>
                </a:solidFill>
              </a:uFill>
              <a:latin typeface="Arial"/>
            </a:endParaRPr>
          </a:p>
        </p:txBody>
      </p:sp>
      <p:sp>
        <p:nvSpPr>
          <p:cNvPr id="180" name="TextShape 10"/>
          <p:cNvSpPr txBox="1"/>
          <p:nvPr/>
        </p:nvSpPr>
        <p:spPr>
          <a:xfrm>
            <a:off x="4572120" y="6553080"/>
            <a:ext cx="2895120" cy="304560"/>
          </a:xfrm>
          <a:prstGeom prst="rect">
            <a:avLst/>
          </a:prstGeom>
          <a:noFill/>
          <a:ln>
            <a:noFill/>
          </a:ln>
        </p:spPr>
        <p:txBody>
          <a:bodyPr lIns="92160" tIns="46080" rIns="92160" bIns="46080" anchor="ctr"/>
          <a:lstStyle/>
          <a:p>
            <a:pPr algn="ctr">
              <a:lnSpc>
                <a:spcPct val="100000"/>
              </a:lnSpc>
            </a:pPr>
            <a:r>
              <a:rPr lang="en-US" sz="1200" b="1" spc="-1" dirty="0">
                <a:solidFill>
                  <a:srgbClr val="114FFB"/>
                </a:solidFill>
                <a:uFill>
                  <a:solidFill>
                    <a:srgbClr val="FFFFFF"/>
                  </a:solidFill>
                </a:uFill>
                <a:latin typeface="Helvetica Neue"/>
                <a:ea typeface="Helvetica Neue"/>
              </a:rPr>
              <a:t>UCB CS88 Fa20 L6</a:t>
            </a:r>
            <a:endParaRPr lang="en-US" sz="1200"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03115194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1" name="TextShape 1"/>
          <p:cNvSpPr txBox="1"/>
          <p:nvPr/>
        </p:nvSpPr>
        <p:spPr>
          <a:xfrm>
            <a:off x="2281080" y="272353"/>
            <a:ext cx="8474400" cy="736200"/>
          </a:xfrm>
          <a:prstGeom prst="rect">
            <a:avLst/>
          </a:prstGeom>
          <a:noFill/>
          <a:ln>
            <a:noFill/>
          </a:ln>
        </p:spPr>
        <p:txBody>
          <a:bodyPr lIns="92160" tIns="46080" rIns="92160" bIns="46080" anchor="ctr"/>
          <a:lstStyle/>
          <a:p>
            <a:pPr>
              <a:lnSpc>
                <a:spcPct val="90000"/>
              </a:lnSpc>
            </a:pPr>
            <a:r>
              <a:rPr lang="en-US" sz="3200" b="1" spc="-1" dirty="0">
                <a:solidFill>
                  <a:srgbClr val="0332B7"/>
                </a:solidFill>
                <a:uFill>
                  <a:solidFill>
                    <a:srgbClr val="FFFFFF"/>
                  </a:solidFill>
                </a:uFill>
                <a:latin typeface="Arial"/>
                <a:ea typeface="Arial"/>
              </a:rPr>
              <a:t>REDUCE</a:t>
            </a:r>
            <a:endParaRPr lang="en-US" sz="1400" spc="-1" dirty="0">
              <a:solidFill>
                <a:srgbClr val="000000"/>
              </a:solidFill>
              <a:uFill>
                <a:solidFill>
                  <a:srgbClr val="FFFFFF"/>
                </a:solidFill>
              </a:uFill>
              <a:latin typeface="Arial"/>
            </a:endParaRPr>
          </a:p>
        </p:txBody>
      </p:sp>
      <p:sp>
        <p:nvSpPr>
          <p:cNvPr id="172" name="CustomShape 2"/>
          <p:cNvSpPr/>
          <p:nvPr/>
        </p:nvSpPr>
        <p:spPr>
          <a:xfrm>
            <a:off x="2281080" y="999528"/>
            <a:ext cx="8372520" cy="52272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2400" spc="-1" dirty="0">
                <a:solidFill>
                  <a:srgbClr val="000000"/>
                </a:solidFill>
                <a:uFill>
                  <a:solidFill>
                    <a:srgbClr val="FFFFFF"/>
                  </a:solidFill>
                </a:uFill>
                <a:latin typeface="Source Code Pro" panose="020B0509030403020204" pitchFamily="49" charset="77"/>
                <a:ea typeface="Courier New"/>
              </a:rPr>
              <a:t>reduce(function, </a:t>
            </a:r>
            <a:r>
              <a:rPr lang="en-US" sz="2400" spc="-1" dirty="0" err="1">
                <a:solidFill>
                  <a:srgbClr val="000000"/>
                </a:solidFill>
                <a:uFill>
                  <a:solidFill>
                    <a:srgbClr val="FFFFFF"/>
                  </a:solidFill>
                </a:uFill>
                <a:latin typeface="Source Code Pro" panose="020B0509030403020204" pitchFamily="49" charset="77"/>
                <a:ea typeface="Courier New"/>
              </a:rPr>
              <a:t>list_of_inputs</a:t>
            </a:r>
            <a:r>
              <a:rPr lang="en-US" sz="2400" spc="-1" dirty="0">
                <a:solidFill>
                  <a:srgbClr val="000000"/>
                </a:solidFill>
                <a:uFill>
                  <a:solidFill>
                    <a:srgbClr val="FFFFFF"/>
                  </a:solidFill>
                </a:uFill>
                <a:latin typeface="Source Code Pro" panose="020B0509030403020204" pitchFamily="49" charset="77"/>
                <a:ea typeface="Courier New"/>
              </a:rPr>
              <a:t>)</a:t>
            </a:r>
            <a:endParaRPr lang="en-US" sz="2400" spc="-1" dirty="0">
              <a:solidFill>
                <a:srgbClr val="000000"/>
              </a:solidFill>
              <a:uFill>
                <a:solidFill>
                  <a:srgbClr val="FFFFFF"/>
                </a:solidFill>
              </a:uFill>
              <a:latin typeface="Source Code Pro" panose="020B0509030403020204" pitchFamily="49" charset="77"/>
            </a:endParaRPr>
          </a:p>
        </p:txBody>
      </p:sp>
      <p:sp>
        <p:nvSpPr>
          <p:cNvPr id="174" name="CustomShape 4"/>
          <p:cNvSpPr/>
          <p:nvPr/>
        </p:nvSpPr>
        <p:spPr>
          <a:xfrm>
            <a:off x="2005548" y="1455959"/>
            <a:ext cx="8372520" cy="317737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2600" spc="-1" dirty="0">
                <a:solidFill>
                  <a:srgbClr val="000000"/>
                </a:solidFill>
                <a:uFill>
                  <a:solidFill>
                    <a:srgbClr val="FFFFFF"/>
                  </a:solidFill>
                </a:uFill>
                <a:latin typeface="Arial"/>
                <a:ea typeface="Arial"/>
              </a:rPr>
              <a:t>Successively </a:t>
            </a:r>
            <a:r>
              <a:rPr lang="en-US" sz="2600" b="1" spc="-1" dirty="0">
                <a:solidFill>
                  <a:srgbClr val="000000"/>
                </a:solidFill>
                <a:uFill>
                  <a:solidFill>
                    <a:srgbClr val="FFFFFF"/>
                  </a:solidFill>
                </a:uFill>
                <a:latin typeface="Arial"/>
                <a:ea typeface="Arial"/>
              </a:rPr>
              <a:t>combine </a:t>
            </a:r>
            <a:r>
              <a:rPr lang="en-US" sz="2600" spc="-1" dirty="0">
                <a:solidFill>
                  <a:srgbClr val="000000"/>
                </a:solidFill>
                <a:uFill>
                  <a:solidFill>
                    <a:srgbClr val="FFFFFF"/>
                  </a:solidFill>
                </a:uFill>
                <a:latin typeface="Arial"/>
                <a:ea typeface="Arial"/>
              </a:rPr>
              <a:t>items of our sequence</a:t>
            </a:r>
          </a:p>
          <a:p>
            <a:pPr>
              <a:lnSpc>
                <a:spcPct val="100000"/>
              </a:lnSpc>
            </a:pPr>
            <a:r>
              <a:rPr lang="en-US" sz="2600" spc="-1" dirty="0">
                <a:solidFill>
                  <a:srgbClr val="000000"/>
                </a:solidFill>
                <a:uFill>
                  <a:solidFill>
                    <a:srgbClr val="FFFFFF"/>
                  </a:solidFill>
                </a:uFill>
                <a:latin typeface="Arial"/>
                <a:ea typeface="Arial"/>
              </a:rPr>
              <a:t>	• function: add(), takes 2 inputs gives us 1 value. </a:t>
            </a:r>
            <a:endParaRPr lang="en-US" sz="2600" spc="-1" dirty="0">
              <a:solidFill>
                <a:srgbClr val="000000"/>
              </a:solidFill>
              <a:uFill>
                <a:solidFill>
                  <a:srgbClr val="FFFFFF"/>
                </a:solidFill>
              </a:uFill>
              <a:ea typeface="Arial"/>
            </a:endParaRPr>
          </a:p>
          <a:p>
            <a:pPr>
              <a:lnSpc>
                <a:spcPct val="100000"/>
              </a:lnSpc>
            </a:pPr>
            <a:r>
              <a:rPr lang="en-US" sz="2600" spc="-1" dirty="0">
                <a:solidFill>
                  <a:srgbClr val="000000"/>
                </a:solidFill>
                <a:uFill>
                  <a:solidFill>
                    <a:srgbClr val="FFFFFF"/>
                  </a:solidFill>
                </a:uFill>
                <a:latin typeface="Arial"/>
                <a:ea typeface="Arial"/>
              </a:rPr>
              <a:t>Inputs</a:t>
            </a:r>
            <a:r>
              <a:rPr lang="en-US" sz="2600" spc="-1" dirty="0">
                <a:solidFill>
                  <a:srgbClr val="000000"/>
                </a:solidFill>
                <a:uFill>
                  <a:solidFill>
                    <a:srgbClr val="FFFFFF"/>
                  </a:solidFill>
                </a:uFill>
                <a:latin typeface="Arial"/>
                <a:ea typeface="Arial"/>
                <a:sym typeface="Wingdings" pitchFamily="2" charset="2"/>
              </a:rPr>
              <a:t> (Domain):</a:t>
            </a:r>
            <a:br>
              <a:rPr lang="en-US" sz="2600" spc="-1" dirty="0">
                <a:solidFill>
                  <a:srgbClr val="000000"/>
                </a:solidFill>
                <a:uFill>
                  <a:solidFill>
                    <a:srgbClr val="FFFFFF"/>
                  </a:solidFill>
                </a:uFill>
                <a:latin typeface="Arial"/>
                <a:ea typeface="Arial"/>
                <a:sym typeface="Wingdings" pitchFamily="2" charset="2"/>
              </a:rPr>
            </a:br>
            <a:r>
              <a:rPr lang="en-US" sz="2600" spc="-1" dirty="0">
                <a:solidFill>
                  <a:srgbClr val="000000"/>
                </a:solidFill>
                <a:uFill>
                  <a:solidFill>
                    <a:srgbClr val="FFFFFF"/>
                  </a:solidFill>
                </a:uFill>
                <a:latin typeface="Arial"/>
                <a:ea typeface="Arial"/>
                <a:sym typeface="Wingdings" pitchFamily="2" charset="2"/>
              </a:rPr>
              <a:t>	• Function, with 2 inputs</a:t>
            </a:r>
          </a:p>
          <a:p>
            <a:pPr>
              <a:lnSpc>
                <a:spcPct val="100000"/>
              </a:lnSpc>
            </a:pPr>
            <a:r>
              <a:rPr lang="en-US" sz="2600" spc="-1" dirty="0">
                <a:solidFill>
                  <a:srgbClr val="000000"/>
                </a:solidFill>
                <a:uFill>
                  <a:solidFill>
                    <a:srgbClr val="FFFFFF"/>
                  </a:solidFill>
                </a:uFill>
                <a:latin typeface="Arial"/>
                <a:ea typeface="Arial"/>
                <a:sym typeface="Wingdings" pitchFamily="2" charset="2"/>
              </a:rPr>
              <a:t>	• Sequence</a:t>
            </a:r>
            <a:br>
              <a:rPr lang="en-US" sz="2600" spc="-1" dirty="0">
                <a:solidFill>
                  <a:srgbClr val="000000"/>
                </a:solidFill>
                <a:uFill>
                  <a:solidFill>
                    <a:srgbClr val="FFFFFF"/>
                  </a:solidFill>
                </a:uFill>
                <a:latin typeface="Arial"/>
                <a:ea typeface="Arial"/>
                <a:sym typeface="Wingdings" pitchFamily="2" charset="2"/>
              </a:rPr>
            </a:br>
            <a:r>
              <a:rPr lang="en-US" sz="2600" spc="-1" dirty="0">
                <a:solidFill>
                  <a:srgbClr val="000000"/>
                </a:solidFill>
                <a:uFill>
                  <a:solidFill>
                    <a:srgbClr val="FFFFFF"/>
                  </a:solidFill>
                </a:uFill>
                <a:latin typeface="Arial"/>
                <a:ea typeface="Arial"/>
                <a:sym typeface="Wingdings" pitchFamily="2" charset="2"/>
              </a:rPr>
              <a:t>Output (Range):</a:t>
            </a:r>
          </a:p>
          <a:p>
            <a:pPr>
              <a:lnSpc>
                <a:spcPct val="100000"/>
              </a:lnSpc>
            </a:pPr>
            <a:r>
              <a:rPr lang="en-US" sz="2600" spc="-1" dirty="0">
                <a:solidFill>
                  <a:srgbClr val="000000"/>
                </a:solidFill>
                <a:uFill>
                  <a:solidFill>
                    <a:srgbClr val="FFFFFF"/>
                  </a:solidFill>
                </a:uFill>
                <a:latin typeface="Arial"/>
                <a:ea typeface="Arial"/>
                <a:sym typeface="Wingdings" pitchFamily="2" charset="2"/>
              </a:rPr>
              <a:t>	• An item, specifically, the output of our function.</a:t>
            </a:r>
          </a:p>
          <a:p>
            <a:pPr>
              <a:lnSpc>
                <a:spcPct val="100000"/>
              </a:lnSpc>
            </a:pPr>
            <a:endParaRPr lang="en-US" sz="2600" spc="-1" dirty="0">
              <a:solidFill>
                <a:srgbClr val="000000"/>
              </a:solidFill>
              <a:uFill>
                <a:solidFill>
                  <a:srgbClr val="FFFFFF"/>
                </a:solidFill>
              </a:uFill>
              <a:latin typeface="Arial"/>
              <a:ea typeface="Arial"/>
              <a:sym typeface="Wingdings" pitchFamily="2" charset="2"/>
            </a:endParaRPr>
          </a:p>
          <a:p>
            <a:pPr>
              <a:lnSpc>
                <a:spcPct val="100000"/>
              </a:lnSpc>
            </a:pPr>
            <a:endParaRPr lang="en-US" sz="2600" spc="-1" dirty="0">
              <a:solidFill>
                <a:srgbClr val="000000"/>
              </a:solidFill>
              <a:uFill>
                <a:solidFill>
                  <a:srgbClr val="FFFFFF"/>
                </a:solidFill>
              </a:uFill>
              <a:latin typeface="Arial"/>
            </a:endParaRPr>
          </a:p>
        </p:txBody>
      </p:sp>
      <p:sp>
        <p:nvSpPr>
          <p:cNvPr id="178" name="TextShape 8"/>
          <p:cNvSpPr txBox="1"/>
          <p:nvPr/>
        </p:nvSpPr>
        <p:spPr>
          <a:xfrm>
            <a:off x="10134480" y="6553080"/>
            <a:ext cx="533160" cy="304560"/>
          </a:xfrm>
          <a:prstGeom prst="rect">
            <a:avLst/>
          </a:prstGeom>
          <a:noFill/>
          <a:ln>
            <a:noFill/>
          </a:ln>
        </p:spPr>
        <p:txBody>
          <a:bodyPr lIns="92160" tIns="46080" rIns="92160" bIns="46080" anchor="ctr"/>
          <a:lstStyle/>
          <a:p>
            <a:pPr algn="r">
              <a:lnSpc>
                <a:spcPct val="100000"/>
              </a:lnSpc>
            </a:pPr>
            <a:fld id="{713BEC69-ACC0-4745-91F6-6864BC87B08D}" type="slidenum">
              <a:rPr lang="en-US" sz="1400" b="1" spc="-1">
                <a:solidFill>
                  <a:srgbClr val="FF9900"/>
                </a:solidFill>
                <a:uFill>
                  <a:solidFill>
                    <a:srgbClr val="FFFFFF"/>
                  </a:solidFill>
                </a:uFill>
                <a:latin typeface="Times New Roman"/>
                <a:ea typeface="Times New Roman"/>
              </a:rPr>
              <a:t>32</a:t>
            </a:fld>
            <a:endParaRPr lang="en-US" sz="1400" spc="-1">
              <a:solidFill>
                <a:srgbClr val="000000"/>
              </a:solidFill>
              <a:uFill>
                <a:solidFill>
                  <a:srgbClr val="FFFFFF"/>
                </a:solidFill>
              </a:uFill>
              <a:latin typeface="Times New Roman"/>
            </a:endParaRPr>
          </a:p>
        </p:txBody>
      </p:sp>
      <p:sp>
        <p:nvSpPr>
          <p:cNvPr id="179" name="CustomShape 9"/>
          <p:cNvSpPr/>
          <p:nvPr/>
        </p:nvSpPr>
        <p:spPr>
          <a:xfrm>
            <a:off x="1524000" y="6553080"/>
            <a:ext cx="1523520" cy="304560"/>
          </a:xfrm>
          <a:prstGeom prst="rect">
            <a:avLst/>
          </a:prstGeom>
          <a:noFill/>
          <a:ln w="9360">
            <a:noFill/>
          </a:ln>
        </p:spPr>
        <p:style>
          <a:lnRef idx="0">
            <a:scrgbClr r="0" g="0" b="0"/>
          </a:lnRef>
          <a:fillRef idx="0">
            <a:scrgbClr r="0" g="0" b="0"/>
          </a:fillRef>
          <a:effectRef idx="0">
            <a:scrgbClr r="0" g="0" b="0"/>
          </a:effectRef>
          <a:fontRef idx="minor"/>
        </p:style>
        <p:txBody>
          <a:bodyPr wrap="none" lIns="92160" tIns="46080" rIns="92160" bIns="46080" anchor="ctr"/>
          <a:lstStyle/>
          <a:p>
            <a:pPr>
              <a:lnSpc>
                <a:spcPct val="100000"/>
              </a:lnSpc>
            </a:pPr>
            <a:r>
              <a:rPr lang="en-US" sz="1200" b="1" spc="-1" dirty="0">
                <a:solidFill>
                  <a:srgbClr val="FF9900"/>
                </a:solidFill>
                <a:uFill>
                  <a:solidFill>
                    <a:srgbClr val="FFFFFF"/>
                  </a:solidFill>
                </a:uFill>
                <a:latin typeface="Times New Roman"/>
                <a:ea typeface="ＭＳ Ｐゴシック"/>
              </a:rPr>
              <a:t>02/10/2020</a:t>
            </a:r>
            <a:endParaRPr lang="en-US" spc="-1" dirty="0">
              <a:solidFill>
                <a:srgbClr val="000000"/>
              </a:solidFill>
              <a:uFill>
                <a:solidFill>
                  <a:srgbClr val="FFFFFF"/>
                </a:solidFill>
              </a:uFill>
              <a:latin typeface="Arial"/>
            </a:endParaRPr>
          </a:p>
        </p:txBody>
      </p:sp>
      <p:sp>
        <p:nvSpPr>
          <p:cNvPr id="180" name="TextShape 10"/>
          <p:cNvSpPr txBox="1"/>
          <p:nvPr/>
        </p:nvSpPr>
        <p:spPr>
          <a:xfrm>
            <a:off x="4572120" y="6553080"/>
            <a:ext cx="2895120" cy="304560"/>
          </a:xfrm>
          <a:prstGeom prst="rect">
            <a:avLst/>
          </a:prstGeom>
          <a:noFill/>
          <a:ln>
            <a:noFill/>
          </a:ln>
        </p:spPr>
        <p:txBody>
          <a:bodyPr lIns="92160" tIns="46080" rIns="92160" bIns="46080" anchor="ctr"/>
          <a:lstStyle/>
          <a:p>
            <a:pPr algn="ctr">
              <a:lnSpc>
                <a:spcPct val="100000"/>
              </a:lnSpc>
            </a:pPr>
            <a:r>
              <a:rPr lang="en-US" sz="1200" b="1" spc="-1" dirty="0">
                <a:solidFill>
                  <a:srgbClr val="114FFB"/>
                </a:solidFill>
                <a:uFill>
                  <a:solidFill>
                    <a:srgbClr val="FFFFFF"/>
                  </a:solidFill>
                </a:uFill>
                <a:latin typeface="Helvetica Neue"/>
                <a:ea typeface="Helvetica Neue"/>
              </a:rPr>
              <a:t>UCB CS88 Fa20 L6</a:t>
            </a:r>
            <a:endParaRPr lang="en-US" sz="1200" spc="-1" dirty="0">
              <a:solidFill>
                <a:srgbClr val="000000"/>
              </a:solidFill>
              <a:uFill>
                <a:solidFill>
                  <a:srgbClr val="FFFFFF"/>
                </a:solidFill>
              </a:uFill>
              <a:latin typeface="Times New Roman"/>
            </a:endParaRPr>
          </a:p>
        </p:txBody>
      </p:sp>
      <p:sp>
        <p:nvSpPr>
          <p:cNvPr id="181" name="TextShape 11"/>
          <p:cNvSpPr txBox="1"/>
          <p:nvPr/>
        </p:nvSpPr>
        <p:spPr>
          <a:xfrm>
            <a:off x="2281080" y="5012456"/>
            <a:ext cx="7171560" cy="602280"/>
          </a:xfrm>
          <a:prstGeom prst="rect">
            <a:avLst/>
          </a:prstGeom>
          <a:noFill/>
          <a:ln>
            <a:noFill/>
          </a:ln>
        </p:spPr>
        <p:txBody>
          <a:bodyPr lIns="90000" tIns="45000" rIns="90000" bIns="45000"/>
          <a:lstStyle/>
          <a:p>
            <a:endParaRPr lang="en-US" spc="-1" dirty="0">
              <a:solidFill>
                <a:srgbClr val="000000"/>
              </a:solidFill>
              <a:uFill>
                <a:solidFill>
                  <a:srgbClr val="FFFFFF"/>
                </a:solidFill>
              </a:uFill>
              <a:latin typeface="Arial"/>
            </a:endParaRPr>
          </a:p>
        </p:txBody>
      </p:sp>
      <p:sp>
        <p:nvSpPr>
          <p:cNvPr id="4" name="Rectangle 3">
            <a:extLst>
              <a:ext uri="{FF2B5EF4-FFF2-40B4-BE49-F238E27FC236}">
                <a16:creationId xmlns:a16="http://schemas.microsoft.com/office/drawing/2014/main" id="{DB3BA0DD-C671-564E-8D6D-0143E2712244}"/>
              </a:ext>
            </a:extLst>
          </p:cNvPr>
          <p:cNvSpPr/>
          <p:nvPr/>
        </p:nvSpPr>
        <p:spPr>
          <a:xfrm>
            <a:off x="2179200" y="4493067"/>
            <a:ext cx="8474400" cy="1477328"/>
          </a:xfrm>
          <a:prstGeom prst="rect">
            <a:avLst/>
          </a:prstGeom>
        </p:spPr>
        <p:txBody>
          <a:bodyPr wrap="square">
            <a:spAutoFit/>
          </a:bodyPr>
          <a:lstStyle/>
          <a:p>
            <a:r>
              <a:rPr lang="en-US" dirty="0">
                <a:solidFill>
                  <a:srgbClr val="0000FF"/>
                </a:solidFill>
                <a:latin typeface=" SourceCodePro-Light" panose="020B0509030403020204" pitchFamily="49" charset="77"/>
              </a:rPr>
              <a:t>def</a:t>
            </a:r>
            <a:r>
              <a:rPr lang="en-US" dirty="0">
                <a:solidFill>
                  <a:srgbClr val="000000"/>
                </a:solidFill>
                <a:latin typeface=" SourceCodePro-Light" panose="020B0509030403020204" pitchFamily="49" charset="77"/>
              </a:rPr>
              <a:t> </a:t>
            </a:r>
            <a:r>
              <a:rPr lang="en-US" dirty="0">
                <a:solidFill>
                  <a:srgbClr val="001080"/>
                </a:solidFill>
                <a:latin typeface=" SourceCodePro-Light" panose="020B0509030403020204" pitchFamily="49" charset="77"/>
              </a:rPr>
              <a:t>reduce</a:t>
            </a:r>
            <a:r>
              <a:rPr lang="en-US" dirty="0">
                <a:solidFill>
                  <a:srgbClr val="000000"/>
                </a:solidFill>
                <a:latin typeface=" SourceCodePro-Light" panose="020B0509030403020204" pitchFamily="49" charset="77"/>
              </a:rPr>
              <a:t>(</a:t>
            </a:r>
            <a:r>
              <a:rPr lang="en-US" dirty="0">
                <a:solidFill>
                  <a:srgbClr val="001080"/>
                </a:solidFill>
                <a:latin typeface=" SourceCodePro-Light" panose="020B0509030403020204" pitchFamily="49" charset="77"/>
              </a:rPr>
              <a:t>function</a:t>
            </a:r>
            <a:r>
              <a:rPr lang="en-US" dirty="0">
                <a:solidFill>
                  <a:srgbClr val="000000"/>
                </a:solidFill>
                <a:latin typeface=" SourceCodePro-Light" panose="020B0509030403020204" pitchFamily="49" charset="77"/>
              </a:rPr>
              <a:t>, </a:t>
            </a:r>
            <a:r>
              <a:rPr lang="en-US" dirty="0">
                <a:solidFill>
                  <a:srgbClr val="001080"/>
                </a:solidFill>
                <a:latin typeface=" SourceCodePro-Light" panose="020B0509030403020204" pitchFamily="49" charset="77"/>
              </a:rPr>
              <a:t>sequence</a:t>
            </a:r>
            <a:r>
              <a:rPr lang="en-US" dirty="0">
                <a:solidFill>
                  <a:srgbClr val="000000"/>
                </a:solidFill>
                <a:latin typeface=" SourceCodePro-Light" panose="020B0509030403020204" pitchFamily="49" charset="77"/>
              </a:rPr>
              <a:t>):</a:t>
            </a:r>
          </a:p>
          <a:p>
            <a:r>
              <a:rPr lang="en-US" dirty="0">
                <a:solidFill>
                  <a:srgbClr val="000000"/>
                </a:solidFill>
                <a:latin typeface=" SourceCodePro-Light" panose="020B0509030403020204" pitchFamily="49" charset="77"/>
              </a:rPr>
              <a:t>    result = function(sequence[</a:t>
            </a:r>
            <a:r>
              <a:rPr lang="en-US" dirty="0">
                <a:solidFill>
                  <a:srgbClr val="098658"/>
                </a:solidFill>
                <a:latin typeface=" SourceCodePro-Light" panose="020B0509030403020204" pitchFamily="49" charset="77"/>
              </a:rPr>
              <a:t>0</a:t>
            </a:r>
            <a:r>
              <a:rPr lang="en-US" dirty="0">
                <a:solidFill>
                  <a:srgbClr val="000000"/>
                </a:solidFill>
                <a:latin typeface=" SourceCodePro-Light" panose="020B0509030403020204" pitchFamily="49" charset="77"/>
              </a:rPr>
              <a:t>], sequence[</a:t>
            </a:r>
            <a:r>
              <a:rPr lang="en-US" dirty="0">
                <a:solidFill>
                  <a:srgbClr val="098658"/>
                </a:solidFill>
                <a:latin typeface=" SourceCodePro-Light" panose="020B0509030403020204" pitchFamily="49" charset="77"/>
              </a:rPr>
              <a:t>1</a:t>
            </a:r>
            <a:r>
              <a:rPr lang="en-US" dirty="0">
                <a:solidFill>
                  <a:srgbClr val="000000"/>
                </a:solidFill>
                <a:latin typeface=" SourceCodePro-Light" panose="020B0509030403020204" pitchFamily="49" charset="77"/>
              </a:rPr>
              <a:t>])</a:t>
            </a:r>
          </a:p>
          <a:p>
            <a:r>
              <a:rPr lang="en-US" dirty="0">
                <a:solidFill>
                  <a:srgbClr val="AF00DB"/>
                </a:solidFill>
                <a:latin typeface=" SourceCodePro-Light" panose="020B0509030403020204" pitchFamily="49" charset="77"/>
              </a:rPr>
              <a:t>    for</a:t>
            </a:r>
            <a:r>
              <a:rPr lang="en-US" dirty="0">
                <a:solidFill>
                  <a:srgbClr val="000000"/>
                </a:solidFill>
                <a:latin typeface=" SourceCodePro-Light" panose="020B0509030403020204" pitchFamily="49" charset="77"/>
              </a:rPr>
              <a:t> index </a:t>
            </a:r>
            <a:r>
              <a:rPr lang="en-US" dirty="0">
                <a:solidFill>
                  <a:srgbClr val="0000FF"/>
                </a:solidFill>
                <a:latin typeface=" SourceCodePro-Light" panose="020B0509030403020204" pitchFamily="49" charset="77"/>
              </a:rPr>
              <a:t>in</a:t>
            </a:r>
            <a:r>
              <a:rPr lang="en-US" dirty="0">
                <a:solidFill>
                  <a:srgbClr val="000000"/>
                </a:solidFill>
                <a:latin typeface=" SourceCodePro-Light" panose="020B0509030403020204" pitchFamily="49" charset="77"/>
              </a:rPr>
              <a:t> </a:t>
            </a:r>
            <a:r>
              <a:rPr lang="en-US" dirty="0">
                <a:solidFill>
                  <a:srgbClr val="795E26"/>
                </a:solidFill>
                <a:latin typeface=" SourceCodePro-Light" panose="020B0509030403020204" pitchFamily="49" charset="77"/>
              </a:rPr>
              <a:t>range</a:t>
            </a:r>
            <a:r>
              <a:rPr lang="en-US" dirty="0">
                <a:solidFill>
                  <a:srgbClr val="000000"/>
                </a:solidFill>
                <a:latin typeface=" SourceCodePro-Light" panose="020B0509030403020204" pitchFamily="49" charset="77"/>
              </a:rPr>
              <a:t>(</a:t>
            </a:r>
            <a:r>
              <a:rPr lang="en-US" dirty="0">
                <a:solidFill>
                  <a:srgbClr val="098658"/>
                </a:solidFill>
                <a:latin typeface=" SourceCodePro-Light" panose="020B0509030403020204" pitchFamily="49" charset="77"/>
              </a:rPr>
              <a:t>2</a:t>
            </a:r>
            <a:r>
              <a:rPr lang="en-US" dirty="0">
                <a:solidFill>
                  <a:srgbClr val="000000"/>
                </a:solidFill>
                <a:latin typeface=" SourceCodePro-Light" panose="020B0509030403020204" pitchFamily="49" charset="77"/>
              </a:rPr>
              <a:t>, </a:t>
            </a:r>
            <a:r>
              <a:rPr lang="en-US" dirty="0" err="1">
                <a:solidFill>
                  <a:srgbClr val="795E26"/>
                </a:solidFill>
                <a:latin typeface=" SourceCodePro-Light" panose="020B0509030403020204" pitchFamily="49" charset="77"/>
              </a:rPr>
              <a:t>len</a:t>
            </a:r>
            <a:r>
              <a:rPr lang="en-US" dirty="0">
                <a:solidFill>
                  <a:srgbClr val="000000"/>
                </a:solidFill>
                <a:latin typeface=" SourceCodePro-Light" panose="020B0509030403020204" pitchFamily="49" charset="77"/>
              </a:rPr>
              <a:t>(sequence)):</a:t>
            </a:r>
          </a:p>
          <a:p>
            <a:r>
              <a:rPr lang="en-US" dirty="0">
                <a:solidFill>
                  <a:srgbClr val="000000"/>
                </a:solidFill>
                <a:latin typeface=" SourceCodePro-Light" panose="020B0509030403020204" pitchFamily="49" charset="77"/>
              </a:rPr>
              <a:t>        result = function(result, sequence[index])</a:t>
            </a:r>
          </a:p>
          <a:p>
            <a:r>
              <a:rPr lang="en-US" dirty="0">
                <a:solidFill>
                  <a:srgbClr val="AF00DB"/>
                </a:solidFill>
                <a:latin typeface=" SourceCodePro-Light" panose="020B0509030403020204" pitchFamily="49" charset="77"/>
              </a:rPr>
              <a:t>    return</a:t>
            </a:r>
            <a:r>
              <a:rPr lang="en-US" dirty="0">
                <a:solidFill>
                  <a:srgbClr val="000000"/>
                </a:solidFill>
                <a:latin typeface=" SourceCodePro-Light" panose="020B0509030403020204" pitchFamily="49" charset="77"/>
              </a:rPr>
              <a:t> result</a:t>
            </a:r>
          </a:p>
        </p:txBody>
      </p:sp>
    </p:spTree>
    <p:extLst>
      <p:ext uri="{BB962C8B-B14F-4D97-AF65-F5344CB8AC3E}">
        <p14:creationId xmlns:p14="http://schemas.microsoft.com/office/powerpoint/2010/main" val="17106830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4" name="TextShape 1"/>
          <p:cNvSpPr txBox="1"/>
          <p:nvPr/>
        </p:nvSpPr>
        <p:spPr>
          <a:xfrm>
            <a:off x="2209800" y="228600"/>
            <a:ext cx="7695720" cy="736200"/>
          </a:xfrm>
          <a:prstGeom prst="rect">
            <a:avLst/>
          </a:prstGeom>
          <a:noFill/>
          <a:ln>
            <a:noFill/>
          </a:ln>
        </p:spPr>
        <p:txBody>
          <a:bodyPr lIns="92160" tIns="46080" rIns="92160" bIns="46080" anchor="ctr"/>
          <a:lstStyle/>
          <a:p>
            <a:pPr>
              <a:lnSpc>
                <a:spcPct val="90000"/>
              </a:lnSpc>
            </a:pPr>
            <a:r>
              <a:rPr lang="en-US" sz="3200" b="1" spc="-1">
                <a:solidFill>
                  <a:srgbClr val="0332B7"/>
                </a:solidFill>
                <a:uFill>
                  <a:solidFill>
                    <a:srgbClr val="FFFFFF"/>
                  </a:solidFill>
                </a:uFill>
                <a:latin typeface="Arial"/>
                <a:ea typeface="Arial"/>
              </a:rPr>
              <a:t>Higher Order Functions</a:t>
            </a:r>
            <a:endParaRPr lang="en-US" sz="1400" spc="-1">
              <a:solidFill>
                <a:srgbClr val="000000"/>
              </a:solidFill>
              <a:uFill>
                <a:solidFill>
                  <a:srgbClr val="FFFFFF"/>
                </a:solidFill>
              </a:uFill>
              <a:latin typeface="Arial"/>
            </a:endParaRPr>
          </a:p>
        </p:txBody>
      </p:sp>
      <p:sp>
        <p:nvSpPr>
          <p:cNvPr id="155" name="TextShape 2"/>
          <p:cNvSpPr txBox="1"/>
          <p:nvPr/>
        </p:nvSpPr>
        <p:spPr>
          <a:xfrm>
            <a:off x="2209800" y="1066680"/>
            <a:ext cx="7619760" cy="456840"/>
          </a:xfrm>
          <a:prstGeom prst="rect">
            <a:avLst/>
          </a:prstGeom>
          <a:noFill/>
          <a:ln>
            <a:noFill/>
          </a:ln>
        </p:spPr>
        <p:txBody>
          <a:bodyPr lIns="92160" tIns="46080" rIns="92160" bIns="46080"/>
          <a:lstStyle/>
          <a:p>
            <a:pPr marL="285840" indent="-285480">
              <a:lnSpc>
                <a:spcPct val="90000"/>
              </a:lnSpc>
              <a:buClr>
                <a:srgbClr val="000000"/>
              </a:buClr>
              <a:buFont typeface="Arial"/>
              <a:buChar char="•"/>
            </a:pPr>
            <a:r>
              <a:rPr lang="en-US" sz="2400" b="1" spc="-1" dirty="0">
                <a:solidFill>
                  <a:srgbClr val="000000"/>
                </a:solidFill>
                <a:uFill>
                  <a:solidFill>
                    <a:srgbClr val="FFFFFF"/>
                  </a:solidFill>
                </a:uFill>
                <a:latin typeface="Arial"/>
                <a:ea typeface="Arial"/>
              </a:rPr>
              <a:t>Functions that operate on functions</a:t>
            </a:r>
            <a:endParaRPr lang="en-US" sz="1400" spc="-1" dirty="0">
              <a:solidFill>
                <a:srgbClr val="000000"/>
              </a:solidFill>
              <a:uFill>
                <a:solidFill>
                  <a:srgbClr val="FFFFFF"/>
                </a:solidFill>
              </a:uFill>
              <a:latin typeface="Arial"/>
            </a:endParaRPr>
          </a:p>
          <a:p>
            <a:pPr marL="285840" indent="-285480">
              <a:lnSpc>
                <a:spcPct val="90000"/>
              </a:lnSpc>
              <a:buClr>
                <a:srgbClr val="000000"/>
              </a:buClr>
              <a:buFont typeface="Arial"/>
              <a:buChar char="•"/>
            </a:pPr>
            <a:r>
              <a:rPr lang="en-US" sz="2400" b="1" spc="-1" dirty="0">
                <a:solidFill>
                  <a:srgbClr val="000000"/>
                </a:solidFill>
                <a:uFill>
                  <a:solidFill>
                    <a:srgbClr val="FFFFFF"/>
                  </a:solidFill>
                </a:uFill>
                <a:latin typeface="Arial"/>
                <a:ea typeface="Arial"/>
              </a:rPr>
              <a:t>A function</a:t>
            </a:r>
            <a:endParaRPr lang="en-US" sz="1400" spc="-1" dirty="0">
              <a:solidFill>
                <a:srgbClr val="000000"/>
              </a:solidFill>
              <a:uFill>
                <a:solidFill>
                  <a:srgbClr val="FFFFFF"/>
                </a:solidFill>
              </a:uFill>
              <a:latin typeface="Arial"/>
            </a:endParaRPr>
          </a:p>
          <a:p>
            <a:pPr marL="285840" indent="-132840">
              <a:lnSpc>
                <a:spcPct val="90000"/>
              </a:lnSpc>
            </a:pPr>
            <a:endParaRPr lang="en-US" sz="1400" spc="-1" dirty="0">
              <a:solidFill>
                <a:srgbClr val="000000"/>
              </a:solidFill>
              <a:uFill>
                <a:solidFill>
                  <a:srgbClr val="FFFFFF"/>
                </a:solidFill>
              </a:uFill>
              <a:latin typeface="Arial"/>
            </a:endParaRPr>
          </a:p>
          <a:p>
            <a:pPr marL="285840" indent="-132840">
              <a:lnSpc>
                <a:spcPct val="90000"/>
              </a:lnSpc>
            </a:pPr>
            <a:endParaRPr lang="en-US" sz="1400" spc="-1" dirty="0">
              <a:solidFill>
                <a:srgbClr val="000000"/>
              </a:solidFill>
              <a:uFill>
                <a:solidFill>
                  <a:srgbClr val="FFFFFF"/>
                </a:solidFill>
              </a:uFill>
              <a:latin typeface="Arial"/>
            </a:endParaRPr>
          </a:p>
          <a:p>
            <a:pPr marL="285840" indent="-132840">
              <a:lnSpc>
                <a:spcPct val="90000"/>
              </a:lnSpc>
            </a:pPr>
            <a:br>
              <a:rPr lang="en-US" sz="1400" spc="-1" dirty="0">
                <a:solidFill>
                  <a:srgbClr val="000000"/>
                </a:solidFill>
                <a:uFill>
                  <a:solidFill>
                    <a:srgbClr val="FFFFFF"/>
                  </a:solidFill>
                </a:uFill>
                <a:latin typeface="Arial"/>
              </a:rPr>
            </a:br>
            <a:br>
              <a:rPr lang="en-US" sz="1400" spc="-1" dirty="0">
                <a:solidFill>
                  <a:srgbClr val="000000"/>
                </a:solidFill>
                <a:uFill>
                  <a:solidFill>
                    <a:srgbClr val="FFFFFF"/>
                  </a:solidFill>
                </a:uFill>
                <a:latin typeface="Arial"/>
              </a:rPr>
            </a:br>
            <a:br>
              <a:rPr lang="en-US" sz="1400" spc="-1" dirty="0">
                <a:solidFill>
                  <a:srgbClr val="000000"/>
                </a:solidFill>
                <a:uFill>
                  <a:solidFill>
                    <a:srgbClr val="FFFFFF"/>
                  </a:solidFill>
                </a:uFill>
                <a:latin typeface="Arial"/>
              </a:rPr>
            </a:br>
            <a:br>
              <a:rPr lang="en-US" sz="1400" spc="-1" dirty="0">
                <a:solidFill>
                  <a:srgbClr val="000000"/>
                </a:solidFill>
                <a:uFill>
                  <a:solidFill>
                    <a:srgbClr val="FFFFFF"/>
                  </a:solidFill>
                </a:uFill>
                <a:latin typeface="Arial"/>
              </a:rPr>
            </a:br>
            <a:br>
              <a:rPr lang="en-US" sz="1400" spc="-1" dirty="0">
                <a:solidFill>
                  <a:srgbClr val="000000"/>
                </a:solidFill>
                <a:uFill>
                  <a:solidFill>
                    <a:srgbClr val="FFFFFF"/>
                  </a:solidFill>
                </a:uFill>
                <a:latin typeface="Arial"/>
              </a:rPr>
            </a:br>
            <a:br>
              <a:rPr lang="en-US" sz="1400" spc="-1" dirty="0">
                <a:solidFill>
                  <a:srgbClr val="000000"/>
                </a:solidFill>
                <a:uFill>
                  <a:solidFill>
                    <a:srgbClr val="FFFFFF"/>
                  </a:solidFill>
                </a:uFill>
                <a:latin typeface="Arial"/>
              </a:rPr>
            </a:br>
            <a:endParaRPr lang="en-US" sz="1400" spc="-1" dirty="0">
              <a:solidFill>
                <a:srgbClr val="000000"/>
              </a:solidFill>
              <a:uFill>
                <a:solidFill>
                  <a:srgbClr val="FFFFFF"/>
                </a:solidFill>
              </a:uFill>
              <a:latin typeface="Arial"/>
            </a:endParaRPr>
          </a:p>
          <a:p>
            <a:pPr marL="285840" indent="-132840">
              <a:lnSpc>
                <a:spcPct val="90000"/>
              </a:lnSpc>
            </a:pPr>
            <a:endParaRPr lang="en-US" sz="1400" spc="-1" dirty="0">
              <a:solidFill>
                <a:srgbClr val="000000"/>
              </a:solidFill>
              <a:uFill>
                <a:solidFill>
                  <a:srgbClr val="FFFFFF"/>
                </a:solidFill>
              </a:uFill>
              <a:latin typeface="Arial"/>
            </a:endParaRPr>
          </a:p>
          <a:p>
            <a:pPr marL="285840" indent="-285480">
              <a:lnSpc>
                <a:spcPct val="90000"/>
              </a:lnSpc>
              <a:buClr>
                <a:srgbClr val="000000"/>
              </a:buClr>
              <a:buFont typeface="Arial"/>
              <a:buChar char="•"/>
            </a:pPr>
            <a:r>
              <a:rPr lang="en-US" sz="2400" b="1" spc="-1" dirty="0">
                <a:solidFill>
                  <a:srgbClr val="000000"/>
                </a:solidFill>
                <a:uFill>
                  <a:solidFill>
                    <a:srgbClr val="FFFFFF"/>
                  </a:solidFill>
                </a:uFill>
                <a:latin typeface="Arial"/>
                <a:ea typeface="Arial"/>
              </a:rPr>
              <a:t>A function that takes a function </a:t>
            </a:r>
            <a:r>
              <a:rPr lang="en-US" sz="2400" b="1" spc="-1" dirty="0" err="1">
                <a:solidFill>
                  <a:srgbClr val="000000"/>
                </a:solidFill>
                <a:uFill>
                  <a:solidFill>
                    <a:srgbClr val="FFFFFF"/>
                  </a:solidFill>
                </a:uFill>
                <a:latin typeface="Arial"/>
                <a:ea typeface="Arial"/>
              </a:rPr>
              <a:t>arg</a:t>
            </a:r>
            <a:endParaRPr lang="en-US" sz="1400" spc="-1" dirty="0">
              <a:solidFill>
                <a:srgbClr val="000000"/>
              </a:solidFill>
              <a:uFill>
                <a:solidFill>
                  <a:srgbClr val="FFFFFF"/>
                </a:solidFill>
              </a:uFill>
              <a:latin typeface="Arial"/>
            </a:endParaRPr>
          </a:p>
        </p:txBody>
      </p:sp>
      <p:sp>
        <p:nvSpPr>
          <p:cNvPr id="156" name="CustomShape 3"/>
          <p:cNvSpPr/>
          <p:nvPr/>
        </p:nvSpPr>
        <p:spPr>
          <a:xfrm>
            <a:off x="3429120" y="2027880"/>
            <a:ext cx="6019560" cy="1477080"/>
          </a:xfrm>
          <a:prstGeom prst="rect">
            <a:avLst/>
          </a:prstGeom>
          <a:noFill/>
          <a:ln w="9360">
            <a:solidFill>
              <a:srgbClr val="4F81BD"/>
            </a:solidFill>
            <a:round/>
          </a:ln>
        </p:spPr>
        <p:style>
          <a:lnRef idx="0">
            <a:scrgbClr r="0" g="0" b="0"/>
          </a:lnRef>
          <a:fillRef idx="0">
            <a:scrgbClr r="0" g="0" b="0"/>
          </a:fillRef>
          <a:effectRef idx="0">
            <a:scrgbClr r="0" g="0" b="0"/>
          </a:effectRef>
          <a:fontRef idx="minor"/>
        </p:style>
        <p:txBody>
          <a:bodyPr/>
          <a:lstStyle/>
          <a:p>
            <a:pPr>
              <a:lnSpc>
                <a:spcPct val="100000"/>
              </a:lnSpc>
            </a:pPr>
            <a:r>
              <a:rPr lang="en-US" spc="-1" dirty="0">
                <a:solidFill>
                  <a:srgbClr val="000000"/>
                </a:solidFill>
                <a:uFill>
                  <a:solidFill>
                    <a:srgbClr val="FFFFFF"/>
                  </a:solidFill>
                </a:uFill>
                <a:latin typeface="Courier New"/>
                <a:ea typeface="Courier New"/>
              </a:rPr>
              <a:t>def odd(x):</a:t>
            </a:r>
            <a:endParaRPr lang="en-US" spc="-1" dirty="0">
              <a:solidFill>
                <a:srgbClr val="000000"/>
              </a:solidFill>
              <a:uFill>
                <a:solidFill>
                  <a:srgbClr val="FFFFFF"/>
                </a:solidFill>
              </a:uFill>
              <a:latin typeface="Arial"/>
            </a:endParaRPr>
          </a:p>
          <a:p>
            <a:pPr>
              <a:lnSpc>
                <a:spcPct val="100000"/>
              </a:lnSpc>
            </a:pPr>
            <a:r>
              <a:rPr lang="en-US" spc="-1" dirty="0">
                <a:solidFill>
                  <a:srgbClr val="000000"/>
                </a:solidFill>
                <a:uFill>
                  <a:solidFill>
                    <a:srgbClr val="FFFFFF"/>
                  </a:solidFill>
                </a:uFill>
                <a:latin typeface="Courier New"/>
                <a:ea typeface="Courier New"/>
              </a:rPr>
              <a:t>    return x%2==1</a:t>
            </a:r>
            <a:endParaRPr lang="en-US" spc="-1" dirty="0">
              <a:solidFill>
                <a:srgbClr val="000000"/>
              </a:solidFill>
              <a:uFill>
                <a:solidFill>
                  <a:srgbClr val="FFFFFF"/>
                </a:solidFill>
              </a:uFill>
              <a:latin typeface="Arial"/>
            </a:endParaRPr>
          </a:p>
          <a:p>
            <a:pPr>
              <a:lnSpc>
                <a:spcPct val="100000"/>
              </a:lnSpc>
            </a:pPr>
            <a:endParaRPr lang="en-US" spc="-1" dirty="0">
              <a:solidFill>
                <a:srgbClr val="000000"/>
              </a:solidFill>
              <a:uFill>
                <a:solidFill>
                  <a:srgbClr val="FFFFFF"/>
                </a:solidFill>
              </a:uFill>
              <a:latin typeface="Arial"/>
            </a:endParaRPr>
          </a:p>
          <a:p>
            <a:pPr>
              <a:lnSpc>
                <a:spcPct val="100000"/>
              </a:lnSpc>
            </a:pPr>
            <a:r>
              <a:rPr lang="en-US" spc="-1" dirty="0">
                <a:solidFill>
                  <a:srgbClr val="000000"/>
                </a:solidFill>
                <a:uFill>
                  <a:solidFill>
                    <a:srgbClr val="FFFFFF"/>
                  </a:solidFill>
                </a:uFill>
                <a:latin typeface="Courier New"/>
                <a:ea typeface="Courier New"/>
              </a:rPr>
              <a:t>odd(3)</a:t>
            </a:r>
            <a:endParaRPr lang="en-US" spc="-1" dirty="0">
              <a:solidFill>
                <a:srgbClr val="000000"/>
              </a:solidFill>
              <a:uFill>
                <a:solidFill>
                  <a:srgbClr val="FFFFFF"/>
                </a:solidFill>
              </a:uFill>
              <a:latin typeface="Arial"/>
            </a:endParaRPr>
          </a:p>
          <a:p>
            <a:pPr>
              <a:lnSpc>
                <a:spcPct val="100000"/>
              </a:lnSpc>
            </a:pPr>
            <a:r>
              <a:rPr lang="en-US" spc="-1" dirty="0">
                <a:solidFill>
                  <a:srgbClr val="000000"/>
                </a:solidFill>
                <a:uFill>
                  <a:solidFill>
                    <a:srgbClr val="FFFFFF"/>
                  </a:solidFill>
                </a:uFill>
                <a:latin typeface="Courier New"/>
                <a:ea typeface="Courier New"/>
              </a:rPr>
              <a:t>True</a:t>
            </a:r>
            <a:endParaRPr lang="en-US" spc="-1" dirty="0">
              <a:solidFill>
                <a:srgbClr val="000000"/>
              </a:solidFill>
              <a:uFill>
                <a:solidFill>
                  <a:srgbClr val="FFFFFF"/>
                </a:solidFill>
              </a:uFill>
              <a:latin typeface="Arial"/>
            </a:endParaRPr>
          </a:p>
        </p:txBody>
      </p:sp>
      <p:sp>
        <p:nvSpPr>
          <p:cNvPr id="157" name="CustomShape 4"/>
          <p:cNvSpPr/>
          <p:nvPr/>
        </p:nvSpPr>
        <p:spPr>
          <a:xfrm>
            <a:off x="3429120" y="4267080"/>
            <a:ext cx="6019560" cy="1661760"/>
          </a:xfrm>
          <a:prstGeom prst="rect">
            <a:avLst/>
          </a:prstGeom>
          <a:noFill/>
          <a:ln w="9360">
            <a:solidFill>
              <a:srgbClr val="4F81BD"/>
            </a:solidFill>
            <a:round/>
          </a:ln>
        </p:spPr>
        <p:style>
          <a:lnRef idx="0">
            <a:scrgbClr r="0" g="0" b="0"/>
          </a:lnRef>
          <a:fillRef idx="0">
            <a:scrgbClr r="0" g="0" b="0"/>
          </a:fillRef>
          <a:effectRef idx="0">
            <a:scrgbClr r="0" g="0" b="0"/>
          </a:effectRef>
          <a:fontRef idx="minor"/>
        </p:style>
        <p:txBody>
          <a:bodyPr/>
          <a:lstStyle/>
          <a:p>
            <a:pPr>
              <a:lnSpc>
                <a:spcPct val="100000"/>
              </a:lnSpc>
            </a:pPr>
            <a:r>
              <a:rPr lang="en-US" spc="-1">
                <a:solidFill>
                  <a:srgbClr val="000000"/>
                </a:solidFill>
                <a:uFill>
                  <a:solidFill>
                    <a:srgbClr val="FFFFFF"/>
                  </a:solidFill>
                </a:uFill>
                <a:latin typeface="Courier New"/>
                <a:ea typeface="Courier New"/>
              </a:rPr>
              <a:t>def filter(</a:t>
            </a:r>
            <a:r>
              <a:rPr lang="en-US" sz="2400" b="1" spc="-1">
                <a:solidFill>
                  <a:srgbClr val="FF0000"/>
                </a:solidFill>
                <a:uFill>
                  <a:solidFill>
                    <a:srgbClr val="FFFFFF"/>
                  </a:solidFill>
                </a:uFill>
                <a:latin typeface="Courier New"/>
                <a:ea typeface="Courier New"/>
              </a:rPr>
              <a:t>fun</a:t>
            </a:r>
            <a:r>
              <a:rPr lang="en-US" spc="-1">
                <a:solidFill>
                  <a:srgbClr val="000000"/>
                </a:solidFill>
                <a:uFill>
                  <a:solidFill>
                    <a:srgbClr val="FFFFFF"/>
                  </a:solidFill>
                </a:uFill>
                <a:latin typeface="Courier New"/>
                <a:ea typeface="Courier New"/>
              </a:rPr>
              <a:t>, s):</a:t>
            </a:r>
            <a:endParaRPr lang="en-US" spc="-1">
              <a:solidFill>
                <a:srgbClr val="000000"/>
              </a:solidFill>
              <a:uFill>
                <a:solidFill>
                  <a:srgbClr val="FFFFFF"/>
                </a:solidFill>
              </a:uFill>
              <a:latin typeface="Arial"/>
            </a:endParaRPr>
          </a:p>
          <a:p>
            <a:pPr>
              <a:lnSpc>
                <a:spcPct val="100000"/>
              </a:lnSpc>
            </a:pPr>
            <a:r>
              <a:rPr lang="en-US" spc="-1">
                <a:solidFill>
                  <a:srgbClr val="000000"/>
                </a:solidFill>
                <a:uFill>
                  <a:solidFill>
                    <a:srgbClr val="FFFFFF"/>
                  </a:solidFill>
                </a:uFill>
                <a:latin typeface="Courier New"/>
                <a:ea typeface="Courier New"/>
              </a:rPr>
              <a:t>    return [x for x in s if </a:t>
            </a:r>
            <a:r>
              <a:rPr lang="en-US" sz="2400" b="1" spc="-1">
                <a:solidFill>
                  <a:srgbClr val="FF0000"/>
                </a:solidFill>
                <a:uFill>
                  <a:solidFill>
                    <a:srgbClr val="FFFFFF"/>
                  </a:solidFill>
                </a:uFill>
                <a:latin typeface="Courier New"/>
                <a:ea typeface="Courier New"/>
              </a:rPr>
              <a:t>fun</a:t>
            </a:r>
            <a:r>
              <a:rPr lang="en-US" spc="-1">
                <a:solidFill>
                  <a:srgbClr val="000000"/>
                </a:solidFill>
                <a:uFill>
                  <a:solidFill>
                    <a:srgbClr val="FFFFFF"/>
                  </a:solidFill>
                </a:uFill>
                <a:latin typeface="Courier New"/>
                <a:ea typeface="Courier New"/>
              </a:rPr>
              <a:t>(x)]</a:t>
            </a:r>
            <a:endParaRPr lang="en-US" spc="-1">
              <a:solidFill>
                <a:srgbClr val="000000"/>
              </a:solidFill>
              <a:uFill>
                <a:solidFill>
                  <a:srgbClr val="FFFFFF"/>
                </a:solidFill>
              </a:uFill>
              <a:latin typeface="Arial"/>
            </a:endParaRPr>
          </a:p>
          <a:p>
            <a:pPr>
              <a:lnSpc>
                <a:spcPct val="100000"/>
              </a:lnSpc>
            </a:pPr>
            <a:endParaRPr lang="en-US" spc="-1">
              <a:solidFill>
                <a:srgbClr val="000000"/>
              </a:solidFill>
              <a:uFill>
                <a:solidFill>
                  <a:srgbClr val="FFFFFF"/>
                </a:solidFill>
              </a:uFill>
              <a:latin typeface="Arial"/>
            </a:endParaRPr>
          </a:p>
          <a:p>
            <a:pPr>
              <a:lnSpc>
                <a:spcPct val="100000"/>
              </a:lnSpc>
            </a:pPr>
            <a:r>
              <a:rPr lang="en-US" spc="-1">
                <a:solidFill>
                  <a:srgbClr val="000000"/>
                </a:solidFill>
                <a:uFill>
                  <a:solidFill>
                    <a:srgbClr val="FFFFFF"/>
                  </a:solidFill>
                </a:uFill>
                <a:latin typeface="Courier New"/>
                <a:ea typeface="Courier New"/>
              </a:rPr>
              <a:t>filter(odd, [0,1,2,3,4,5,6,7])</a:t>
            </a:r>
            <a:endParaRPr lang="en-US" spc="-1">
              <a:solidFill>
                <a:srgbClr val="000000"/>
              </a:solidFill>
              <a:uFill>
                <a:solidFill>
                  <a:srgbClr val="FFFFFF"/>
                </a:solidFill>
              </a:uFill>
              <a:latin typeface="Arial"/>
            </a:endParaRPr>
          </a:p>
          <a:p>
            <a:pPr>
              <a:lnSpc>
                <a:spcPct val="100000"/>
              </a:lnSpc>
            </a:pPr>
            <a:r>
              <a:rPr lang="en-US" spc="-1">
                <a:solidFill>
                  <a:srgbClr val="000000"/>
                </a:solidFill>
                <a:uFill>
                  <a:solidFill>
                    <a:srgbClr val="FFFFFF"/>
                  </a:solidFill>
                </a:uFill>
                <a:latin typeface="Courier New"/>
                <a:ea typeface="Courier New"/>
              </a:rPr>
              <a:t>[1, 3, 5, 7]</a:t>
            </a:r>
            <a:endParaRPr lang="en-US" spc="-1">
              <a:solidFill>
                <a:srgbClr val="000000"/>
              </a:solidFill>
              <a:uFill>
                <a:solidFill>
                  <a:srgbClr val="FFFFFF"/>
                </a:solidFill>
              </a:uFill>
              <a:latin typeface="Arial"/>
            </a:endParaRPr>
          </a:p>
        </p:txBody>
      </p:sp>
      <p:sp>
        <p:nvSpPr>
          <p:cNvPr id="158" name="CustomShape 5"/>
          <p:cNvSpPr/>
          <p:nvPr/>
        </p:nvSpPr>
        <p:spPr>
          <a:xfrm>
            <a:off x="8534280" y="3276720"/>
            <a:ext cx="1371240" cy="761760"/>
          </a:xfrm>
          <a:prstGeom prst="wedgeRectCallout">
            <a:avLst>
              <a:gd name="adj1" fmla="val -98452"/>
              <a:gd name="adj2" fmla="val 141578"/>
            </a:avLst>
          </a:prstGeom>
          <a:solidFill>
            <a:srgbClr val="618FFD"/>
          </a:solidFill>
          <a:ln w="12600">
            <a:solidFill>
              <a:srgbClr val="000000"/>
            </a:solidFill>
            <a:round/>
          </a:ln>
        </p:spPr>
        <p:style>
          <a:lnRef idx="0">
            <a:scrgbClr r="0" g="0" b="0"/>
          </a:lnRef>
          <a:fillRef idx="0">
            <a:scrgbClr r="0" g="0" b="0"/>
          </a:fillRef>
          <a:effectRef idx="0">
            <a:scrgbClr r="0" g="0" b="0"/>
          </a:effectRef>
          <a:fontRef idx="minor"/>
        </p:style>
        <p:txBody>
          <a:bodyPr/>
          <a:lstStyle/>
          <a:p>
            <a:pPr>
              <a:lnSpc>
                <a:spcPct val="100000"/>
              </a:lnSpc>
            </a:pPr>
            <a:r>
              <a:rPr lang="en-US" spc="-1" dirty="0">
                <a:solidFill>
                  <a:srgbClr val="000000"/>
                </a:solidFill>
                <a:uFill>
                  <a:solidFill>
                    <a:srgbClr val="FFFFFF"/>
                  </a:solidFill>
                </a:uFill>
                <a:latin typeface="Arial"/>
                <a:ea typeface="Arial"/>
              </a:rPr>
              <a:t>Why is this not ‘odd’ ?</a:t>
            </a:r>
            <a:endParaRPr lang="en-US" spc="-1" dirty="0">
              <a:solidFill>
                <a:srgbClr val="000000"/>
              </a:solidFill>
              <a:uFill>
                <a:solidFill>
                  <a:srgbClr val="FFFFFF"/>
                </a:solidFill>
              </a:uFill>
              <a:latin typeface="Arial"/>
            </a:endParaRPr>
          </a:p>
        </p:txBody>
      </p:sp>
      <p:sp>
        <p:nvSpPr>
          <p:cNvPr id="159" name="TextShape 6"/>
          <p:cNvSpPr txBox="1"/>
          <p:nvPr/>
        </p:nvSpPr>
        <p:spPr>
          <a:xfrm>
            <a:off x="10134480" y="6553080"/>
            <a:ext cx="533160" cy="304560"/>
          </a:xfrm>
          <a:prstGeom prst="rect">
            <a:avLst/>
          </a:prstGeom>
          <a:noFill/>
          <a:ln>
            <a:noFill/>
          </a:ln>
        </p:spPr>
        <p:txBody>
          <a:bodyPr lIns="92160" tIns="46080" rIns="92160" bIns="46080" anchor="ctr"/>
          <a:lstStyle/>
          <a:p>
            <a:pPr algn="r">
              <a:lnSpc>
                <a:spcPct val="100000"/>
              </a:lnSpc>
            </a:pPr>
            <a:fld id="{E8F10D85-10BA-42D8-B690-B9761B5D0DF4}" type="slidenum">
              <a:rPr lang="en-US" sz="1400" b="1" spc="-1">
                <a:solidFill>
                  <a:srgbClr val="FF9900"/>
                </a:solidFill>
                <a:uFill>
                  <a:solidFill>
                    <a:srgbClr val="FFFFFF"/>
                  </a:solidFill>
                </a:uFill>
                <a:latin typeface="Times New Roman"/>
                <a:ea typeface="Times New Roman"/>
              </a:rPr>
              <a:t>33</a:t>
            </a:fld>
            <a:endParaRPr lang="en-US" sz="1400" spc="-1">
              <a:solidFill>
                <a:srgbClr val="000000"/>
              </a:solidFill>
              <a:uFill>
                <a:solidFill>
                  <a:srgbClr val="FFFFFF"/>
                </a:solidFill>
              </a:uFill>
              <a:latin typeface="Times New Roman"/>
            </a:endParaRPr>
          </a:p>
        </p:txBody>
      </p:sp>
      <p:sp>
        <p:nvSpPr>
          <p:cNvPr id="160" name="CustomShape 7"/>
          <p:cNvSpPr/>
          <p:nvPr/>
        </p:nvSpPr>
        <p:spPr>
          <a:xfrm>
            <a:off x="1524000" y="6553080"/>
            <a:ext cx="1523520" cy="304560"/>
          </a:xfrm>
          <a:prstGeom prst="rect">
            <a:avLst/>
          </a:prstGeom>
          <a:noFill/>
          <a:ln w="9360">
            <a:noFill/>
          </a:ln>
        </p:spPr>
        <p:style>
          <a:lnRef idx="0">
            <a:scrgbClr r="0" g="0" b="0"/>
          </a:lnRef>
          <a:fillRef idx="0">
            <a:scrgbClr r="0" g="0" b="0"/>
          </a:fillRef>
          <a:effectRef idx="0">
            <a:scrgbClr r="0" g="0" b="0"/>
          </a:effectRef>
          <a:fontRef idx="minor"/>
        </p:style>
        <p:txBody>
          <a:bodyPr wrap="none" lIns="92160" tIns="46080" rIns="92160" bIns="46080" anchor="ctr"/>
          <a:lstStyle/>
          <a:p>
            <a:pPr>
              <a:lnSpc>
                <a:spcPct val="100000"/>
              </a:lnSpc>
            </a:pPr>
            <a:r>
              <a:rPr lang="en-US" sz="1200" b="1" spc="-1" dirty="0">
                <a:solidFill>
                  <a:srgbClr val="FF9900"/>
                </a:solidFill>
                <a:uFill>
                  <a:solidFill>
                    <a:srgbClr val="FFFFFF"/>
                  </a:solidFill>
                </a:uFill>
                <a:latin typeface="Times New Roman"/>
                <a:ea typeface="ＭＳ Ｐゴシック"/>
              </a:rPr>
              <a:t>02/10/2020</a:t>
            </a:r>
            <a:endParaRPr lang="en-US" spc="-1" dirty="0">
              <a:solidFill>
                <a:srgbClr val="000000"/>
              </a:solidFill>
              <a:uFill>
                <a:solidFill>
                  <a:srgbClr val="FFFFFF"/>
                </a:solidFill>
              </a:uFill>
              <a:latin typeface="Arial"/>
            </a:endParaRPr>
          </a:p>
        </p:txBody>
      </p:sp>
      <p:sp>
        <p:nvSpPr>
          <p:cNvPr id="161" name="TextShape 8"/>
          <p:cNvSpPr txBox="1"/>
          <p:nvPr/>
        </p:nvSpPr>
        <p:spPr>
          <a:xfrm>
            <a:off x="4572120" y="6553080"/>
            <a:ext cx="2895120" cy="304560"/>
          </a:xfrm>
          <a:prstGeom prst="rect">
            <a:avLst/>
          </a:prstGeom>
          <a:noFill/>
          <a:ln>
            <a:noFill/>
          </a:ln>
        </p:spPr>
        <p:txBody>
          <a:bodyPr lIns="92160" tIns="46080" rIns="92160" bIns="46080" anchor="ctr"/>
          <a:lstStyle/>
          <a:p>
            <a:pPr algn="ctr">
              <a:lnSpc>
                <a:spcPct val="100000"/>
              </a:lnSpc>
            </a:pPr>
            <a:r>
              <a:rPr lang="en-US" sz="1200" b="1" spc="-1" dirty="0">
                <a:solidFill>
                  <a:srgbClr val="114FFB"/>
                </a:solidFill>
                <a:uFill>
                  <a:solidFill>
                    <a:srgbClr val="FFFFFF"/>
                  </a:solidFill>
                </a:uFill>
                <a:latin typeface="Helvetica Neue"/>
                <a:ea typeface="Helvetica Neue"/>
              </a:rPr>
              <a:t>UCB CS88 Fa20 L6</a:t>
            </a:r>
            <a:endParaRPr lang="en-US" sz="1200" spc="-1" dirty="0">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55">
                                            <p:txEl>
                                              <p:pRg st="0" end="3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155">
                                            <p:txEl>
                                              <p:pRg st="36" end="4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155">
                                            <p:txEl>
                                              <p:pRg st="41" end="7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1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15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fill="hold" nodeType="clickEffect">
                                  <p:stCondLst>
                                    <p:cond delay="0"/>
                                  </p:stCondLst>
                                  <p:childTnLst>
                                    <p:set>
                                      <p:cBhvr>
                                        <p:cTn id="26" dur="1" fill="hold">
                                          <p:stCondLst>
                                            <p:cond delay="0"/>
                                          </p:stCondLst>
                                        </p:cTn>
                                        <p:tgtEl>
                                          <p:spTgt spid="1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2" name="TextShape 1"/>
          <p:cNvSpPr txBox="1"/>
          <p:nvPr/>
        </p:nvSpPr>
        <p:spPr>
          <a:xfrm>
            <a:off x="2209800" y="228600"/>
            <a:ext cx="7695720" cy="736200"/>
          </a:xfrm>
          <a:prstGeom prst="rect">
            <a:avLst/>
          </a:prstGeom>
          <a:noFill/>
          <a:ln>
            <a:noFill/>
          </a:ln>
        </p:spPr>
        <p:txBody>
          <a:bodyPr lIns="92160" tIns="46080" rIns="92160" bIns="46080" anchor="ctr"/>
          <a:lstStyle/>
          <a:p>
            <a:pPr>
              <a:lnSpc>
                <a:spcPct val="90000"/>
              </a:lnSpc>
            </a:pPr>
            <a:r>
              <a:rPr lang="en-US" sz="3200" b="1" spc="-1">
                <a:solidFill>
                  <a:srgbClr val="0332B7"/>
                </a:solidFill>
                <a:uFill>
                  <a:solidFill>
                    <a:srgbClr val="FFFFFF"/>
                  </a:solidFill>
                </a:uFill>
                <a:latin typeface="Arial"/>
                <a:ea typeface="Arial"/>
              </a:rPr>
              <a:t>Computational Concepts today</a:t>
            </a:r>
            <a:endParaRPr lang="en-US" sz="1400" spc="-1">
              <a:solidFill>
                <a:srgbClr val="000000"/>
              </a:solidFill>
              <a:uFill>
                <a:solidFill>
                  <a:srgbClr val="FFFFFF"/>
                </a:solidFill>
              </a:uFill>
              <a:latin typeface="Arial"/>
            </a:endParaRPr>
          </a:p>
        </p:txBody>
      </p:sp>
      <p:sp>
        <p:nvSpPr>
          <p:cNvPr id="183" name="TextShape 2"/>
          <p:cNvSpPr txBox="1"/>
          <p:nvPr/>
        </p:nvSpPr>
        <p:spPr>
          <a:xfrm>
            <a:off x="2209800" y="1066680"/>
            <a:ext cx="7619760" cy="5257440"/>
          </a:xfrm>
          <a:prstGeom prst="rect">
            <a:avLst/>
          </a:prstGeom>
          <a:noFill/>
          <a:ln>
            <a:noFill/>
          </a:ln>
        </p:spPr>
        <p:txBody>
          <a:bodyPr lIns="92160" tIns="46080" rIns="92160" bIns="46080"/>
          <a:lstStyle/>
          <a:p>
            <a:pPr marL="285840" indent="-285480">
              <a:lnSpc>
                <a:spcPct val="90000"/>
              </a:lnSpc>
              <a:buClr>
                <a:srgbClr val="000000"/>
              </a:buClr>
              <a:buFont typeface="Arial"/>
              <a:buChar char="•"/>
            </a:pPr>
            <a:r>
              <a:rPr lang="en-US" sz="2400" b="1" spc="-1">
                <a:solidFill>
                  <a:srgbClr val="000000"/>
                </a:solidFill>
                <a:uFill>
                  <a:solidFill>
                    <a:srgbClr val="FFFFFF"/>
                  </a:solidFill>
                </a:uFill>
                <a:latin typeface="Arial"/>
                <a:ea typeface="Arial"/>
              </a:rPr>
              <a:t>Higher Order Functions</a:t>
            </a:r>
            <a:endParaRPr lang="en-US" sz="1400" spc="-1">
              <a:solidFill>
                <a:srgbClr val="000000"/>
              </a:solidFill>
              <a:uFill>
                <a:solidFill>
                  <a:srgbClr val="FFFFFF"/>
                </a:solidFill>
              </a:uFill>
              <a:latin typeface="Arial"/>
            </a:endParaRPr>
          </a:p>
          <a:p>
            <a:pPr marL="285840" indent="-285480">
              <a:lnSpc>
                <a:spcPct val="90000"/>
              </a:lnSpc>
              <a:buClr>
                <a:srgbClr val="000000"/>
              </a:buClr>
              <a:buFont typeface="Arial"/>
              <a:buChar char="•"/>
            </a:pPr>
            <a:r>
              <a:rPr lang="en-US" sz="2400" b="1" spc="-1">
                <a:solidFill>
                  <a:srgbClr val="000000"/>
                </a:solidFill>
                <a:uFill>
                  <a:solidFill>
                    <a:srgbClr val="FFFFFF"/>
                  </a:solidFill>
                </a:uFill>
                <a:latin typeface="Arial"/>
                <a:ea typeface="Arial"/>
              </a:rPr>
              <a:t>Functions as Values</a:t>
            </a:r>
            <a:endParaRPr lang="en-US" sz="1400" spc="-1">
              <a:solidFill>
                <a:srgbClr val="000000"/>
              </a:solidFill>
              <a:uFill>
                <a:solidFill>
                  <a:srgbClr val="FFFFFF"/>
                </a:solidFill>
              </a:uFill>
              <a:latin typeface="Arial"/>
            </a:endParaRPr>
          </a:p>
          <a:p>
            <a:pPr marL="285840" indent="-285480">
              <a:lnSpc>
                <a:spcPct val="90000"/>
              </a:lnSpc>
              <a:buClr>
                <a:srgbClr val="000000"/>
              </a:buClr>
              <a:buFont typeface="Arial"/>
              <a:buChar char="•"/>
            </a:pPr>
            <a:r>
              <a:rPr lang="en-US" sz="2400" b="1" spc="-1">
                <a:solidFill>
                  <a:srgbClr val="000000"/>
                </a:solidFill>
                <a:uFill>
                  <a:solidFill>
                    <a:srgbClr val="FFFFFF"/>
                  </a:solidFill>
                </a:uFill>
                <a:latin typeface="Arial"/>
                <a:ea typeface="Arial"/>
              </a:rPr>
              <a:t>Functions with functions as argument</a:t>
            </a:r>
            <a:endParaRPr lang="en-US" sz="1400" spc="-1">
              <a:solidFill>
                <a:srgbClr val="000000"/>
              </a:solidFill>
              <a:uFill>
                <a:solidFill>
                  <a:srgbClr val="FFFFFF"/>
                </a:solidFill>
              </a:uFill>
              <a:latin typeface="Arial"/>
            </a:endParaRPr>
          </a:p>
          <a:p>
            <a:pPr marL="285840" indent="-285480">
              <a:lnSpc>
                <a:spcPct val="90000"/>
              </a:lnSpc>
              <a:buClr>
                <a:srgbClr val="000000"/>
              </a:buClr>
              <a:buFont typeface="Arial"/>
              <a:buChar char="•"/>
            </a:pPr>
            <a:r>
              <a:rPr lang="en-US" sz="2400" b="1" spc="-1">
                <a:solidFill>
                  <a:srgbClr val="000000"/>
                </a:solidFill>
                <a:uFill>
                  <a:solidFill>
                    <a:srgbClr val="FFFFFF"/>
                  </a:solidFill>
                </a:uFill>
                <a:latin typeface="Arial"/>
                <a:ea typeface="Arial"/>
              </a:rPr>
              <a:t>Functions with functions as return values</a:t>
            </a:r>
            <a:endParaRPr lang="en-US" sz="1400" spc="-1">
              <a:solidFill>
                <a:srgbClr val="000000"/>
              </a:solidFill>
              <a:uFill>
                <a:solidFill>
                  <a:srgbClr val="FFFFFF"/>
                </a:solidFill>
              </a:uFill>
              <a:latin typeface="Arial"/>
            </a:endParaRPr>
          </a:p>
          <a:p>
            <a:pPr marL="285840" indent="-285480">
              <a:lnSpc>
                <a:spcPct val="90000"/>
              </a:lnSpc>
              <a:buClr>
                <a:srgbClr val="000000"/>
              </a:buClr>
              <a:buFont typeface="Arial"/>
              <a:buChar char="•"/>
            </a:pPr>
            <a:r>
              <a:rPr lang="en-US" sz="2400" b="1" spc="-1">
                <a:solidFill>
                  <a:srgbClr val="000000"/>
                </a:solidFill>
                <a:uFill>
                  <a:solidFill>
                    <a:srgbClr val="FFFFFF"/>
                  </a:solidFill>
                </a:uFill>
                <a:latin typeface="Arial"/>
                <a:ea typeface="Arial"/>
              </a:rPr>
              <a:t>Environment Diagrams</a:t>
            </a:r>
            <a:endParaRPr lang="en-US" sz="1400" spc="-1">
              <a:solidFill>
                <a:srgbClr val="000000"/>
              </a:solidFill>
              <a:uFill>
                <a:solidFill>
                  <a:srgbClr val="FFFFFF"/>
                </a:solidFill>
              </a:uFill>
              <a:latin typeface="Arial"/>
            </a:endParaRPr>
          </a:p>
        </p:txBody>
      </p:sp>
      <p:sp>
        <p:nvSpPr>
          <p:cNvPr id="184" name="TextShape 3"/>
          <p:cNvSpPr txBox="1"/>
          <p:nvPr/>
        </p:nvSpPr>
        <p:spPr>
          <a:xfrm>
            <a:off x="10134480" y="6553080"/>
            <a:ext cx="533160" cy="304560"/>
          </a:xfrm>
          <a:prstGeom prst="rect">
            <a:avLst/>
          </a:prstGeom>
          <a:noFill/>
          <a:ln>
            <a:noFill/>
          </a:ln>
        </p:spPr>
        <p:txBody>
          <a:bodyPr lIns="92160" tIns="46080" rIns="92160" bIns="46080" anchor="ctr"/>
          <a:lstStyle/>
          <a:p>
            <a:pPr algn="r">
              <a:lnSpc>
                <a:spcPct val="100000"/>
              </a:lnSpc>
            </a:pPr>
            <a:fld id="{5EF8A75E-B082-4918-B462-57A16F73F00D}" type="slidenum">
              <a:rPr lang="en-US" sz="1400" b="1" spc="-1">
                <a:solidFill>
                  <a:srgbClr val="FF9900"/>
                </a:solidFill>
                <a:uFill>
                  <a:solidFill>
                    <a:srgbClr val="FFFFFF"/>
                  </a:solidFill>
                </a:uFill>
                <a:latin typeface="Times New Roman"/>
                <a:ea typeface="Times New Roman"/>
              </a:rPr>
              <a:t>34</a:t>
            </a:fld>
            <a:endParaRPr lang="en-US" sz="1400" spc="-1">
              <a:solidFill>
                <a:srgbClr val="000000"/>
              </a:solidFill>
              <a:uFill>
                <a:solidFill>
                  <a:srgbClr val="FFFFFF"/>
                </a:solidFill>
              </a:uFill>
              <a:latin typeface="Times New Roman"/>
            </a:endParaRPr>
          </a:p>
        </p:txBody>
      </p:sp>
      <p:pic>
        <p:nvPicPr>
          <p:cNvPr id="185" name="Google Shape;200;p22"/>
          <p:cNvPicPr/>
          <p:nvPr/>
        </p:nvPicPr>
        <p:blipFill>
          <a:blip r:embed="rId2"/>
          <a:stretch/>
        </p:blipFill>
        <p:spPr>
          <a:xfrm>
            <a:off x="1539480" y="5029200"/>
            <a:ext cx="990360" cy="1617480"/>
          </a:xfrm>
          <a:prstGeom prst="rect">
            <a:avLst/>
          </a:prstGeom>
          <a:ln>
            <a:noFill/>
          </a:ln>
        </p:spPr>
      </p:pic>
      <p:sp>
        <p:nvSpPr>
          <p:cNvPr id="186" name="CustomShape 4"/>
          <p:cNvSpPr/>
          <p:nvPr/>
        </p:nvSpPr>
        <p:spPr>
          <a:xfrm>
            <a:off x="5105280" y="5181480"/>
            <a:ext cx="4974480" cy="46116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2400" spc="-1">
                <a:solidFill>
                  <a:srgbClr val="000000"/>
                </a:solidFill>
                <a:uFill>
                  <a:solidFill>
                    <a:srgbClr val="FFFFFF"/>
                  </a:solidFill>
                </a:uFill>
                <a:latin typeface="Arial"/>
                <a:ea typeface="Arial"/>
              </a:rPr>
              <a:t>Big Idea: Software Design Patterns</a:t>
            </a:r>
            <a:endParaRPr lang="en-US" spc="-1">
              <a:solidFill>
                <a:srgbClr val="000000"/>
              </a:solidFill>
              <a:uFill>
                <a:solidFill>
                  <a:srgbClr val="FFFFFF"/>
                </a:solidFill>
              </a:uFill>
              <a:latin typeface="Arial"/>
            </a:endParaRPr>
          </a:p>
        </p:txBody>
      </p:sp>
      <p:sp>
        <p:nvSpPr>
          <p:cNvPr id="187" name="CustomShape 5"/>
          <p:cNvSpPr/>
          <p:nvPr/>
        </p:nvSpPr>
        <p:spPr>
          <a:xfrm>
            <a:off x="1524000" y="6553080"/>
            <a:ext cx="1523520" cy="304560"/>
          </a:xfrm>
          <a:prstGeom prst="rect">
            <a:avLst/>
          </a:prstGeom>
          <a:noFill/>
          <a:ln w="9360">
            <a:noFill/>
          </a:ln>
        </p:spPr>
        <p:style>
          <a:lnRef idx="0">
            <a:scrgbClr r="0" g="0" b="0"/>
          </a:lnRef>
          <a:fillRef idx="0">
            <a:scrgbClr r="0" g="0" b="0"/>
          </a:fillRef>
          <a:effectRef idx="0">
            <a:scrgbClr r="0" g="0" b="0"/>
          </a:effectRef>
          <a:fontRef idx="minor"/>
        </p:style>
        <p:txBody>
          <a:bodyPr wrap="none" lIns="92160" tIns="46080" rIns="92160" bIns="46080" anchor="ctr"/>
          <a:lstStyle/>
          <a:p>
            <a:pPr>
              <a:lnSpc>
                <a:spcPct val="100000"/>
              </a:lnSpc>
            </a:pPr>
            <a:r>
              <a:rPr lang="en-US" sz="1200" b="1" spc="-1" dirty="0">
                <a:solidFill>
                  <a:srgbClr val="FF9900"/>
                </a:solidFill>
                <a:uFill>
                  <a:solidFill>
                    <a:srgbClr val="FFFFFF"/>
                  </a:solidFill>
                </a:uFill>
                <a:latin typeface="Times New Roman"/>
                <a:ea typeface="ＭＳ Ｐゴシック"/>
              </a:rPr>
              <a:t>02/10/2020</a:t>
            </a:r>
            <a:endParaRPr lang="en-US" spc="-1" dirty="0">
              <a:solidFill>
                <a:srgbClr val="000000"/>
              </a:solidFill>
              <a:uFill>
                <a:solidFill>
                  <a:srgbClr val="FFFFFF"/>
                </a:solidFill>
              </a:uFill>
              <a:latin typeface="Arial"/>
            </a:endParaRPr>
          </a:p>
        </p:txBody>
      </p:sp>
      <p:sp>
        <p:nvSpPr>
          <p:cNvPr id="188" name="TextShape 6"/>
          <p:cNvSpPr txBox="1"/>
          <p:nvPr/>
        </p:nvSpPr>
        <p:spPr>
          <a:xfrm>
            <a:off x="4572120" y="6553080"/>
            <a:ext cx="2895120" cy="304560"/>
          </a:xfrm>
          <a:prstGeom prst="rect">
            <a:avLst/>
          </a:prstGeom>
          <a:noFill/>
          <a:ln>
            <a:noFill/>
          </a:ln>
        </p:spPr>
        <p:txBody>
          <a:bodyPr lIns="92160" tIns="46080" rIns="92160" bIns="46080" anchor="ctr"/>
          <a:lstStyle/>
          <a:p>
            <a:pPr algn="ctr">
              <a:lnSpc>
                <a:spcPct val="100000"/>
              </a:lnSpc>
            </a:pPr>
            <a:r>
              <a:rPr lang="en-US" sz="1200" b="1" spc="-1" dirty="0">
                <a:solidFill>
                  <a:srgbClr val="114FFB"/>
                </a:solidFill>
                <a:uFill>
                  <a:solidFill>
                    <a:srgbClr val="FFFFFF"/>
                  </a:solidFill>
                </a:uFill>
                <a:latin typeface="Helvetica Neue"/>
                <a:ea typeface="Helvetica Neue"/>
              </a:rPr>
              <a:t>UCB CS88 Fa20 L6</a:t>
            </a:r>
            <a:endParaRPr lang="en-US" sz="1200" spc="-1" dirty="0">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61CF6-E75A-F049-BC84-985FBDA000BE}"/>
              </a:ext>
            </a:extLst>
          </p:cNvPr>
          <p:cNvSpPr>
            <a:spLocks noGrp="1"/>
          </p:cNvSpPr>
          <p:nvPr>
            <p:ph type="ctrTitle"/>
          </p:nvPr>
        </p:nvSpPr>
        <p:spPr/>
        <p:txBody>
          <a:bodyPr/>
          <a:lstStyle/>
          <a:p>
            <a:r>
              <a:rPr lang="en-US" dirty="0"/>
              <a:t>List Comprehensions</a:t>
            </a:r>
          </a:p>
        </p:txBody>
      </p:sp>
      <p:sp>
        <p:nvSpPr>
          <p:cNvPr id="5" name="Subtitle 4">
            <a:extLst>
              <a:ext uri="{FF2B5EF4-FFF2-40B4-BE49-F238E27FC236}">
                <a16:creationId xmlns:a16="http://schemas.microsoft.com/office/drawing/2014/main" id="{2240BFF0-18C1-CB42-A1F0-2C80E4A500F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9239358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F0583-4935-884D-A666-3E3336A1261B}"/>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C2BAF622-39BD-DF46-82BA-6690499AF13C}"/>
              </a:ext>
            </a:extLst>
          </p:cNvPr>
          <p:cNvSpPr>
            <a:spLocks noGrp="1"/>
          </p:cNvSpPr>
          <p:nvPr>
            <p:ph idx="1"/>
          </p:nvPr>
        </p:nvSpPr>
        <p:spPr/>
        <p:txBody>
          <a:bodyPr/>
          <a:lstStyle/>
          <a:p>
            <a:r>
              <a:rPr lang="en-US" sz="2800" dirty="0"/>
              <a:t>List comprehensions let us build lists "inline".</a:t>
            </a:r>
          </a:p>
          <a:p>
            <a:r>
              <a:rPr lang="en-US" dirty="0"/>
              <a:t>List comprehensions are an </a:t>
            </a:r>
            <a:r>
              <a:rPr lang="en-US" i="1" dirty="0"/>
              <a:t>expression that returns a list.</a:t>
            </a:r>
            <a:r>
              <a:rPr lang="en-US" sz="2800" dirty="0"/>
              <a:t> </a:t>
            </a:r>
          </a:p>
          <a:p>
            <a:r>
              <a:rPr lang="en-US" sz="2800" dirty="0"/>
              <a:t>We can easily “filter” the list using a conditional expression, i.e. </a:t>
            </a:r>
            <a:r>
              <a:rPr lang="en-US" sz="2800" dirty="0">
                <a:latin typeface="Source Code Pro" panose="020B0509030403020204" pitchFamily="49" charset="0"/>
                <a:ea typeface="Source Code Pro" panose="020B0509030403020204" pitchFamily="49" charset="0"/>
              </a:rPr>
              <a:t>if</a:t>
            </a:r>
          </a:p>
        </p:txBody>
      </p:sp>
      <p:sp>
        <p:nvSpPr>
          <p:cNvPr id="4" name="Slide Number Placeholder 3">
            <a:extLst>
              <a:ext uri="{FF2B5EF4-FFF2-40B4-BE49-F238E27FC236}">
                <a16:creationId xmlns:a16="http://schemas.microsoft.com/office/drawing/2014/main" id="{AAAD508B-3D98-3140-9B20-722530825663}"/>
              </a:ext>
            </a:extLst>
          </p:cNvPr>
          <p:cNvSpPr>
            <a:spLocks noGrp="1"/>
          </p:cNvSpPr>
          <p:nvPr>
            <p:ph type="sldNum" sz="quarter" idx="12"/>
          </p:nvPr>
        </p:nvSpPr>
        <p:spPr/>
        <p:txBody>
          <a:bodyPr/>
          <a:lstStyle/>
          <a:p>
            <a:pPr>
              <a:defRPr/>
            </a:pPr>
            <a:fld id="{ACA94121-BA6C-AD43-82C2-DF1F24FE5D9C}" type="slidenum">
              <a:rPr lang="en-US" smtClean="0"/>
              <a:pPr>
                <a:defRPr/>
              </a:pPr>
              <a:t>5</a:t>
            </a:fld>
            <a:endParaRPr lang="en-US" b="0"/>
          </a:p>
        </p:txBody>
      </p:sp>
    </p:spTree>
    <p:extLst>
      <p:ext uri="{BB962C8B-B14F-4D97-AF65-F5344CB8AC3E}">
        <p14:creationId xmlns:p14="http://schemas.microsoft.com/office/powerpoint/2010/main" val="1964566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Data-driven iteration</a:t>
            </a:r>
          </a:p>
        </p:txBody>
      </p:sp>
      <p:sp>
        <p:nvSpPr>
          <p:cNvPr id="3" name="Content Placeholder 2"/>
          <p:cNvSpPr>
            <a:spLocks noGrp="1"/>
          </p:cNvSpPr>
          <p:nvPr>
            <p:ph idx="1"/>
          </p:nvPr>
        </p:nvSpPr>
        <p:spPr/>
        <p:txBody>
          <a:bodyPr/>
          <a:lstStyle/>
          <a:p>
            <a:r>
              <a:rPr lang="en-US" dirty="0"/>
              <a:t>describe an expression to perform on each item in a sequence</a:t>
            </a:r>
          </a:p>
          <a:p>
            <a:r>
              <a:rPr lang="en-US" dirty="0"/>
              <a:t>let the data dictate the control</a:t>
            </a:r>
          </a:p>
          <a:p>
            <a:r>
              <a:rPr lang="en-US" dirty="0"/>
              <a:t>In some ways, nothing more than a concise for loop.</a:t>
            </a:r>
          </a:p>
        </p:txBody>
      </p:sp>
      <p:sp>
        <p:nvSpPr>
          <p:cNvPr id="7" name="TextBox 6"/>
          <p:cNvSpPr txBox="1"/>
          <p:nvPr/>
        </p:nvSpPr>
        <p:spPr>
          <a:xfrm>
            <a:off x="1828800" y="2873726"/>
            <a:ext cx="8382000" cy="1815882"/>
          </a:xfrm>
          <a:prstGeom prst="rect">
            <a:avLst/>
          </a:prstGeom>
          <a:noFill/>
        </p:spPr>
        <p:txBody>
          <a:bodyPr wrap="square" rtlCol="0">
            <a:spAutoFit/>
          </a:bodyPr>
          <a:lstStyle/>
          <a:p>
            <a:r>
              <a:rPr lang="en-US" b="1" dirty="0">
                <a:latin typeface="Courier New"/>
                <a:cs typeface="Courier New"/>
              </a:rPr>
              <a:t>[</a:t>
            </a:r>
            <a:r>
              <a:rPr lang="en-US" dirty="0">
                <a:latin typeface="Courier New"/>
                <a:cs typeface="Courier New"/>
              </a:rPr>
              <a:t> &lt;expr with loop var&gt; </a:t>
            </a:r>
            <a:r>
              <a:rPr lang="en-US" sz="2000" b="1" dirty="0">
                <a:latin typeface="Courier New"/>
                <a:cs typeface="Courier New"/>
              </a:rPr>
              <a:t>for</a:t>
            </a:r>
            <a:r>
              <a:rPr lang="en-US" dirty="0">
                <a:latin typeface="Courier New"/>
                <a:cs typeface="Courier New"/>
              </a:rPr>
              <a:t> &lt;loop var&gt; </a:t>
            </a:r>
            <a:r>
              <a:rPr lang="en-US" sz="2000" b="1" dirty="0">
                <a:latin typeface="Courier New"/>
                <a:cs typeface="Courier New"/>
              </a:rPr>
              <a:t>in</a:t>
            </a:r>
            <a:r>
              <a:rPr lang="en-US" dirty="0">
                <a:latin typeface="Courier New"/>
                <a:cs typeface="Courier New"/>
              </a:rPr>
              <a:t> &lt;sequence expr &gt; </a:t>
            </a:r>
            <a:r>
              <a:rPr lang="en-US" b="1" dirty="0">
                <a:latin typeface="Courier New"/>
                <a:cs typeface="Courier New"/>
              </a:rPr>
              <a:t>]</a:t>
            </a:r>
          </a:p>
          <a:p>
            <a:endParaRPr lang="en-US" b="1" dirty="0">
              <a:latin typeface="Courier New"/>
              <a:cs typeface="Courier New"/>
            </a:endParaRPr>
          </a:p>
          <a:p>
            <a:endParaRPr lang="en-US" b="1" dirty="0">
              <a:latin typeface="Courier New"/>
              <a:cs typeface="Courier New"/>
            </a:endParaRPr>
          </a:p>
          <a:p>
            <a:r>
              <a:rPr lang="en-US" b="1" dirty="0">
                <a:latin typeface="Courier New"/>
                <a:cs typeface="Courier New"/>
              </a:rPr>
              <a:t>[</a:t>
            </a:r>
            <a:r>
              <a:rPr lang="en-US" dirty="0">
                <a:latin typeface="Courier New"/>
                <a:cs typeface="Courier New"/>
              </a:rPr>
              <a:t> &lt;expr with loop var&gt; </a:t>
            </a:r>
            <a:r>
              <a:rPr lang="en-US" sz="2000" b="1" dirty="0">
                <a:latin typeface="Courier New"/>
                <a:cs typeface="Courier New"/>
              </a:rPr>
              <a:t>for</a:t>
            </a:r>
            <a:r>
              <a:rPr lang="en-US" dirty="0">
                <a:latin typeface="Courier New"/>
                <a:cs typeface="Courier New"/>
              </a:rPr>
              <a:t> &lt;loop var&gt; </a:t>
            </a:r>
            <a:r>
              <a:rPr lang="en-US" sz="2000" b="1" dirty="0">
                <a:latin typeface="Courier New"/>
                <a:cs typeface="Courier New"/>
              </a:rPr>
              <a:t>in</a:t>
            </a:r>
            <a:r>
              <a:rPr lang="en-US" dirty="0">
                <a:latin typeface="Courier New"/>
                <a:cs typeface="Courier New"/>
              </a:rPr>
              <a:t> &lt;sequence expr &gt; </a:t>
            </a:r>
            <a:r>
              <a:rPr lang="en-US" b="1" dirty="0">
                <a:latin typeface="Courier New"/>
                <a:cs typeface="Courier New"/>
              </a:rPr>
              <a:t>if</a:t>
            </a:r>
            <a:r>
              <a:rPr lang="en-US" dirty="0">
                <a:latin typeface="Courier New"/>
                <a:cs typeface="Courier New"/>
              </a:rPr>
              <a:t> &lt;conditional expression with loop var&gt; </a:t>
            </a:r>
            <a:r>
              <a:rPr lang="en-US" b="1" dirty="0">
                <a:latin typeface="Courier New"/>
                <a:cs typeface="Courier New"/>
              </a:rPr>
              <a:t>]</a:t>
            </a:r>
          </a:p>
          <a:p>
            <a:endParaRPr lang="en-US" b="1" dirty="0">
              <a:latin typeface="Courier New"/>
              <a:cs typeface="Courier New"/>
            </a:endParaRPr>
          </a:p>
        </p:txBody>
      </p:sp>
    </p:spTree>
    <p:extLst>
      <p:ext uri="{BB962C8B-B14F-4D97-AF65-F5344CB8AC3E}">
        <p14:creationId xmlns:p14="http://schemas.microsoft.com/office/powerpoint/2010/main" val="1067272656"/>
      </p:ext>
    </p:extLst>
  </p:cSld>
  <p:clrMapOvr>
    <a:masterClrMapping/>
  </p:clrMapOvr>
  <mc:AlternateContent xmlns:mc="http://schemas.openxmlformats.org/markup-compatibility/2006" xmlns:p14="http://schemas.microsoft.com/office/powerpoint/2010/main">
    <mc:Choice Requires="p14">
      <p:transition spd="slow" p14:dur="2000" advTm="61424"/>
    </mc:Choice>
    <mc:Fallback xmlns="">
      <p:transition spd="slow" advTm="61424"/>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5B558-0969-F940-B29A-B92A06E02C59}"/>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4E082970-87C0-4C4C-8D68-D7DF8E285251}"/>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79B2DCDA-6F45-3040-85AE-661302C38CEE}"/>
              </a:ext>
            </a:extLst>
          </p:cNvPr>
          <p:cNvSpPr>
            <a:spLocks noGrp="1"/>
          </p:cNvSpPr>
          <p:nvPr>
            <p:ph type="sldNum" sz="quarter" idx="12"/>
          </p:nvPr>
        </p:nvSpPr>
        <p:spPr/>
        <p:txBody>
          <a:bodyPr/>
          <a:lstStyle/>
          <a:p>
            <a:pPr>
              <a:defRPr/>
            </a:pPr>
            <a:fld id="{ACA94121-BA6C-AD43-82C2-DF1F24FE5D9C}" type="slidenum">
              <a:rPr lang="en-US" smtClean="0"/>
              <a:pPr>
                <a:defRPr/>
              </a:pPr>
              <a:t>7</a:t>
            </a:fld>
            <a:endParaRPr lang="en-US" b="0"/>
          </a:p>
        </p:txBody>
      </p:sp>
    </p:spTree>
    <p:extLst>
      <p:ext uri="{BB962C8B-B14F-4D97-AF65-F5344CB8AC3E}">
        <p14:creationId xmlns:p14="http://schemas.microsoft.com/office/powerpoint/2010/main" val="3019615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40843-39A8-4E4A-A923-FEDC64A7AE32}"/>
              </a:ext>
            </a:extLst>
          </p:cNvPr>
          <p:cNvSpPr>
            <a:spLocks noGrp="1"/>
          </p:cNvSpPr>
          <p:nvPr>
            <p:ph type="ctrTitle"/>
          </p:nvPr>
        </p:nvSpPr>
        <p:spPr/>
        <p:txBody>
          <a:bodyPr/>
          <a:lstStyle/>
          <a:p>
            <a:r>
              <a:rPr lang="en-US" dirty="0"/>
              <a:t>Higher Order Functions</a:t>
            </a:r>
          </a:p>
        </p:txBody>
      </p:sp>
    </p:spTree>
    <p:extLst>
      <p:ext uri="{BB962C8B-B14F-4D97-AF65-F5344CB8AC3E}">
        <p14:creationId xmlns:p14="http://schemas.microsoft.com/office/powerpoint/2010/main" val="377408281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B1421-7577-D94A-A03F-9746321D9D5E}"/>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86019B6B-B854-7643-924E-9BF51C8B86D3}"/>
              </a:ext>
            </a:extLst>
          </p:cNvPr>
          <p:cNvSpPr>
            <a:spLocks noGrp="1"/>
          </p:cNvSpPr>
          <p:nvPr>
            <p:ph idx="1"/>
          </p:nvPr>
        </p:nvSpPr>
        <p:spPr/>
        <p:txBody>
          <a:bodyPr/>
          <a:lstStyle/>
          <a:p>
            <a:r>
              <a:rPr lang="en-US" dirty="0"/>
              <a:t>Learn how to use and create higher order functions:</a:t>
            </a:r>
          </a:p>
          <a:p>
            <a:r>
              <a:rPr lang="en-US" dirty="0"/>
              <a:t>Functions can be used as data</a:t>
            </a:r>
          </a:p>
          <a:p>
            <a:r>
              <a:rPr lang="en-US" b="1" dirty="0"/>
              <a:t>Functions can accept a function as an argument</a:t>
            </a:r>
          </a:p>
          <a:p>
            <a:r>
              <a:rPr lang="en-US" dirty="0"/>
              <a:t>Functions can return a new function</a:t>
            </a:r>
          </a:p>
        </p:txBody>
      </p:sp>
      <p:sp>
        <p:nvSpPr>
          <p:cNvPr id="4" name="Slide Number Placeholder 3">
            <a:extLst>
              <a:ext uri="{FF2B5EF4-FFF2-40B4-BE49-F238E27FC236}">
                <a16:creationId xmlns:a16="http://schemas.microsoft.com/office/drawing/2014/main" id="{80F6072C-DF41-544B-A9A9-82F6656E36B7}"/>
              </a:ext>
            </a:extLst>
          </p:cNvPr>
          <p:cNvSpPr>
            <a:spLocks noGrp="1"/>
          </p:cNvSpPr>
          <p:nvPr>
            <p:ph type="sldNum" sz="quarter" idx="12"/>
          </p:nvPr>
        </p:nvSpPr>
        <p:spPr/>
        <p:txBody>
          <a:bodyPr/>
          <a:lstStyle/>
          <a:p>
            <a:pPr>
              <a:defRPr/>
            </a:pPr>
            <a:fld id="{ACA94121-BA6C-AD43-82C2-DF1F24FE5D9C}" type="slidenum">
              <a:rPr lang="en-US" smtClean="0"/>
              <a:pPr>
                <a:defRPr/>
              </a:pPr>
              <a:t>9</a:t>
            </a:fld>
            <a:endParaRPr lang="en-US" b="0"/>
          </a:p>
        </p:txBody>
      </p:sp>
    </p:spTree>
    <p:extLst>
      <p:ext uri="{BB962C8B-B14F-4D97-AF65-F5344CB8AC3E}">
        <p14:creationId xmlns:p14="http://schemas.microsoft.com/office/powerpoint/2010/main" val="340130096"/>
      </p:ext>
    </p:extLst>
  </p:cSld>
  <p:clrMapOvr>
    <a:masterClrMapping/>
  </p:clrMapOvr>
</p:sld>
</file>

<file path=ppt/theme/theme1.xml><?xml version="1.0" encoding="utf-8"?>
<a:theme xmlns:a="http://schemas.openxmlformats.org/drawingml/2006/main" name="1_cs162-fa14">
  <a:themeElements>
    <a:clrScheme name="sample-emplat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ample-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charset="0"/>
          </a:defRPr>
        </a:defPPr>
      </a:lstStyle>
    </a:lnDef>
  </a:objectDefaults>
  <a:extraClrSchemeLst>
    <a:extraClrScheme>
      <a:clrScheme name="sample-emplat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ample-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sample-emplat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ample-emplat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ample-emplat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ample-emplat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sample-emplat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8150</TotalTime>
  <Words>1925</Words>
  <Application>Microsoft Macintosh PowerPoint</Application>
  <PresentationFormat>Widescreen</PresentationFormat>
  <Paragraphs>258</Paragraphs>
  <Slides>34</Slides>
  <Notes>6</Notes>
  <HiddenSlides>10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34</vt:i4>
      </vt:variant>
    </vt:vector>
  </HeadingPairs>
  <TitlesOfParts>
    <vt:vector size="46" baseType="lpstr">
      <vt:lpstr> SourceCodePro-Light</vt:lpstr>
      <vt:lpstr>Arial</vt:lpstr>
      <vt:lpstr>Courier New</vt:lpstr>
      <vt:lpstr>FreightSans Pro Medium</vt:lpstr>
      <vt:lpstr>FreightSans Pro Semibold</vt:lpstr>
      <vt:lpstr>FreightText Pro Book</vt:lpstr>
      <vt:lpstr>Helvetica Neue</vt:lpstr>
      <vt:lpstr>Open Sans</vt:lpstr>
      <vt:lpstr>Source Code Pro</vt:lpstr>
      <vt:lpstr>Times New Roman</vt:lpstr>
      <vt:lpstr>verdana</vt:lpstr>
      <vt:lpstr>1_cs162-fa14</vt:lpstr>
      <vt:lpstr>Lecture 5 Higher Order Functions</vt:lpstr>
      <vt:lpstr>Announcements</vt:lpstr>
      <vt:lpstr>Computing In the News</vt:lpstr>
      <vt:lpstr>List Comprehensions</vt:lpstr>
      <vt:lpstr>Learning Objectives</vt:lpstr>
      <vt:lpstr>Data-driven iteration</vt:lpstr>
      <vt:lpstr>Demo!</vt:lpstr>
      <vt:lpstr>Higher Order Functions</vt:lpstr>
      <vt:lpstr>Learning Objectives</vt:lpstr>
      <vt:lpstr>Code is a Form of Data</vt:lpstr>
      <vt:lpstr>What is a Higher Order Function?</vt:lpstr>
      <vt:lpstr>Brief Aside: import</vt:lpstr>
      <vt:lpstr>An Interesting Example</vt:lpstr>
      <vt:lpstr>Higher Order Functions</vt:lpstr>
      <vt:lpstr>Learning Objectives</vt:lpstr>
      <vt:lpstr>Review: What is a Higher Order Function?</vt:lpstr>
      <vt:lpstr>Higher Order Functions</vt:lpstr>
      <vt:lpstr>Demo</vt:lpstr>
      <vt:lpstr>Environments &amp; Higher Order Functions</vt:lpstr>
      <vt:lpstr>Learning Objectives</vt:lpstr>
      <vt:lpstr>Example: compose</vt:lpstr>
      <vt:lpstr>Environment Diagrams</vt:lpstr>
      <vt:lpstr>Environment Diagrams Steps</vt:lpstr>
      <vt:lpstr>Environment Diagram Tips / Links</vt:lpstr>
      <vt:lpstr>Question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Computational Structures in Data Science</dc:title>
  <dc:subject/>
  <dc:creator/>
  <dc:description/>
  <cp:lastModifiedBy>Michael Ball</cp:lastModifiedBy>
  <cp:revision>62</cp:revision>
  <cp:lastPrinted>2022-09-08T19:53:04Z</cp:lastPrinted>
  <dcterms:modified xsi:type="dcterms:W3CDTF">2022-09-08T19:59:42Z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15.0032</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16</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16</vt:i4>
  </property>
</Properties>
</file>