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01" r:id="rId1"/>
  </p:sldMasterIdLst>
  <p:notesMasterIdLst>
    <p:notesMasterId r:id="rId32"/>
  </p:notesMasterIdLst>
  <p:handoutMasterIdLst>
    <p:handoutMasterId r:id="rId33"/>
  </p:handoutMasterIdLst>
  <p:sldIdLst>
    <p:sldId id="396" r:id="rId2"/>
    <p:sldId id="406" r:id="rId3"/>
    <p:sldId id="405" r:id="rId4"/>
    <p:sldId id="371" r:id="rId5"/>
    <p:sldId id="399" r:id="rId6"/>
    <p:sldId id="407" r:id="rId7"/>
    <p:sldId id="408" r:id="rId8"/>
    <p:sldId id="391" r:id="rId9"/>
    <p:sldId id="390" r:id="rId10"/>
    <p:sldId id="409" r:id="rId11"/>
    <p:sldId id="378" r:id="rId12"/>
    <p:sldId id="398" r:id="rId13"/>
    <p:sldId id="386" r:id="rId14"/>
    <p:sldId id="377" r:id="rId15"/>
    <p:sldId id="379" r:id="rId16"/>
    <p:sldId id="392" r:id="rId17"/>
    <p:sldId id="400" r:id="rId18"/>
    <p:sldId id="367" r:id="rId19"/>
    <p:sldId id="402" r:id="rId20"/>
    <p:sldId id="287" r:id="rId21"/>
    <p:sldId id="293" r:id="rId22"/>
    <p:sldId id="266" r:id="rId23"/>
    <p:sldId id="289" r:id="rId24"/>
    <p:sldId id="265" r:id="rId25"/>
    <p:sldId id="288" r:id="rId26"/>
    <p:sldId id="401" r:id="rId27"/>
    <p:sldId id="403" r:id="rId28"/>
    <p:sldId id="366" r:id="rId29"/>
    <p:sldId id="404" r:id="rId30"/>
    <p:sldId id="384" r:id="rId31"/>
  </p:sldIdLst>
  <p:sldSz cx="12192000" cy="6858000"/>
  <p:notesSz cx="6997700" cy="91948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96">
          <p15:clr>
            <a:srgbClr val="A4A3A4"/>
          </p15:clr>
        </p15:guide>
        <p15:guide id="2"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1"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2B7"/>
    <a:srgbClr val="EFE683"/>
    <a:srgbClr val="BCB667"/>
    <a:srgbClr val="55FC02"/>
    <a:srgbClr val="FBBA03"/>
    <a:srgbClr val="000000"/>
    <a:srgbClr val="FF6666"/>
    <a:srgbClr val="CC3333"/>
    <a:srgbClr val="CC9966"/>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29" autoAdjust="0"/>
    <p:restoredTop sz="97103" autoAdjust="0"/>
  </p:normalViewPr>
  <p:slideViewPr>
    <p:cSldViewPr>
      <p:cViewPr varScale="1">
        <p:scale>
          <a:sx n="125" d="100"/>
          <a:sy n="125" d="100"/>
        </p:scale>
        <p:origin x="176" y="2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1722" y="-210"/>
      </p:cViewPr>
      <p:guideLst>
        <p:guide orient="horz" pos="2896"/>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i="1"/>
            </a:lvl1pPr>
          </a:lstStyle>
          <a:p>
            <a:pPr>
              <a:defRPr/>
            </a:pPr>
            <a:endParaRPr lang="en-US"/>
          </a:p>
        </p:txBody>
      </p:sp>
      <p:sp>
        <p:nvSpPr>
          <p:cNvPr id="3075" name="Rectangle 3"/>
          <p:cNvSpPr>
            <a:spLocks noGrp="1" noChangeArrowheads="1"/>
          </p:cNvSpPr>
          <p:nvPr>
            <p:ph type="dt" sz="quarter"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i="1"/>
            </a:lvl1pPr>
          </a:lstStyle>
          <a:p>
            <a:pPr>
              <a:defRPr/>
            </a:pPr>
            <a:endParaRPr lang="en-US"/>
          </a:p>
        </p:txBody>
      </p:sp>
      <p:sp>
        <p:nvSpPr>
          <p:cNvPr id="3076" name="Rectangle 4"/>
          <p:cNvSpPr>
            <a:spLocks noGrp="1" noChangeArrowheads="1"/>
          </p:cNvSpPr>
          <p:nvPr>
            <p:ph type="ftr" sz="quarter" idx="2"/>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i="1"/>
            </a:lvl1pPr>
          </a:lstStyle>
          <a:p>
            <a:pPr>
              <a:defRPr/>
            </a:pPr>
            <a:endParaRPr lang="en-US"/>
          </a:p>
        </p:txBody>
      </p:sp>
      <p:sp>
        <p:nvSpPr>
          <p:cNvPr id="3077" name="Rectangle 5"/>
          <p:cNvSpPr>
            <a:spLocks noGrp="1" noChangeArrowheads="1"/>
          </p:cNvSpPr>
          <p:nvPr>
            <p:ph type="sldNum" sz="quarter" idx="3"/>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i="1"/>
            </a:lvl1pPr>
          </a:lstStyle>
          <a:p>
            <a:pPr>
              <a:defRPr/>
            </a:pPr>
            <a:fld id="{5D842B50-2395-AF47-9853-6C85347CE998}" type="slidenum">
              <a:rPr lang="en-US"/>
              <a:pPr>
                <a:defRPr/>
              </a:pPr>
              <a:t>‹#›</a:t>
            </a:fld>
            <a:endParaRPr lang="en-US"/>
          </a:p>
        </p:txBody>
      </p:sp>
    </p:spTree>
    <p:extLst>
      <p:ext uri="{BB962C8B-B14F-4D97-AF65-F5344CB8AC3E}">
        <p14:creationId xmlns:p14="http://schemas.microsoft.com/office/powerpoint/2010/main" val="1540710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i="1">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i="1">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i="1">
                <a:latin typeface="Times New Roman" charset="0"/>
              </a:defRPr>
            </a:lvl1pPr>
          </a:lstStyle>
          <a:p>
            <a:pPr>
              <a:defRPr/>
            </a:pPr>
            <a:endParaRPr lang="en-US"/>
          </a:p>
        </p:txBody>
      </p:sp>
      <p:sp>
        <p:nvSpPr>
          <p:cNvPr id="2053" name="Rectangle 5"/>
          <p:cNvSpPr>
            <a:spLocks noGrp="1" noChangeArrowheads="1"/>
          </p:cNvSpPr>
          <p:nvPr>
            <p:ph type="sldNum" sz="quarter" idx="5"/>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i="1">
                <a:latin typeface="Times New Roman" charset="0"/>
              </a:defRPr>
            </a:lvl1pPr>
          </a:lstStyle>
          <a:p>
            <a:pPr>
              <a:defRPr/>
            </a:pPr>
            <a:fld id="{7DAEA246-AA45-9741-BAF0-58C69264CAE3}" type="slidenum">
              <a:rPr lang="en-US"/>
              <a:pPr>
                <a:defRPr/>
              </a:pPr>
              <a:t>‹#›</a:t>
            </a:fld>
            <a:endParaRPr lang="en-US"/>
          </a:p>
        </p:txBody>
      </p:sp>
      <p:sp>
        <p:nvSpPr>
          <p:cNvPr id="16390" name="Rectangle 6"/>
          <p:cNvSpPr>
            <a:spLocks noChangeArrowheads="1"/>
          </p:cNvSpPr>
          <p:nvPr/>
        </p:nvSpPr>
        <p:spPr bwMode="auto">
          <a:xfrm>
            <a:off x="3122613" y="8761413"/>
            <a:ext cx="752475" cy="249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8622" tIns="44310" rIns="88622" bIns="44310">
            <a:spAutoFit/>
          </a:bodyPr>
          <a:lstStyle/>
          <a:p>
            <a:pPr algn="ctr" defTabSz="876300">
              <a:lnSpc>
                <a:spcPct val="90000"/>
              </a:lnSpc>
            </a:pPr>
            <a:r>
              <a:rPr lang="en-US" sz="1200"/>
              <a:t>Page </a:t>
            </a:r>
            <a:fld id="{C7046C59-8902-C545-AA0A-0F8828FEF2D6}" type="slidenum">
              <a:rPr lang="en-US" sz="1200"/>
              <a:pPr algn="ctr" defTabSz="876300">
                <a:lnSpc>
                  <a:spcPct val="90000"/>
                </a:lnSpc>
              </a:pPr>
              <a:t>‹#›</a:t>
            </a:fld>
            <a:endParaRPr lang="en-US" sz="1200"/>
          </a:p>
        </p:txBody>
      </p:sp>
      <p:sp>
        <p:nvSpPr>
          <p:cNvPr id="16391" name="Rectangle 7"/>
          <p:cNvSpPr>
            <a:spLocks noGrp="1" noRot="1" noChangeAspect="1" noChangeArrowheads="1" noTextEdit="1"/>
          </p:cNvSpPr>
          <p:nvPr>
            <p:ph type="sldImg" idx="2"/>
          </p:nvPr>
        </p:nvSpPr>
        <p:spPr bwMode="auto">
          <a:xfrm>
            <a:off x="777875" y="882650"/>
            <a:ext cx="5441950" cy="3062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56" name="Rectangle 8"/>
          <p:cNvSpPr>
            <a:spLocks noGrp="1" noChangeArrowheads="1"/>
          </p:cNvSpPr>
          <p:nvPr>
            <p:ph type="body" sz="quarter" idx="3"/>
          </p:nvPr>
        </p:nvSpPr>
        <p:spPr bwMode="auto">
          <a:xfrm>
            <a:off x="933450" y="4367213"/>
            <a:ext cx="5130800" cy="4137025"/>
          </a:xfrm>
          <a:prstGeom prst="rect">
            <a:avLst/>
          </a:prstGeom>
          <a:noFill/>
          <a:ln w="9525">
            <a:noFill/>
            <a:miter lim="800000"/>
            <a:headEnd/>
            <a:tailEnd/>
          </a:ln>
          <a:effectLst/>
        </p:spPr>
        <p:txBody>
          <a:bodyPr vert="horz" wrap="square" lIns="92910" tIns="45740" rIns="92910" bIns="4574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8665994"/>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1</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642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28</a:t>
            </a:fld>
            <a:endParaRPr lang="en-US"/>
          </a:p>
        </p:txBody>
      </p:sp>
    </p:spTree>
    <p:extLst>
      <p:ext uri="{BB962C8B-B14F-4D97-AF65-F5344CB8AC3E}">
        <p14:creationId xmlns:p14="http://schemas.microsoft.com/office/powerpoint/2010/main" val="3042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r>
              <a:rPr lang="pl-PL" dirty="0"/>
              <a:t>z = 1,2</a:t>
            </a:r>
          </a:p>
          <a:p>
            <a:r>
              <a:rPr lang="pl-PL" dirty="0" err="1"/>
              <a:t>x,y</a:t>
            </a:r>
            <a:r>
              <a:rPr lang="pl-PL" dirty="0"/>
              <a:t> = 3,4</a:t>
            </a:r>
          </a:p>
          <a:p>
            <a:r>
              <a:rPr lang="pl-PL" dirty="0"/>
              <a:t>   </a:t>
            </a:r>
            <a:r>
              <a:rPr lang="pl-PL" dirty="0" err="1"/>
              <a:t>a,b</a:t>
            </a:r>
            <a:r>
              <a:rPr lang="pl-PL" dirty="0"/>
              <a:t> = z</a:t>
            </a:r>
          </a:p>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4</a:t>
            </a:fld>
            <a:endParaRPr lang="en-US"/>
          </a:p>
        </p:txBody>
      </p:sp>
    </p:spTree>
    <p:extLst>
      <p:ext uri="{BB962C8B-B14F-4D97-AF65-F5344CB8AC3E}">
        <p14:creationId xmlns:p14="http://schemas.microsoft.com/office/powerpoint/2010/main" val="378738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5</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7362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8</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708743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DAEA246-AA45-9741-BAF0-58C69264CAE3}" type="slidenum">
              <a:rPr lang="en-US" smtClean="0"/>
              <a:pPr>
                <a:defRPr/>
              </a:pPr>
              <a:t>11</a:t>
            </a:fld>
            <a:endParaRPr lang="en-US"/>
          </a:p>
        </p:txBody>
      </p:sp>
    </p:spTree>
    <p:extLst>
      <p:ext uri="{BB962C8B-B14F-4D97-AF65-F5344CB8AC3E}">
        <p14:creationId xmlns:p14="http://schemas.microsoft.com/office/powerpoint/2010/main" val="2909599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16</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41651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20</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25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26</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91070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pic>
        <p:nvPicPr>
          <p:cNvPr id="5" name="Picture 8"/>
          <p:cNvPicPr>
            <a:picLocks noChangeAspect="1" noChangeArrowheads="1"/>
          </p:cNvPicPr>
          <p:nvPr userDrawn="1"/>
        </p:nvPicPr>
        <p:blipFill>
          <a:blip r:embed="rId2"/>
          <a:srcRect/>
          <a:stretch/>
        </p:blipFill>
        <p:spPr bwMode="auto">
          <a:xfrm>
            <a:off x="10769600" y="228600"/>
            <a:ext cx="833438"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6"/>
            <a:ext cx="8458200" cy="1470025"/>
          </a:xfrm>
        </p:spPr>
        <p:txBody>
          <a:bodyPr/>
          <a:lstStyle>
            <a:lvl1pPr algn="ctr">
              <a:defRPr/>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8" name="Rectangle 4"/>
          <p:cNvSpPr>
            <a:spLocks noGrp="1" noChangeArrowheads="1"/>
          </p:cNvSpPr>
          <p:nvPr>
            <p:ph type="sldNum" sz="quarter" idx="12"/>
          </p:nvPr>
        </p:nvSpPr>
        <p:spPr>
          <a:xfrm>
            <a:off x="10769600" y="6381750"/>
            <a:ext cx="1422400" cy="476250"/>
          </a:xfrm>
        </p:spPr>
        <p:txBody>
          <a:bodyPr/>
          <a:lstStyle>
            <a:lvl1pPr>
              <a:defRPr>
                <a:solidFill>
                  <a:srgbClr val="FBBA03"/>
                </a:solidFill>
              </a:defRPr>
            </a:lvl1pPr>
          </a:lstStyle>
          <a:p>
            <a:pPr>
              <a:defRPr/>
            </a:pPr>
            <a:fld id="{05CF57E6-57DB-4E49-BFE1-65C6AAA70004}" type="slidenum">
              <a:rPr lang="en-US"/>
              <a:pPr>
                <a:defRPr/>
              </a:pPr>
              <a:t>‹#›</a:t>
            </a:fld>
            <a:endParaRPr lang="en-US" b="0"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2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5999"/>
            <a:ext cx="1941557" cy="923330"/>
          </a:xfrm>
          <a:prstGeom prst="rect">
            <a:avLst/>
          </a:prstGeom>
          <a:noFill/>
        </p:spPr>
        <p:txBody>
          <a:bodyPr wrap="square">
            <a:spAutoFit/>
          </a:bodyPr>
          <a:lstStyle/>
          <a:p>
            <a:pPr algn="ctr">
              <a:defRPr/>
            </a:pPr>
            <a:r>
              <a:rPr lang="en-US" b="1" dirty="0">
                <a:solidFill>
                  <a:schemeClr val="bg2"/>
                </a:solidFill>
                <a:latin typeface="18 VAG Rounded Bold   07390"/>
              </a:rPr>
              <a:t>UC Berkeley EECS</a:t>
            </a:r>
            <a:br>
              <a:rPr lang="en-US" b="1" dirty="0">
                <a:solidFill>
                  <a:schemeClr val="bg2"/>
                </a:solidFill>
                <a:latin typeface="18 VAG Rounded Bold   07390"/>
              </a:rPr>
            </a:br>
            <a:r>
              <a:rPr lang="en-US" b="1" dirty="0">
                <a:solidFill>
                  <a:schemeClr val="bg2"/>
                </a:solidFill>
                <a:latin typeface="18 VAG Rounded Bold   07390"/>
              </a:rPr>
              <a:t>Lecturer</a:t>
            </a:r>
          </a:p>
          <a:p>
            <a:pPr algn="ctr">
              <a:defRPr/>
            </a:pPr>
            <a:r>
              <a:rPr lang="en-US" b="1" dirty="0">
                <a:solidFill>
                  <a:schemeClr val="bg2"/>
                </a:solidFill>
                <a:latin typeface="18 VAG Rounded Bold   0739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0" y="152400"/>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4229100" y="6527800"/>
            <a:ext cx="3733800"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a:t>
            </a:r>
          </a:p>
        </p:txBody>
      </p:sp>
    </p:spTree>
    <p:extLst>
      <p:ext uri="{BB962C8B-B14F-4D97-AF65-F5344CB8AC3E}">
        <p14:creationId xmlns:p14="http://schemas.microsoft.com/office/powerpoint/2010/main" val="53870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312804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1283"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00279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193191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24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24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36297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1283"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199945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36590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48768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94687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394391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20800" y="1143000"/>
            <a:ext cx="9855200"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91944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4660" name="Rectangle 4"/>
          <p:cNvSpPr>
            <a:spLocks noGrp="1" noChangeArrowheads="1"/>
          </p:cNvSpPr>
          <p:nvPr>
            <p:ph type="sldNum" sz="quarter" idx="4"/>
          </p:nvPr>
        </p:nvSpPr>
        <p:spPr bwMode="auto">
          <a:xfrm>
            <a:off x="11480800" y="6553200"/>
            <a:ext cx="7112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1">
                <a:solidFill>
                  <a:srgbClr val="FF9900"/>
                </a:solidFill>
                <a:latin typeface="Times New Roman" charset="0"/>
              </a:defRPr>
            </a:lvl1pPr>
          </a:lstStyle>
          <a:p>
            <a:pPr>
              <a:defRPr/>
            </a:pPr>
            <a:fld id="{3D5790EB-F35A-0640-B4F7-A0244B6CFCA6}" type="slidenum">
              <a:rPr lang="en-US" smtClean="0"/>
              <a:pPr>
                <a:defRPr/>
              </a:pPr>
              <a:t>‹#›</a:t>
            </a:fld>
            <a:endParaRPr lang="en-US"/>
          </a:p>
        </p:txBody>
      </p:sp>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pic>
        <p:nvPicPr>
          <p:cNvPr id="1032" name="Picture 8"/>
          <p:cNvPicPr>
            <a:picLocks noChangeAspect="1" noChangeArrowheads="1"/>
          </p:cNvPicPr>
          <p:nvPr/>
        </p:nvPicPr>
        <p:blipFill>
          <a:blip r:embed="rId13"/>
          <a:srcRect/>
          <a:stretch/>
        </p:blipFill>
        <p:spPr bwMode="auto">
          <a:xfrm>
            <a:off x="11015662" y="189867"/>
            <a:ext cx="642938"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4229100" y="6527800"/>
            <a:ext cx="3733800"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a:t>
            </a:r>
          </a:p>
        </p:txBody>
      </p:sp>
    </p:spTree>
    <p:extLst>
      <p:ext uri="{BB962C8B-B14F-4D97-AF65-F5344CB8AC3E}">
        <p14:creationId xmlns:p14="http://schemas.microsoft.com/office/powerpoint/2010/main" val="3646772344"/>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3993" r:id="rId11"/>
  </p:sldLayoutIdLst>
  <p:hf hdr="0"/>
  <p:txStyles>
    <p:title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p:titleStyle>
    <p:bodyStyle>
      <a:lvl1pPr marL="285750" indent="-285750" algn="l" rtl="0" eaLnBrk="1" fontAlgn="base" hangingPunct="1">
        <a:lnSpc>
          <a:spcPct val="90000"/>
        </a:lnSpc>
        <a:spcBef>
          <a:spcPct val="30000"/>
        </a:spcBef>
        <a:spcAft>
          <a:spcPct val="0"/>
        </a:spcAft>
        <a:buSzPct val="90000"/>
        <a:buFont typeface="Arial" panose="020B0604020202020204" pitchFamily="34" charset="0"/>
        <a:buChar char="•"/>
        <a:defRPr sz="28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685800" indent="-22860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1143000" indent="-228600" algn="l" rtl="0" eaLnBrk="1" fontAlgn="base" hangingPunct="1">
        <a:lnSpc>
          <a:spcPct val="90000"/>
        </a:lnSpc>
        <a:spcBef>
          <a:spcPct val="30000"/>
        </a:spcBef>
        <a:spcAft>
          <a:spcPct val="0"/>
        </a:spcAft>
        <a:buSzPct val="90000"/>
        <a:buChar char="»"/>
        <a:defRPr sz="2200" b="0" i="0">
          <a:solidFill>
            <a:schemeClr val="tx1"/>
          </a:solidFill>
          <a:latin typeface="FreightSans Pro Medium" panose="02000606030000020004" pitchFamily="2" charset="0"/>
          <a:ea typeface="ＭＳ Ｐゴシック" charset="-128"/>
        </a:defRPr>
      </a:lvl3pPr>
      <a:lvl4pPr marL="15430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20002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ythontutor.com/composingprograms.html#code=def%20max%28x,%20y%29%3A%0A%20%20%20%20return%20x%20if%20x%20%3E%20y%20else%20y%0A%20%20%20%20%0Ax%20%3D%203%0Ay%20%3D%204%20%2B%20max%2817,%20x%20%2B%206%29%20*%200.1%0Az%20%3D%20x%20/%20y&amp;cumulative=true&amp;mode=edit&amp;origin=composingprograms.js&amp;py=3&amp;rawInputLstJSON=%5B%5D" TargetMode="Externa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ewscientist.com/article/2334375-face-recognition-struggles-to-recognise-us-after-five-years-of-age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ythontutor.com/composingprograms.html#code=def%20square%28x%29%3A%0A%20%20%20%20return%20x%20*%20x%0A%20%20%20%20%0As%20%3D%20square%0Ax%20%3D%20s%283%29%0A%0Adef%20make_adder%28n%29%3A%0A%20%20%20%20def%20adder%28k%29%3A%0A%20%20%20%20%20%20%20%20return%20k%20%2B%20n%0A%20%20%20%20return%20adder%0A%20%20%20%20%0Aadd_2%20%3D%20make_adder%282%29%0Aadd_3%20%3D%20make_adder%283%29%0Ax%20%3D%20add_2%28x%29%0A%0Adef%20compose%28f,%20g%29%3A%0A%20%20%20%20def%20h%28x%29%3A%0A%20%20%20%20%20%20%20%20return%20f%28g%28x%29%29%0A%20%20%20%20return%20h%0A%0Aadd_5%20%3D%20compose%28add_2,%20add_3%29%0Ay%20%3D%20add_5%28x%29%0A%0Az%20%3D%20compose%28square,%20make_adder%282%29%29%283%29&amp;cumulative=true&amp;mode=edit&amp;origin=composingprograms.js&amp;py=3&amp;rawInputLstJSON=%5B%5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BE0329-6EA1-B94F-AAEB-606C678EE9CD}"/>
              </a:ext>
            </a:extLst>
          </p:cNvPr>
          <p:cNvSpPr>
            <a:spLocks noGrp="1"/>
          </p:cNvSpPr>
          <p:nvPr>
            <p:ph type="ctrTitle"/>
          </p:nvPr>
        </p:nvSpPr>
        <p:spPr/>
        <p:txBody>
          <a:bodyPr/>
          <a:lstStyle/>
          <a:p>
            <a:r>
              <a:rPr lang="en-US" dirty="0"/>
              <a:t>Lecture 3:</a:t>
            </a:r>
            <a:br>
              <a:rPr lang="en-US" dirty="0"/>
            </a:br>
            <a:r>
              <a:rPr lang="en-US" dirty="0"/>
              <a:t>Functions and Loops</a:t>
            </a:r>
          </a:p>
        </p:txBody>
      </p:sp>
    </p:spTree>
    <p:extLst>
      <p:ext uri="{BB962C8B-B14F-4D97-AF65-F5344CB8AC3E}">
        <p14:creationId xmlns:p14="http://schemas.microsoft.com/office/powerpoint/2010/main" val="143439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4377-83A5-FEF8-2EAD-50A3D9713FA8}"/>
              </a:ext>
            </a:extLst>
          </p:cNvPr>
          <p:cNvSpPr>
            <a:spLocks noGrp="1"/>
          </p:cNvSpPr>
          <p:nvPr>
            <p:ph type="title"/>
          </p:nvPr>
        </p:nvSpPr>
        <p:spPr/>
        <p:txBody>
          <a:bodyPr/>
          <a:lstStyle/>
          <a:p>
            <a:r>
              <a:rPr lang="en-US" dirty="0"/>
              <a:t>Functions in Python</a:t>
            </a:r>
          </a:p>
        </p:txBody>
      </p:sp>
      <p:sp>
        <p:nvSpPr>
          <p:cNvPr id="3" name="Content Placeholder 2">
            <a:extLst>
              <a:ext uri="{FF2B5EF4-FFF2-40B4-BE49-F238E27FC236}">
                <a16:creationId xmlns:a16="http://schemas.microsoft.com/office/drawing/2014/main" id="{BEA63EB1-F6B9-3229-523C-A9D93C614F7F}"/>
              </a:ext>
            </a:extLst>
          </p:cNvPr>
          <p:cNvSpPr>
            <a:spLocks noGrp="1"/>
          </p:cNvSpPr>
          <p:nvPr>
            <p:ph idx="1"/>
          </p:nvPr>
        </p:nvSpPr>
        <p:spPr/>
        <p:txBody>
          <a:bodyPr/>
          <a:lstStyle/>
          <a:p>
            <a:r>
              <a:rPr lang="en-US" dirty="0"/>
              <a:t>We "define" them with </a:t>
            </a:r>
            <a:r>
              <a:rPr lang="en-US" dirty="0">
                <a:latin typeface="Source Code Pro" panose="020B0509030403020204" pitchFamily="49" charset="77"/>
              </a:rPr>
              <a:t>def</a:t>
            </a:r>
          </a:p>
          <a:p>
            <a:r>
              <a:rPr lang="en-US" dirty="0"/>
              <a:t>We typically </a:t>
            </a:r>
            <a:r>
              <a:rPr lang="en-US" dirty="0" err="1">
                <a:latin typeface="Source Code Pro" panose="020B0509030403020204" pitchFamily="49" charset="77"/>
              </a:rPr>
              <a:t>name_them_using_underscores</a:t>
            </a:r>
            <a:r>
              <a:rPr lang="en-US" dirty="0"/>
              <a:t>  ("Snake case")</a:t>
            </a:r>
          </a:p>
          <a:p>
            <a:r>
              <a:rPr lang="en-US" dirty="0"/>
              <a:t>The first line ends in a </a:t>
            </a:r>
            <a:r>
              <a:rPr lang="en-US" dirty="0">
                <a:latin typeface="Source Code Pro" panose="020B0509030403020204" pitchFamily="49" charset="77"/>
              </a:rPr>
              <a:t>:</a:t>
            </a:r>
          </a:p>
          <a:p>
            <a:r>
              <a:rPr lang="en-US" dirty="0"/>
              <a:t>The body is indented by 4 spaces</a:t>
            </a:r>
          </a:p>
          <a:p>
            <a:r>
              <a:rPr lang="en-US" dirty="0"/>
              <a:t>Arguments (parameters) create 'names' that exist only in our function</a:t>
            </a:r>
          </a:p>
          <a:p>
            <a:r>
              <a:rPr lang="en-US" dirty="0"/>
              <a:t>Most functions will return a value, but some do not.</a:t>
            </a:r>
          </a:p>
          <a:p>
            <a:endParaRPr lang="en-US" dirty="0"/>
          </a:p>
          <a:p>
            <a:pPr marL="0" indent="0">
              <a:buNone/>
            </a:pPr>
            <a:r>
              <a:rPr lang="en-US" dirty="0">
                <a:latin typeface="Source Code Pro" panose="020B0509030403020204" pitchFamily="49" charset="77"/>
              </a:rPr>
              <a:t>def greet(name):</a:t>
            </a:r>
          </a:p>
          <a:p>
            <a:pPr marL="0" indent="0">
              <a:buNone/>
            </a:pPr>
            <a:r>
              <a:rPr lang="en-US" dirty="0">
                <a:latin typeface="Source Code Pro" panose="020B0509030403020204" pitchFamily="49" charset="77"/>
              </a:rPr>
              <a:t>    print("Hello, " + name)</a:t>
            </a:r>
          </a:p>
        </p:txBody>
      </p:sp>
      <p:sp>
        <p:nvSpPr>
          <p:cNvPr id="4" name="Slide Number Placeholder 3">
            <a:extLst>
              <a:ext uri="{FF2B5EF4-FFF2-40B4-BE49-F238E27FC236}">
                <a16:creationId xmlns:a16="http://schemas.microsoft.com/office/drawing/2014/main" id="{C35AF38B-9C7E-A3F5-A332-55A4884EFF7D}"/>
              </a:ext>
            </a:extLst>
          </p:cNvPr>
          <p:cNvSpPr>
            <a:spLocks noGrp="1"/>
          </p:cNvSpPr>
          <p:nvPr>
            <p:ph type="sldNum" sz="quarter" idx="12"/>
          </p:nvPr>
        </p:nvSpPr>
        <p:spPr/>
        <p:txBody>
          <a:bodyPr/>
          <a:lstStyle/>
          <a:p>
            <a:pPr>
              <a:defRPr/>
            </a:pPr>
            <a:fld id="{ACA94121-BA6C-AD43-82C2-DF1F24FE5D9C}" type="slidenum">
              <a:rPr lang="en-US" smtClean="0"/>
              <a:pPr>
                <a:defRPr/>
              </a:pPr>
              <a:t>10</a:t>
            </a:fld>
            <a:endParaRPr lang="en-US" b="0"/>
          </a:p>
        </p:txBody>
      </p:sp>
    </p:spTree>
    <p:extLst>
      <p:ext uri="{BB962C8B-B14F-4D97-AF65-F5344CB8AC3E}">
        <p14:creationId xmlns:p14="http://schemas.microsoft.com/office/powerpoint/2010/main" val="34669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Example</a:t>
            </a:r>
          </a:p>
        </p:txBody>
      </p:sp>
      <p:sp>
        <p:nvSpPr>
          <p:cNvPr id="3" name="Content Placeholder 2">
            <a:extLst>
              <a:ext uri="{FF2B5EF4-FFF2-40B4-BE49-F238E27FC236}">
                <a16:creationId xmlns:a16="http://schemas.microsoft.com/office/drawing/2014/main" id="{6012D74A-D802-88C9-F8A8-A287862DC82D}"/>
              </a:ext>
            </a:extLst>
          </p:cNvPr>
          <p:cNvSpPr>
            <a:spLocks noGrp="1"/>
          </p:cNvSpPr>
          <p:nvPr>
            <p:ph idx="1"/>
          </p:nvPr>
        </p:nvSpPr>
        <p:spPr>
          <a:xfrm>
            <a:off x="533400" y="1066800"/>
            <a:ext cx="5715000" cy="2743200"/>
          </a:xfrm>
        </p:spPr>
        <p:txBody>
          <a:bodyPr/>
          <a:lstStyle/>
          <a:p>
            <a:pPr marL="0" indent="0">
              <a:buNone/>
            </a:pPr>
            <a:r>
              <a:rPr lang="en-US" dirty="0">
                <a:latin typeface="Source Code Pro" panose="020B0509030403020204" pitchFamily="49" charset="77"/>
              </a:rPr>
              <a:t>&gt;&gt;&gt; y  = 5</a:t>
            </a:r>
          </a:p>
          <a:p>
            <a:pPr marL="0" indent="0">
              <a:buNone/>
            </a:pPr>
            <a:r>
              <a:rPr lang="en-US" dirty="0">
                <a:latin typeface="Source Code Pro" panose="020B0509030403020204" pitchFamily="49" charset="77"/>
              </a:rPr>
              <a:t>&gt;&gt;&gt; x = 3</a:t>
            </a:r>
          </a:p>
          <a:p>
            <a:pPr marL="0" indent="0">
              <a:buNone/>
            </a:pPr>
            <a:r>
              <a:rPr lang="en-US" dirty="0">
                <a:latin typeface="Source Code Pro" panose="020B0509030403020204" pitchFamily="49" charset="77"/>
              </a:rPr>
              <a:t>&gt;&gt;&gt; z = max(3, 5) * 10</a:t>
            </a:r>
          </a:p>
          <a:p>
            <a:pPr marL="0" indent="0">
              <a:buNone/>
            </a:pPr>
            <a:r>
              <a:rPr lang="en-US" dirty="0">
                <a:latin typeface="Source Code Pro" panose="020B0509030403020204" pitchFamily="49" charset="77"/>
              </a:rPr>
              <a:t>&gt;&gt;&gt; z</a:t>
            </a:r>
          </a:p>
          <a:p>
            <a:pPr marL="0" indent="0">
              <a:buNone/>
            </a:pPr>
            <a:r>
              <a:rPr lang="en-US" dirty="0">
                <a:latin typeface="Source Code Pro" panose="020B0509030403020204" pitchFamily="49" charset="77"/>
              </a:rPr>
              <a:t>50</a:t>
            </a:r>
          </a:p>
        </p:txBody>
      </p:sp>
      <p:sp>
        <p:nvSpPr>
          <p:cNvPr id="5" name="Content Placeholder 2">
            <a:extLst>
              <a:ext uri="{FF2B5EF4-FFF2-40B4-BE49-F238E27FC236}">
                <a16:creationId xmlns:a16="http://schemas.microsoft.com/office/drawing/2014/main" id="{0D63EC4D-23BC-CE17-4B0F-789FC99A9B20}"/>
              </a:ext>
            </a:extLst>
          </p:cNvPr>
          <p:cNvSpPr txBox="1">
            <a:spLocks/>
          </p:cNvSpPr>
          <p:nvPr/>
        </p:nvSpPr>
        <p:spPr bwMode="auto">
          <a:xfrm>
            <a:off x="6477000" y="3810000"/>
            <a:ext cx="5715000" cy="2604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marL="285750" indent="-285750" algn="l" rtl="0" eaLnBrk="1" fontAlgn="base" hangingPunct="1">
              <a:lnSpc>
                <a:spcPct val="90000"/>
              </a:lnSpc>
              <a:spcBef>
                <a:spcPct val="30000"/>
              </a:spcBef>
              <a:spcAft>
                <a:spcPct val="0"/>
              </a:spcAft>
              <a:buSzPct val="90000"/>
              <a:buFont typeface="Arial" panose="020B0604020202020204" pitchFamily="34" charset="0"/>
              <a:buChar char="•"/>
              <a:defRPr sz="28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685800" indent="-22860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1143000" indent="-228600" algn="l" rtl="0" eaLnBrk="1" fontAlgn="base" hangingPunct="1">
              <a:lnSpc>
                <a:spcPct val="90000"/>
              </a:lnSpc>
              <a:spcBef>
                <a:spcPct val="30000"/>
              </a:spcBef>
              <a:spcAft>
                <a:spcPct val="0"/>
              </a:spcAft>
              <a:buSzPct val="90000"/>
              <a:buChar char="»"/>
              <a:defRPr sz="2200" b="0" i="0">
                <a:solidFill>
                  <a:schemeClr val="tx1"/>
                </a:solidFill>
                <a:latin typeface="FreightSans Pro Medium" panose="02000606030000020004" pitchFamily="2" charset="0"/>
                <a:ea typeface="ＭＳ Ｐゴシック" charset="-128"/>
              </a:defRPr>
            </a:lvl3pPr>
            <a:lvl4pPr marL="15430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20002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9pPr>
          </a:lstStyle>
          <a:p>
            <a:pPr marL="0" indent="0">
              <a:buFont typeface="Arial" panose="020B0604020202020204" pitchFamily="34" charset="0"/>
              <a:buNone/>
            </a:pPr>
            <a:r>
              <a:rPr lang="en-US" kern="0" dirty="0">
                <a:latin typeface="Source Code Pro" panose="020B0509030403020204" pitchFamily="49" charset="77"/>
              </a:rPr>
              <a:t>def </a:t>
            </a:r>
            <a:r>
              <a:rPr lang="en-US" kern="0" dirty="0" err="1">
                <a:latin typeface="Source Code Pro" panose="020B0509030403020204" pitchFamily="49" charset="77"/>
              </a:rPr>
              <a:t>print_max</a:t>
            </a:r>
            <a:r>
              <a:rPr lang="en-US" kern="0" dirty="0">
                <a:latin typeface="Source Code Pro" panose="020B0509030403020204" pitchFamily="49" charset="77"/>
              </a:rPr>
              <a:t>(x, y):</a:t>
            </a:r>
          </a:p>
          <a:p>
            <a:pPr marL="0" indent="0">
              <a:buFont typeface="Arial" panose="020B0604020202020204" pitchFamily="34" charset="0"/>
              <a:buNone/>
            </a:pPr>
            <a:r>
              <a:rPr lang="en-US" kern="0" dirty="0">
                <a:latin typeface="Source Code Pro" panose="020B0509030403020204" pitchFamily="49" charset="77"/>
              </a:rPr>
              <a:t>    if x &gt; y:</a:t>
            </a:r>
          </a:p>
          <a:p>
            <a:pPr marL="0" indent="0">
              <a:buFont typeface="Arial" panose="020B0604020202020204" pitchFamily="34" charset="0"/>
              <a:buNone/>
            </a:pPr>
            <a:r>
              <a:rPr lang="en-US" kern="0" dirty="0">
                <a:latin typeface="Source Code Pro" panose="020B0509030403020204" pitchFamily="49" charset="77"/>
              </a:rPr>
              <a:t>        print( x )</a:t>
            </a:r>
          </a:p>
          <a:p>
            <a:pPr marL="0" indent="0">
              <a:buFont typeface="Arial" panose="020B0604020202020204" pitchFamily="34" charset="0"/>
              <a:buNone/>
            </a:pPr>
            <a:r>
              <a:rPr lang="en-US" kern="0" dirty="0">
                <a:latin typeface="Source Code Pro" panose="020B0509030403020204" pitchFamily="49" charset="77"/>
              </a:rPr>
              <a:t>    else:</a:t>
            </a:r>
          </a:p>
          <a:p>
            <a:pPr marL="0" indent="0">
              <a:buFont typeface="Arial" panose="020B0604020202020204" pitchFamily="34" charset="0"/>
              <a:buNone/>
            </a:pPr>
            <a:r>
              <a:rPr lang="en-US" kern="0" dirty="0">
                <a:latin typeface="Source Code Pro" panose="020B0509030403020204" pitchFamily="49" charset="77"/>
              </a:rPr>
              <a:t>        print ( y )</a:t>
            </a:r>
          </a:p>
        </p:txBody>
      </p:sp>
      <p:cxnSp>
        <p:nvCxnSpPr>
          <p:cNvPr id="11" name="Elbow Connector 10">
            <a:extLst>
              <a:ext uri="{FF2B5EF4-FFF2-40B4-BE49-F238E27FC236}">
                <a16:creationId xmlns:a16="http://schemas.microsoft.com/office/drawing/2014/main" id="{E4CBFE97-F3CC-4071-A1AD-0F1EB876E105}"/>
              </a:ext>
            </a:extLst>
          </p:cNvPr>
          <p:cNvCxnSpPr>
            <a:cxnSpLocks/>
          </p:cNvCxnSpPr>
          <p:nvPr/>
        </p:nvCxnSpPr>
        <p:spPr bwMode="auto">
          <a:xfrm>
            <a:off x="3390900" y="2438400"/>
            <a:ext cx="4914900" cy="1473200"/>
          </a:xfrm>
          <a:prstGeom prst="straightConnector1">
            <a:avLst/>
          </a:prstGeom>
          <a:ln w="2222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Elbow Connector 10">
            <a:extLst>
              <a:ext uri="{FF2B5EF4-FFF2-40B4-BE49-F238E27FC236}">
                <a16:creationId xmlns:a16="http://schemas.microsoft.com/office/drawing/2014/main" id="{5B785A6C-1C26-B646-929E-40E29F1EE5C8}"/>
              </a:ext>
            </a:extLst>
          </p:cNvPr>
          <p:cNvCxnSpPr>
            <a:cxnSpLocks/>
          </p:cNvCxnSpPr>
          <p:nvPr/>
        </p:nvCxnSpPr>
        <p:spPr bwMode="auto">
          <a:xfrm>
            <a:off x="4019550" y="2438400"/>
            <a:ext cx="4914900" cy="1473200"/>
          </a:xfrm>
          <a:prstGeom prst="straightConnector1">
            <a:avLst/>
          </a:prstGeom>
          <a:ln w="22225">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618690185"/>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Functions</a:t>
            </a:r>
          </a:p>
        </p:txBody>
      </p:sp>
      <p:sp>
        <p:nvSpPr>
          <p:cNvPr id="3" name="Content Placeholder 2"/>
          <p:cNvSpPr>
            <a:spLocks noGrp="1"/>
          </p:cNvSpPr>
          <p:nvPr>
            <p:ph idx="1"/>
          </p:nvPr>
        </p:nvSpPr>
        <p:spPr>
          <a:xfrm>
            <a:off x="533400" y="4191001"/>
            <a:ext cx="11125200" cy="1600200"/>
          </a:xfrm>
        </p:spPr>
        <p:txBody>
          <a:bodyPr/>
          <a:lstStyle/>
          <a:p>
            <a:r>
              <a:rPr lang="en-US" dirty="0"/>
              <a:t>Abstracts an expression or set of statements to apply to lots of instances of the problem</a:t>
            </a:r>
          </a:p>
          <a:p>
            <a:r>
              <a:rPr lang="en-US" dirty="0"/>
              <a:t>A function should </a:t>
            </a:r>
            <a:r>
              <a:rPr lang="en-US" i="1" dirty="0"/>
              <a:t>do one thing well</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12</a:t>
            </a:fld>
            <a:endParaRPr lang="en-US" b="0"/>
          </a:p>
        </p:txBody>
      </p:sp>
      <p:sp>
        <p:nvSpPr>
          <p:cNvPr id="7" name="TextBox 6"/>
          <p:cNvSpPr txBox="1"/>
          <p:nvPr/>
        </p:nvSpPr>
        <p:spPr>
          <a:xfrm>
            <a:off x="5638801" y="2667000"/>
            <a:ext cx="1921119" cy="523220"/>
          </a:xfrm>
          <a:prstGeom prst="rect">
            <a:avLst/>
          </a:prstGeom>
          <a:noFill/>
        </p:spPr>
        <p:txBody>
          <a:bodyPr wrap="none" rtlCol="0">
            <a:spAutoFit/>
          </a:bodyPr>
          <a:lstStyle/>
          <a:p>
            <a:r>
              <a:rPr lang="en-US" sz="2800" dirty="0"/>
              <a:t>expression</a:t>
            </a:r>
          </a:p>
        </p:txBody>
      </p:sp>
      <p:sp>
        <p:nvSpPr>
          <p:cNvPr id="8" name="Cloud 7"/>
          <p:cNvSpPr/>
          <p:nvPr/>
        </p:nvSpPr>
        <p:spPr bwMode="auto">
          <a:xfrm>
            <a:off x="4953000" y="2362200"/>
            <a:ext cx="3505200" cy="1371600"/>
          </a:xfrm>
          <a:prstGeom prst="cloud">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9" name="TextBox 8"/>
          <p:cNvSpPr txBox="1"/>
          <p:nvPr/>
        </p:nvSpPr>
        <p:spPr>
          <a:xfrm>
            <a:off x="3505200" y="1371600"/>
            <a:ext cx="4724370" cy="369332"/>
          </a:xfrm>
          <a:prstGeom prst="rect">
            <a:avLst/>
          </a:prstGeom>
          <a:noFill/>
        </p:spPr>
        <p:txBody>
          <a:bodyPr wrap="none" rtlCol="0">
            <a:spAutoFit/>
          </a:bodyPr>
          <a:lstStyle/>
          <a:p>
            <a:r>
              <a:rPr lang="en-US" b="1" dirty="0" err="1">
                <a:latin typeface="Courier"/>
                <a:cs typeface="Courier"/>
              </a:rPr>
              <a:t>def</a:t>
            </a:r>
            <a:r>
              <a:rPr lang="en-US" dirty="0"/>
              <a:t> &lt;function name&gt; </a:t>
            </a:r>
            <a:r>
              <a:rPr lang="en-US" b="1" dirty="0">
                <a:latin typeface="Courier"/>
                <a:cs typeface="Courier"/>
              </a:rPr>
              <a:t>(</a:t>
            </a:r>
            <a:r>
              <a:rPr lang="en-US" dirty="0"/>
              <a:t>&lt;argument list&gt;</a:t>
            </a:r>
            <a:r>
              <a:rPr lang="en-US" b="1" dirty="0">
                <a:latin typeface="Courier"/>
                <a:cs typeface="Courier"/>
              </a:rPr>
              <a:t>) : </a:t>
            </a:r>
          </a:p>
        </p:txBody>
      </p:sp>
      <p:sp>
        <p:nvSpPr>
          <p:cNvPr id="10" name="TextBox 9"/>
          <p:cNvSpPr txBox="1"/>
          <p:nvPr/>
        </p:nvSpPr>
        <p:spPr>
          <a:xfrm>
            <a:off x="3962400" y="2819400"/>
            <a:ext cx="1015798" cy="369332"/>
          </a:xfrm>
          <a:prstGeom prst="rect">
            <a:avLst/>
          </a:prstGeom>
          <a:noFill/>
        </p:spPr>
        <p:txBody>
          <a:bodyPr wrap="none" rtlCol="0">
            <a:spAutoFit/>
          </a:bodyPr>
          <a:lstStyle/>
          <a:p>
            <a:r>
              <a:rPr lang="en-US" b="1" dirty="0">
                <a:latin typeface="Courier"/>
                <a:cs typeface="Courier"/>
              </a:rPr>
              <a:t>return</a:t>
            </a:r>
          </a:p>
        </p:txBody>
      </p:sp>
      <p:cxnSp>
        <p:nvCxnSpPr>
          <p:cNvPr id="12" name="Straight Arrow Connector 11"/>
          <p:cNvCxnSpPr/>
          <p:nvPr/>
        </p:nvCxnSpPr>
        <p:spPr bwMode="auto">
          <a:xfrm>
            <a:off x="6553200" y="1828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 name="Straight Arrow Connector 12"/>
          <p:cNvCxnSpPr/>
          <p:nvPr/>
        </p:nvCxnSpPr>
        <p:spPr bwMode="auto">
          <a:xfrm>
            <a:off x="7086600" y="1828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custDataLst>
      <p:tags r:id="rId1"/>
    </p:custDataLst>
    <p:extLst>
      <p:ext uri="{BB962C8B-B14F-4D97-AF65-F5344CB8AC3E}">
        <p14:creationId xmlns:p14="http://schemas.microsoft.com/office/powerpoint/2010/main" val="1911288148"/>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DACA-6C4E-5440-92FB-F023C1666E88}"/>
              </a:ext>
            </a:extLst>
          </p:cNvPr>
          <p:cNvSpPr>
            <a:spLocks noGrp="1"/>
          </p:cNvSpPr>
          <p:nvPr>
            <p:ph type="title"/>
          </p:nvPr>
        </p:nvSpPr>
        <p:spPr/>
        <p:txBody>
          <a:bodyPr/>
          <a:lstStyle/>
          <a:p>
            <a:r>
              <a:rPr lang="en-US" dirty="0"/>
              <a:t>Returns and Values</a:t>
            </a:r>
          </a:p>
        </p:txBody>
      </p:sp>
      <p:sp>
        <p:nvSpPr>
          <p:cNvPr id="3" name="Content Placeholder 2">
            <a:extLst>
              <a:ext uri="{FF2B5EF4-FFF2-40B4-BE49-F238E27FC236}">
                <a16:creationId xmlns:a16="http://schemas.microsoft.com/office/drawing/2014/main" id="{CFFFE078-3232-BB44-81FA-6CB2837223F1}"/>
              </a:ext>
            </a:extLst>
          </p:cNvPr>
          <p:cNvSpPr>
            <a:spLocks noGrp="1"/>
          </p:cNvSpPr>
          <p:nvPr>
            <p:ph idx="1"/>
          </p:nvPr>
        </p:nvSpPr>
        <p:spPr/>
        <p:txBody>
          <a:bodyPr/>
          <a:lstStyle/>
          <a:p>
            <a:r>
              <a:rPr lang="en-US" sz="3600" dirty="0"/>
              <a:t>All functions always return SOME value.</a:t>
            </a:r>
          </a:p>
          <a:p>
            <a:r>
              <a:rPr lang="en-US" sz="3600" dirty="0"/>
              <a:t>If you don’t specify </a:t>
            </a:r>
            <a:r>
              <a:rPr lang="en-US" sz="3600" dirty="0">
                <a:latin typeface="Source Code Pro" panose="020B0509030403020204" pitchFamily="49" charset="0"/>
                <a:ea typeface="Source Code Pro" panose="020B0509030403020204" pitchFamily="49" charset="0"/>
              </a:rPr>
              <a:t>return</a:t>
            </a:r>
            <a:r>
              <a:rPr lang="en-US" sz="3600" dirty="0"/>
              <a:t>, the value is </a:t>
            </a:r>
            <a:r>
              <a:rPr lang="en-US" sz="3600" dirty="0">
                <a:latin typeface="Source Code Pro" panose="020B0509030403020204" pitchFamily="49" charset="0"/>
                <a:ea typeface="Source Code Pro" panose="020B0509030403020204" pitchFamily="49" charset="0"/>
              </a:rPr>
              <a:t>None</a:t>
            </a:r>
            <a:r>
              <a:rPr lang="en-US" sz="3600" dirty="0"/>
              <a:t>.</a:t>
            </a:r>
          </a:p>
        </p:txBody>
      </p:sp>
      <p:sp>
        <p:nvSpPr>
          <p:cNvPr id="4" name="Slide Number Placeholder 3">
            <a:extLst>
              <a:ext uri="{FF2B5EF4-FFF2-40B4-BE49-F238E27FC236}">
                <a16:creationId xmlns:a16="http://schemas.microsoft.com/office/drawing/2014/main" id="{18BB53DE-AB09-0643-8CE3-7C4F9F355090}"/>
              </a:ext>
            </a:extLst>
          </p:cNvPr>
          <p:cNvSpPr>
            <a:spLocks noGrp="1"/>
          </p:cNvSpPr>
          <p:nvPr>
            <p:ph type="sldNum" sz="quarter" idx="12"/>
          </p:nvPr>
        </p:nvSpPr>
        <p:spPr/>
        <p:txBody>
          <a:bodyPr/>
          <a:lstStyle/>
          <a:p>
            <a:pPr>
              <a:defRPr/>
            </a:pPr>
            <a:fld id="{ACA94121-BA6C-AD43-82C2-DF1F24FE5D9C}" type="slidenum">
              <a:rPr lang="en-US" smtClean="0"/>
              <a:pPr>
                <a:defRPr/>
              </a:pPr>
              <a:t>13</a:t>
            </a:fld>
            <a:endParaRPr lang="en-US" b="0"/>
          </a:p>
        </p:txBody>
      </p:sp>
    </p:spTree>
    <p:extLst>
      <p:ext uri="{BB962C8B-B14F-4D97-AF65-F5344CB8AC3E}">
        <p14:creationId xmlns:p14="http://schemas.microsoft.com/office/powerpoint/2010/main" val="160408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Calling and Returning Results</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14</a:t>
            </a:fld>
            <a:endParaRPr lang="en-US" b="0"/>
          </a:p>
        </p:txBody>
      </p:sp>
      <p:sp>
        <p:nvSpPr>
          <p:cNvPr id="3" name="TextBox 2">
            <a:extLst>
              <a:ext uri="{FF2B5EF4-FFF2-40B4-BE49-F238E27FC236}">
                <a16:creationId xmlns:a16="http://schemas.microsoft.com/office/drawing/2014/main" id="{8C3B1959-6643-D847-B668-E9C8E0F0E760}"/>
              </a:ext>
            </a:extLst>
          </p:cNvPr>
          <p:cNvSpPr txBox="1"/>
          <p:nvPr/>
        </p:nvSpPr>
        <p:spPr>
          <a:xfrm>
            <a:off x="457200" y="1026160"/>
            <a:ext cx="44013129" cy="5078313"/>
          </a:xfrm>
          <a:prstGeom prst="rect">
            <a:avLst/>
          </a:prstGeom>
          <a:noFill/>
        </p:spPr>
        <p:txBody>
          <a:bodyPr wrap="square" rtlCol="0">
            <a:spAutoFit/>
          </a:bodyPr>
          <a:lstStyle/>
          <a:p>
            <a:r>
              <a:rPr lang="en-US" sz="3600" dirty="0">
                <a:latin typeface="Source Code Pro" panose="020B0509030403020204" pitchFamily="49" charset="0"/>
                <a:ea typeface="Source Code Pro" panose="020B0509030403020204" pitchFamily="49" charset="0"/>
                <a:hlinkClick r:id="rId3"/>
              </a:rPr>
              <a:t>Python Tutor</a:t>
            </a:r>
            <a:endParaRPr lang="en-US" sz="3600" dirty="0">
              <a:latin typeface="Source Code Pro" panose="020B0509030403020204" pitchFamily="49" charset="0"/>
              <a:ea typeface="Source Code Pro" panose="020B0509030403020204" pitchFamily="49" charset="0"/>
            </a:endParaRPr>
          </a:p>
          <a:p>
            <a:endParaRPr lang="en-US" sz="3600" dirty="0">
              <a:latin typeface="Source Code Pro" panose="020B0509030403020204" pitchFamily="49" charset="0"/>
              <a:ea typeface="Source Code Pro" panose="020B0509030403020204" pitchFamily="49" charset="0"/>
            </a:endParaRPr>
          </a:p>
          <a:p>
            <a:r>
              <a:rPr lang="en-US" sz="3600" dirty="0">
                <a:latin typeface="Source Code Pro" panose="020B0509030403020204" pitchFamily="49" charset="0"/>
                <a:ea typeface="Source Code Pro" panose="020B0509030403020204" pitchFamily="49" charset="0"/>
              </a:rPr>
              <a:t># This style is shorthand.</a:t>
            </a:r>
          </a:p>
          <a:p>
            <a:r>
              <a:rPr lang="en-US" sz="3600" dirty="0">
                <a:latin typeface="Source Code Pro" panose="020B0509030403020204" pitchFamily="49" charset="0"/>
                <a:ea typeface="Source Code Pro" panose="020B0509030403020204" pitchFamily="49" charset="0"/>
              </a:rPr>
              <a:t>def max(x, y):</a:t>
            </a:r>
          </a:p>
          <a:p>
            <a:r>
              <a:rPr lang="en-US" sz="3600" dirty="0">
                <a:latin typeface="Source Code Pro" panose="020B0509030403020204" pitchFamily="49" charset="0"/>
                <a:ea typeface="Source Code Pro" panose="020B0509030403020204" pitchFamily="49" charset="0"/>
              </a:rPr>
              <a:t>    return x if x &gt; y else y</a:t>
            </a:r>
          </a:p>
          <a:p>
            <a:r>
              <a:rPr lang="en-US" sz="3600" dirty="0">
                <a:latin typeface="Source Code Pro" panose="020B0509030403020204" pitchFamily="49" charset="0"/>
                <a:ea typeface="Source Code Pro" panose="020B0509030403020204" pitchFamily="49" charset="0"/>
              </a:rPr>
              <a:t>    </a:t>
            </a:r>
          </a:p>
          <a:p>
            <a:r>
              <a:rPr lang="en-US" sz="3600" dirty="0">
                <a:latin typeface="Source Code Pro" panose="020B0509030403020204" pitchFamily="49" charset="0"/>
                <a:ea typeface="Source Code Pro" panose="020B0509030403020204" pitchFamily="49" charset="0"/>
              </a:rPr>
              <a:t>x = 3</a:t>
            </a:r>
          </a:p>
          <a:p>
            <a:r>
              <a:rPr lang="en-US" sz="3600" dirty="0">
                <a:latin typeface="Source Code Pro" panose="020B0509030403020204" pitchFamily="49" charset="0"/>
                <a:ea typeface="Source Code Pro" panose="020B0509030403020204" pitchFamily="49" charset="0"/>
              </a:rPr>
              <a:t>y = 4 + max(17, x + 6) * 0.1</a:t>
            </a:r>
          </a:p>
          <a:p>
            <a:r>
              <a:rPr lang="en-US" sz="3600" dirty="0">
                <a:latin typeface="Source Code Pro" panose="020B0509030403020204" pitchFamily="49" charset="0"/>
                <a:ea typeface="Source Code Pro" panose="020B0509030403020204" pitchFamily="49" charset="0"/>
              </a:rPr>
              <a:t>z = x / y</a:t>
            </a:r>
          </a:p>
        </p:txBody>
      </p:sp>
    </p:spTree>
    <p:custDataLst>
      <p:tags r:id="rId1"/>
    </p:custDataLst>
    <p:extLst>
      <p:ext uri="{BB962C8B-B14F-4D97-AF65-F5344CB8AC3E}">
        <p14:creationId xmlns:p14="http://schemas.microsoft.com/office/powerpoint/2010/main" val="187445071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Doctests</a:t>
            </a:r>
            <a:endParaRPr lang="en-US" dirty="0"/>
          </a:p>
        </p:txBody>
      </p:sp>
      <p:sp>
        <p:nvSpPr>
          <p:cNvPr id="7" name="Content Placeholder 2">
            <a:extLst>
              <a:ext uri="{FF2B5EF4-FFF2-40B4-BE49-F238E27FC236}">
                <a16:creationId xmlns:a16="http://schemas.microsoft.com/office/drawing/2014/main" id="{BF3DF969-C166-9D4D-B28F-BB02C36B60D8}"/>
              </a:ext>
            </a:extLst>
          </p:cNvPr>
          <p:cNvSpPr>
            <a:spLocks noGrp="1"/>
          </p:cNvSpPr>
          <p:nvPr>
            <p:ph idx="1"/>
          </p:nvPr>
        </p:nvSpPr>
        <p:spPr/>
        <p:txBody>
          <a:bodyPr/>
          <a:lstStyle/>
          <a:p>
            <a:r>
              <a:rPr lang="en-US" dirty="0"/>
              <a:t>Write the docstring to explain </a:t>
            </a:r>
            <a:r>
              <a:rPr lang="en-US" i="1" dirty="0"/>
              <a:t>what</a:t>
            </a:r>
            <a:r>
              <a:rPr lang="en-US" dirty="0"/>
              <a:t> it does</a:t>
            </a:r>
          </a:p>
          <a:p>
            <a:pPr lvl="1"/>
            <a:r>
              <a:rPr lang="en-US" b="0" dirty="0"/>
              <a:t>What does the function return? What are corner cases for parameters? </a:t>
            </a:r>
            <a:endParaRPr lang="en-US" dirty="0"/>
          </a:p>
          <a:p>
            <a:pPr marL="0" indent="0">
              <a:buNone/>
            </a:pPr>
            <a:r>
              <a:rPr lang="en-US" sz="2200" dirty="0">
                <a:latin typeface="Source Code Pro" panose="020B0509030403020204" pitchFamily="49" charset="77"/>
              </a:rPr>
              <a:t>def max(x, y):</a:t>
            </a:r>
          </a:p>
          <a:p>
            <a:pPr marL="0" indent="0">
              <a:buNone/>
            </a:pPr>
            <a:r>
              <a:rPr lang="en-US" sz="2200" dirty="0">
                <a:latin typeface="Source Code Pro" panose="020B0509030403020204" pitchFamily="49" charset="77"/>
              </a:rPr>
              <a:t>    """Returns the larger value of arguments x and y</a:t>
            </a:r>
          </a:p>
          <a:p>
            <a:pPr marL="0" indent="0">
              <a:buNone/>
            </a:pPr>
            <a:r>
              <a:rPr lang="en-US" sz="2200" dirty="0">
                <a:latin typeface="Source Code Pro" panose="020B0509030403020204" pitchFamily="49" charset="77"/>
              </a:rPr>
              <a:t>    &gt;&gt;&gt; max(6, 0)</a:t>
            </a:r>
          </a:p>
          <a:p>
            <a:pPr marL="0" indent="0">
              <a:buNone/>
            </a:pPr>
            <a:r>
              <a:rPr lang="en-US" sz="2200" dirty="0">
                <a:latin typeface="Source Code Pro" panose="020B0509030403020204" pitchFamily="49" charset="77"/>
              </a:rPr>
              <a:t>    6</a:t>
            </a:r>
          </a:p>
          <a:p>
            <a:pPr marL="0" indent="0">
              <a:buNone/>
            </a:pPr>
            <a:r>
              <a:rPr lang="en-US" sz="2200" dirty="0">
                <a:latin typeface="Source Code Pro" panose="020B0509030403020204" pitchFamily="49" charset="77"/>
              </a:rPr>
              <a:t>    """</a:t>
            </a:r>
          </a:p>
          <a:p>
            <a:pPr marL="0" indent="0">
              <a:buNone/>
            </a:pPr>
            <a:r>
              <a:rPr lang="en-US" sz="2200" dirty="0">
                <a:latin typeface="Source Code Pro" panose="020B0509030403020204" pitchFamily="49" charset="77"/>
              </a:rPr>
              <a:t>   </a:t>
            </a:r>
            <a:r>
              <a:rPr lang="en-US" sz="2200" dirty="0">
                <a:latin typeface="Source Code Pro" panose="020B0509030403020204" pitchFamily="49" charset="77"/>
                <a:ea typeface="Source Code Pro" panose="020B0509030403020204" pitchFamily="49" charset="0"/>
              </a:rPr>
              <a:t>return x if x &gt; y else y</a:t>
            </a:r>
            <a:endParaRPr lang="en-US" dirty="0"/>
          </a:p>
          <a:p>
            <a:r>
              <a:rPr lang="en-US" dirty="0"/>
              <a:t>Write </a:t>
            </a:r>
            <a:r>
              <a:rPr lang="en-US" dirty="0" err="1"/>
              <a:t>doctest</a:t>
            </a:r>
            <a:r>
              <a:rPr lang="en-US" dirty="0"/>
              <a:t> to show what it should do</a:t>
            </a:r>
          </a:p>
          <a:p>
            <a:pPr lvl="1"/>
            <a:r>
              <a:rPr lang="en-US" dirty="0"/>
              <a:t>Before </a:t>
            </a:r>
            <a:r>
              <a:rPr lang="en-US" b="0" dirty="0"/>
              <a:t>you write the implementation.</a:t>
            </a:r>
          </a:p>
          <a:p>
            <a:pPr lvl="1"/>
            <a:r>
              <a:rPr lang="en-US" b="0" dirty="0"/>
              <a:t>python3 –m </a:t>
            </a:r>
            <a:r>
              <a:rPr lang="en-US" b="0" dirty="0" err="1"/>
              <a:t>doctest</a:t>
            </a:r>
            <a:r>
              <a:rPr lang="en-US" b="0" dirty="0"/>
              <a:t> [-v] </a:t>
            </a:r>
            <a:r>
              <a:rPr lang="en-US" b="0" dirty="0" err="1"/>
              <a:t>file.py</a:t>
            </a:r>
            <a:endParaRPr lang="en-US" b="0" dirty="0"/>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custDataLst>
      <p:tags r:id="rId1"/>
    </p:custDataLst>
    <p:extLst>
      <p:ext uri="{BB962C8B-B14F-4D97-AF65-F5344CB8AC3E}">
        <p14:creationId xmlns:p14="http://schemas.microsoft.com/office/powerpoint/2010/main" val="2663639822"/>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panose="020B0509030403020204" pitchFamily="49" charset="77"/>
              </a:rPr>
              <a:t>while</a:t>
            </a:r>
            <a:r>
              <a:rPr lang="en-US" dirty="0"/>
              <a:t> Loops</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676127"/>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t>Use a while loop to repeat some task.</a:t>
            </a:r>
          </a:p>
          <a:p>
            <a:r>
              <a:rPr lang="en-US" dirty="0"/>
              <a:t>Write an expression to control when a while loop stops executing</a:t>
            </a:r>
          </a:p>
        </p:txBody>
      </p:sp>
      <p:sp>
        <p:nvSpPr>
          <p:cNvPr id="4" name="Slide Number Placeholder 3">
            <a:extLst>
              <a:ext uri="{FF2B5EF4-FFF2-40B4-BE49-F238E27FC236}">
                <a16:creationId xmlns:a16="http://schemas.microsoft.com/office/drawing/2014/main" id="{BDBAE243-B15A-004D-99CA-2D3DEFF8CE27}"/>
              </a:ext>
            </a:extLst>
          </p:cNvPr>
          <p:cNvSpPr>
            <a:spLocks noGrp="1"/>
          </p:cNvSpPr>
          <p:nvPr>
            <p:ph type="sldNum" sz="quarter" idx="12"/>
          </p:nvPr>
        </p:nvSpPr>
        <p:spPr/>
        <p:txBody>
          <a:bodyPr/>
          <a:lstStyle/>
          <a:p>
            <a:pPr>
              <a:defRPr/>
            </a:pPr>
            <a:fld id="{ACA94121-BA6C-AD43-82C2-DF1F24FE5D9C}" type="slidenum">
              <a:rPr lang="en-US" smtClean="0"/>
              <a:pPr>
                <a:defRPr/>
              </a:pPr>
              <a:t>17</a:t>
            </a:fld>
            <a:endParaRPr lang="en-US" b="0"/>
          </a:p>
        </p:txBody>
      </p:sp>
    </p:spTree>
    <p:extLst>
      <p:ext uri="{BB962C8B-B14F-4D97-AF65-F5344CB8AC3E}">
        <p14:creationId xmlns:p14="http://schemas.microsoft.com/office/powerpoint/2010/main" val="141747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while</a:t>
            </a:r>
            <a:r>
              <a:rPr lang="en-US" dirty="0"/>
              <a:t> Statement – Iteration Control</a:t>
            </a:r>
          </a:p>
        </p:txBody>
      </p:sp>
      <p:sp>
        <p:nvSpPr>
          <p:cNvPr id="3" name="Content Placeholder 2"/>
          <p:cNvSpPr>
            <a:spLocks noGrp="1"/>
          </p:cNvSpPr>
          <p:nvPr>
            <p:ph idx="1"/>
          </p:nvPr>
        </p:nvSpPr>
        <p:spPr/>
        <p:txBody>
          <a:bodyPr/>
          <a:lstStyle/>
          <a:p>
            <a:r>
              <a:rPr lang="en-US" dirty="0"/>
              <a:t>Repeat a block of statements until a predicate expression is satisfied</a:t>
            </a:r>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18</a:t>
            </a:fld>
            <a:endParaRPr lang="en-US" b="0"/>
          </a:p>
        </p:txBody>
      </p:sp>
      <p:sp>
        <p:nvSpPr>
          <p:cNvPr id="7" name="TextBox 6"/>
          <p:cNvSpPr txBox="1"/>
          <p:nvPr/>
        </p:nvSpPr>
        <p:spPr>
          <a:xfrm>
            <a:off x="2514600" y="1665529"/>
            <a:ext cx="6400800" cy="1754327"/>
          </a:xfrm>
          <a:prstGeom prst="rect">
            <a:avLst/>
          </a:prstGeom>
          <a:noFill/>
        </p:spPr>
        <p:txBody>
          <a:bodyPr wrap="square" rtlCol="0">
            <a:spAutoFit/>
          </a:bodyPr>
          <a:lstStyle/>
          <a:p>
            <a:r>
              <a:rPr lang="en-US" sz="2000" dirty="0">
                <a:latin typeface="Courier New"/>
                <a:cs typeface="Courier New"/>
              </a:rPr>
              <a:t>&lt;initialization statements&gt;</a:t>
            </a:r>
          </a:p>
          <a:p>
            <a:r>
              <a:rPr lang="en-US" sz="2800" b="1" dirty="0">
                <a:latin typeface="Courier New"/>
                <a:cs typeface="Courier New"/>
              </a:rPr>
              <a:t>while</a:t>
            </a:r>
            <a:r>
              <a:rPr lang="en-US" sz="2000" dirty="0">
                <a:latin typeface="Courier New"/>
                <a:cs typeface="Courier New"/>
              </a:rPr>
              <a:t> &lt;predicate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p:txBody>
      </p:sp>
    </p:spTree>
    <p:extLst>
      <p:ext uri="{BB962C8B-B14F-4D97-AF65-F5344CB8AC3E}">
        <p14:creationId xmlns:p14="http://schemas.microsoft.com/office/powerpoint/2010/main" val="4226347813"/>
      </p:ext>
    </p:extLst>
  </p:cSld>
  <p:clrMapOvr>
    <a:masterClrMapping/>
  </p:clrMapOvr>
  <mc:AlternateContent xmlns:mc="http://schemas.openxmlformats.org/markup-compatibility/2006" xmlns:p14="http://schemas.microsoft.com/office/powerpoint/2010/main">
    <mc:Choice Requires="p14">
      <p:transition spd="slow" p14:dur="2000" advTm="51315"/>
    </mc:Choice>
    <mc:Fallback xmlns="">
      <p:transition spd="slow" advTm="513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43DB-C8E3-BC46-9750-44D8F32A149B}"/>
              </a:ext>
            </a:extLst>
          </p:cNvPr>
          <p:cNvSpPr>
            <a:spLocks noGrp="1"/>
          </p:cNvSpPr>
          <p:nvPr>
            <p:ph type="title"/>
          </p:nvPr>
        </p:nvSpPr>
        <p:spPr/>
        <p:txBody>
          <a:bodyPr/>
          <a:lstStyle/>
          <a:p>
            <a:r>
              <a:rPr lang="en-US" dirty="0"/>
              <a:t>Sum The Numbers</a:t>
            </a:r>
          </a:p>
        </p:txBody>
      </p:sp>
      <p:sp>
        <p:nvSpPr>
          <p:cNvPr id="3" name="Content Placeholder 2">
            <a:extLst>
              <a:ext uri="{FF2B5EF4-FFF2-40B4-BE49-F238E27FC236}">
                <a16:creationId xmlns:a16="http://schemas.microsoft.com/office/drawing/2014/main" id="{4D6B3353-0AEE-1144-A3ED-2CBD37FDCC44}"/>
              </a:ext>
            </a:extLst>
          </p:cNvPr>
          <p:cNvSpPr>
            <a:spLocks noGrp="1"/>
          </p:cNvSpPr>
          <p:nvPr>
            <p:ph idx="1"/>
          </p:nvPr>
        </p:nvSpPr>
        <p:spPr/>
        <p:txBody>
          <a:bodyPr/>
          <a:lstStyle/>
          <a:p>
            <a:r>
              <a:rPr lang="en-US" dirty="0"/>
              <a:t>This is a task we'll see many times!</a:t>
            </a:r>
          </a:p>
        </p:txBody>
      </p:sp>
      <p:sp>
        <p:nvSpPr>
          <p:cNvPr id="6" name="TextBox 5">
            <a:extLst>
              <a:ext uri="{FF2B5EF4-FFF2-40B4-BE49-F238E27FC236}">
                <a16:creationId xmlns:a16="http://schemas.microsoft.com/office/drawing/2014/main" id="{E2EBF24E-C314-6A4E-AD76-67384A949F7E}"/>
              </a:ext>
            </a:extLst>
          </p:cNvPr>
          <p:cNvSpPr txBox="1"/>
          <p:nvPr/>
        </p:nvSpPr>
        <p:spPr>
          <a:xfrm>
            <a:off x="546652" y="1828800"/>
            <a:ext cx="6097656" cy="1754326"/>
          </a:xfrm>
          <a:prstGeom prst="rect">
            <a:avLst/>
          </a:prstGeom>
          <a:noFill/>
        </p:spPr>
        <p:txBody>
          <a:bodyPr wrap="square">
            <a:spAutoFit/>
          </a:bodyPr>
          <a:lstStyle/>
          <a:p>
            <a:r>
              <a:rPr lang="en-US" dirty="0">
                <a:latin typeface="Source Code Pro" panose="020B0509030403020204" pitchFamily="49" charset="77"/>
              </a:rPr>
              <a:t>total = 0</a:t>
            </a:r>
          </a:p>
          <a:p>
            <a:r>
              <a:rPr lang="en-US" dirty="0">
                <a:latin typeface="Source Code Pro" panose="020B0509030403020204" pitchFamily="49" charset="77"/>
              </a:rPr>
              <a:t>n = 1</a:t>
            </a:r>
          </a:p>
          <a:p>
            <a:r>
              <a:rPr lang="en-US" dirty="0">
                <a:latin typeface="Source Code Pro" panose="020B0509030403020204" pitchFamily="49" charset="77"/>
              </a:rPr>
              <a:t>while n &lt;= 10:</a:t>
            </a:r>
          </a:p>
          <a:p>
            <a:r>
              <a:rPr lang="en-US" dirty="0">
                <a:latin typeface="Source Code Pro" panose="020B0509030403020204" pitchFamily="49" charset="77"/>
              </a:rPr>
              <a:t>    total += n</a:t>
            </a:r>
          </a:p>
          <a:p>
            <a:r>
              <a:rPr lang="en-US" dirty="0">
                <a:latin typeface="Source Code Pro" panose="020B0509030403020204" pitchFamily="49" charset="77"/>
              </a:rPr>
              <a:t>    n += 1</a:t>
            </a:r>
          </a:p>
          <a:p>
            <a:r>
              <a:rPr lang="en-US" dirty="0">
                <a:latin typeface="Source Code Pro" panose="020B0509030403020204" pitchFamily="49" charset="77"/>
              </a:rPr>
              <a:t>print(total)</a:t>
            </a:r>
          </a:p>
        </p:txBody>
      </p:sp>
    </p:spTree>
    <p:extLst>
      <p:ext uri="{BB962C8B-B14F-4D97-AF65-F5344CB8AC3E}">
        <p14:creationId xmlns:p14="http://schemas.microsoft.com/office/powerpoint/2010/main" val="87691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EE93-B4E4-B443-AE9E-A85F1D185378}"/>
              </a:ext>
            </a:extLst>
          </p:cNvPr>
          <p:cNvSpPr>
            <a:spLocks noGrp="1"/>
          </p:cNvSpPr>
          <p:nvPr>
            <p:ph type="title"/>
          </p:nvPr>
        </p:nvSpPr>
        <p:spPr/>
        <p:txBody>
          <a:bodyPr/>
          <a:lstStyle/>
          <a:p>
            <a:r>
              <a:rPr lang="en-US" dirty="0"/>
              <a:t>Computing In The News</a:t>
            </a:r>
          </a:p>
        </p:txBody>
      </p:sp>
      <p:sp>
        <p:nvSpPr>
          <p:cNvPr id="7" name="TextBox 6">
            <a:extLst>
              <a:ext uri="{FF2B5EF4-FFF2-40B4-BE49-F238E27FC236}">
                <a16:creationId xmlns:a16="http://schemas.microsoft.com/office/drawing/2014/main" id="{A043863B-8260-F84C-9F42-16C41C21AA50}"/>
              </a:ext>
            </a:extLst>
          </p:cNvPr>
          <p:cNvSpPr txBox="1"/>
          <p:nvPr/>
        </p:nvSpPr>
        <p:spPr>
          <a:xfrm>
            <a:off x="457200" y="991704"/>
            <a:ext cx="7010400" cy="5632311"/>
          </a:xfrm>
          <a:prstGeom prst="rect">
            <a:avLst/>
          </a:prstGeom>
          <a:noFill/>
        </p:spPr>
        <p:txBody>
          <a:bodyPr wrap="square">
            <a:spAutoFit/>
          </a:bodyPr>
          <a:lstStyle/>
          <a:p>
            <a:r>
              <a:rPr lang="en-US" b="1" i="0" u="none" strike="noStrike" dirty="0">
                <a:solidFill>
                  <a:srgbClr val="005985"/>
                </a:solidFill>
                <a:effectLst/>
                <a:latin typeface="verdana" panose="020B0604030504040204" pitchFamily="34" charset="0"/>
                <a:hlinkClick r:id="rId2"/>
              </a:rPr>
              <a:t>Face Recognition Struggles to Recognize Us After Five Years of Aging</a:t>
            </a:r>
            <a:r>
              <a:rPr lang="en-US" b="0" i="0" u="none" strike="noStrike" dirty="0">
                <a:solidFill>
                  <a:srgbClr val="005985"/>
                </a:solidFill>
                <a:effectLst/>
                <a:latin typeface="verdana" panose="020B0604030504040204" pitchFamily="34" charset="0"/>
                <a:hlinkClick r:id="rId2"/>
              </a:rPr>
              <a:t> </a:t>
            </a:r>
            <a:br>
              <a:rPr lang="en-US" dirty="0">
                <a:hlinkClick r:id="rId2"/>
              </a:rPr>
            </a:br>
            <a:r>
              <a:rPr lang="en-US" b="1" i="1" u="none" strike="noStrike" dirty="0">
                <a:solidFill>
                  <a:srgbClr val="030303"/>
                </a:solidFill>
                <a:effectLst/>
                <a:latin typeface="verdana" panose="020B0604030504040204" pitchFamily="34" charset="0"/>
                <a:hlinkClick r:id="rId2"/>
              </a:rPr>
              <a:t>New Scientist</a:t>
            </a:r>
            <a:br>
              <a:rPr lang="en-US" b="0" i="1" u="none" strike="noStrike" dirty="0">
                <a:solidFill>
                  <a:srgbClr val="666666"/>
                </a:solidFill>
                <a:effectLst/>
                <a:latin typeface="verdana" panose="020B0604030504040204" pitchFamily="34" charset="0"/>
              </a:rPr>
            </a:br>
            <a:r>
              <a:rPr lang="en-US" b="0" i="1" u="none" strike="noStrike" dirty="0">
                <a:solidFill>
                  <a:srgbClr val="666666"/>
                </a:solidFill>
                <a:effectLst/>
                <a:latin typeface="verdana" panose="020B0604030504040204" pitchFamily="34" charset="0"/>
              </a:rPr>
              <a:t>Matthew Sparkes August 24, 2022</a:t>
            </a:r>
            <a:br>
              <a:rPr lang="en-US" b="0" i="0" u="none" strike="noStrike" dirty="0">
                <a:solidFill>
                  <a:srgbClr val="030303"/>
                </a:solidFill>
                <a:effectLst/>
                <a:latin typeface="verdana" panose="020B0604030504040204" pitchFamily="34" charset="0"/>
              </a:rPr>
            </a:br>
            <a:br>
              <a:rPr lang="en-US" b="0" i="0" u="none" strike="noStrike" dirty="0">
                <a:solidFill>
                  <a:srgbClr val="030303"/>
                </a:solidFill>
                <a:effectLst/>
                <a:latin typeface="verdana" panose="020B0604030504040204" pitchFamily="34" charset="0"/>
              </a:rPr>
            </a:br>
            <a:r>
              <a:rPr lang="en-US" b="0" i="0" u="none" strike="noStrike" dirty="0">
                <a:solidFill>
                  <a:srgbClr val="000000"/>
                </a:solidFill>
                <a:effectLst/>
                <a:latin typeface="verdana" panose="020B0604030504040204" pitchFamily="34" charset="0"/>
              </a:rPr>
              <a:t>A test designed by the Norwegian University of Science and Technology's Marcel Grimmer and colleagues found that facial recognition algorithms start running into difficulty identifying people after they have aged five years. The researchers used open-source alternatives to face recognition tools used by police and smartphone manufacturers, as well as artificial intelligence-generated images of 50,000 humans aged synthetically. Grimmer said the tools' accuracy declined continuously from the point the reference image was captured. The algorithms used to age faces synthetically from reference images also proved more effective when the target was between 20 and 40 years, compared to children and older adults. The implication is that new photos may be needed more often to maintain accuracy and security.</a:t>
            </a:r>
            <a:endParaRPr lang="en-US" dirty="0"/>
          </a:p>
        </p:txBody>
      </p:sp>
      <p:pic>
        <p:nvPicPr>
          <p:cNvPr id="1026" name="Picture 2" descr="Ageing shown through a selection of photos">
            <a:extLst>
              <a:ext uri="{FF2B5EF4-FFF2-40B4-BE49-F238E27FC236}">
                <a16:creationId xmlns:a16="http://schemas.microsoft.com/office/drawing/2014/main" id="{5C41B363-AB0A-5794-665C-3CBF9607F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833" y="998631"/>
            <a:ext cx="4444967" cy="296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30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Environments &amp; Higher Order Functions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b="1" dirty="0"/>
              <a:t>Use environment diagrams to model Python</a:t>
            </a:r>
          </a:p>
        </p:txBody>
      </p:sp>
      <p:sp>
        <p:nvSpPr>
          <p:cNvPr id="4" name="Slide Number Placeholder 3">
            <a:extLst>
              <a:ext uri="{FF2B5EF4-FFF2-40B4-BE49-F238E27FC236}">
                <a16:creationId xmlns:a16="http://schemas.microsoft.com/office/drawing/2014/main" id="{80F6072C-DF41-544B-A9A9-82F6656E36B7}"/>
              </a:ext>
            </a:extLst>
          </p:cNvPr>
          <p:cNvSpPr>
            <a:spLocks noGrp="1"/>
          </p:cNvSpPr>
          <p:nvPr>
            <p:ph type="sldNum" sz="quarter" idx="12"/>
          </p:nvPr>
        </p:nvSpPr>
        <p:spPr/>
        <p:txBody>
          <a:bodyPr/>
          <a:lstStyle/>
          <a:p>
            <a:pPr>
              <a:defRPr/>
            </a:pPr>
            <a:fld id="{ACA94121-BA6C-AD43-82C2-DF1F24FE5D9C}" type="slidenum">
              <a:rPr lang="en-US" smtClean="0"/>
              <a:pPr>
                <a:defRPr/>
              </a:pPr>
              <a:t>21</a:t>
            </a:fld>
            <a:endParaRPr lang="en-US" b="0"/>
          </a:p>
        </p:txBody>
      </p:sp>
    </p:spTree>
    <p:extLst>
      <p:ext uri="{BB962C8B-B14F-4D97-AF65-F5344CB8AC3E}">
        <p14:creationId xmlns:p14="http://schemas.microsoft.com/office/powerpoint/2010/main" val="182070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A171A-202E-F941-95BA-E3F4087BF70E}"/>
              </a:ext>
            </a:extLst>
          </p:cNvPr>
          <p:cNvSpPr>
            <a:spLocks noGrp="1"/>
          </p:cNvSpPr>
          <p:nvPr>
            <p:ph type="title"/>
          </p:nvPr>
        </p:nvSpPr>
        <p:spPr/>
        <p:txBody>
          <a:bodyPr/>
          <a:lstStyle/>
          <a:p>
            <a:r>
              <a:rPr lang="en-US" dirty="0"/>
              <a:t>Example: compose</a:t>
            </a:r>
          </a:p>
        </p:txBody>
      </p:sp>
      <p:sp>
        <p:nvSpPr>
          <p:cNvPr id="4" name="Content Placeholder 3">
            <a:extLst>
              <a:ext uri="{FF2B5EF4-FFF2-40B4-BE49-F238E27FC236}">
                <a16:creationId xmlns:a16="http://schemas.microsoft.com/office/drawing/2014/main" id="{9549D997-089B-3E4D-99D9-067AB0EBBBE6}"/>
              </a:ext>
            </a:extLst>
          </p:cNvPr>
          <p:cNvSpPr>
            <a:spLocks noGrp="1"/>
          </p:cNvSpPr>
          <p:nvPr>
            <p:ph idx="1"/>
          </p:nvPr>
        </p:nvSpPr>
        <p:spPr/>
        <p:txBody>
          <a:bodyPr/>
          <a:lstStyle/>
          <a:p>
            <a:r>
              <a:rPr lang="en-US" dirty="0"/>
              <a:t>Python Tutor:</a:t>
            </a:r>
            <a:br>
              <a:rPr lang="en-US" dirty="0"/>
            </a:br>
            <a:r>
              <a:rPr lang="en-US" spc="-1" dirty="0">
                <a:solidFill>
                  <a:srgbClr val="000000"/>
                </a:solidFill>
                <a:uFill>
                  <a:solidFill>
                    <a:srgbClr val="FFFFFF"/>
                  </a:solidFill>
                </a:uFill>
                <a:latin typeface="Courier New"/>
                <a:ea typeface="Courier New"/>
                <a:hlinkClick r:id="rId2"/>
              </a:rPr>
              <a:t>http://pythontutor.com/composingprograms.html#code=def%20square%28x%29%3A%0A%20%20%20%20return%20x%20*%20x%0A%20%20%20%20%0As%20%3D%20square%0Ax%20%3D%20s%283%29%0A%0Adef%20make_adder%28n%29%3A%0A%20%20%20%20def%20adder%28k%29%3A%0A%20%20%20%20%20%20%20%2</a:t>
            </a:r>
            <a:endParaRPr lang="en-US" spc="-1" dirty="0">
              <a:solidFill>
                <a:srgbClr val="000000"/>
              </a:solidFill>
              <a:uFill>
                <a:solidFill>
                  <a:srgbClr val="FFFFFF"/>
                </a:solidFill>
              </a:uFill>
              <a:latin typeface="Arial"/>
            </a:endParaRPr>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 (name)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Steps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1066799"/>
            <a:ext cx="11125200" cy="5391873"/>
          </a:xfrm>
        </p:spPr>
        <p:txBody>
          <a:bodyPr/>
          <a:lstStyle/>
          <a:p>
            <a:pPr marL="514350" indent="-514350">
              <a:buAutoNum type="arabicPeriod"/>
            </a:pPr>
            <a:r>
              <a:rPr lang="en-US" dirty="0"/>
              <a:t>Draw the global frame</a:t>
            </a:r>
          </a:p>
          <a:p>
            <a:pPr marL="514350" indent="-514350">
              <a:buAutoNum type="arabicPeriod"/>
            </a:pPr>
            <a:r>
              <a:rPr lang="en-US" dirty="0"/>
              <a:t>When evaluating assignments (lines with single equal), always evaluate right side first</a:t>
            </a:r>
          </a:p>
          <a:p>
            <a:pPr marL="514350" indent="-514350">
              <a:buAutoNum type="arabicPeriod"/>
            </a:pPr>
            <a:r>
              <a:rPr lang="en-US" dirty="0"/>
              <a:t>When you </a:t>
            </a:r>
            <a:r>
              <a:rPr lang="en-US" b="1" dirty="0"/>
              <a:t>call</a:t>
            </a:r>
            <a:r>
              <a:rPr lang="en-US" dirty="0"/>
              <a:t> a function MAKE A NEW FRAME!</a:t>
            </a:r>
          </a:p>
          <a:p>
            <a:pPr marL="514350" indent="-514350">
              <a:buAutoNum type="arabicPeriod"/>
            </a:pPr>
            <a:r>
              <a:rPr lang="en-US" dirty="0"/>
              <a:t>When assigning a primitive expression (number, </a:t>
            </a:r>
            <a:r>
              <a:rPr lang="en-US" dirty="0" err="1"/>
              <a:t>boolean</a:t>
            </a:r>
            <a:r>
              <a:rPr lang="en-US" dirty="0"/>
              <a:t>, string) write the value in the box</a:t>
            </a:r>
          </a:p>
          <a:p>
            <a:pPr marL="514350" indent="-514350">
              <a:buAutoNum type="arabicPeriod"/>
            </a:pPr>
            <a:r>
              <a:rPr lang="en-US" dirty="0"/>
              <a:t>When assigning anything else, draw an arrow to the value</a:t>
            </a:r>
          </a:p>
          <a:p>
            <a:pPr marL="514350" indent="-514350">
              <a:buAutoNum type="arabicPeriod"/>
            </a:pPr>
            <a:r>
              <a:rPr lang="en-US" dirty="0"/>
              <a:t>When calling a function, name the frame with the intrinsic name – the name of the function that variable points to</a:t>
            </a:r>
          </a:p>
          <a:p>
            <a:pPr marL="514350" indent="-514350">
              <a:buAutoNum type="arabicPeriod"/>
            </a:pPr>
            <a:r>
              <a:rPr lang="en-US" dirty="0"/>
              <a:t>The parent frame of a function is the frame in which it was defined in (default parent frame is global)</a:t>
            </a:r>
          </a:p>
          <a:p>
            <a:pPr marL="514350" indent="-514350">
              <a:buAutoNum type="arabicPeriod"/>
            </a:pPr>
            <a:r>
              <a:rPr lang="en-US" dirty="0"/>
              <a:t>If the variable isn’t in the current frame, search in the parent frame</a:t>
            </a: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panose="020B0509030403020204" pitchFamily="49" charset="77"/>
              </a:rPr>
              <a:t>for</a:t>
            </a:r>
            <a:r>
              <a:rPr lang="en-US" dirty="0"/>
              <a:t> Loops</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2134139"/>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Compare a </a:t>
            </a:r>
            <a:r>
              <a:rPr lang="en-US" dirty="0">
                <a:latin typeface="Source Code Pro" panose="020B0509030403020204" pitchFamily="49" charset="77"/>
                <a:ea typeface="Open Sans" panose="020B0606030504020204" pitchFamily="34" charset="0"/>
                <a:cs typeface="Open Sans" panose="020B0606030504020204" pitchFamily="34" charset="0"/>
              </a:rPr>
              <a:t>for</a:t>
            </a:r>
            <a:r>
              <a:rPr lang="en-US" dirty="0">
                <a:latin typeface="Open Sans" panose="020B0606030504020204" pitchFamily="34" charset="0"/>
                <a:ea typeface="Open Sans" panose="020B0606030504020204" pitchFamily="34" charset="0"/>
                <a:cs typeface="Open Sans" panose="020B0606030504020204" pitchFamily="34" charset="0"/>
              </a:rPr>
              <a:t> loop and a </a:t>
            </a:r>
            <a:r>
              <a:rPr lang="en-US" dirty="0">
                <a:latin typeface="Source Code Pro" panose="020B0509030403020204" pitchFamily="49" charset="77"/>
                <a:ea typeface="Open Sans" panose="020B0606030504020204" pitchFamily="34" charset="0"/>
                <a:cs typeface="Open Sans" panose="020B0606030504020204" pitchFamily="34" charset="0"/>
              </a:rPr>
              <a:t>while</a:t>
            </a:r>
            <a:r>
              <a:rPr lang="en-US" dirty="0">
                <a:latin typeface="Open Sans" panose="020B0606030504020204" pitchFamily="34" charset="0"/>
                <a:ea typeface="Open Sans" panose="020B0606030504020204" pitchFamily="34" charset="0"/>
                <a:cs typeface="Open Sans" panose="020B0606030504020204" pitchFamily="34" charset="0"/>
              </a:rPr>
              <a:t> loop.</a:t>
            </a:r>
          </a:p>
          <a:p>
            <a:r>
              <a:rPr lang="en-US" dirty="0"/>
              <a:t>Learn to use </a:t>
            </a:r>
            <a:r>
              <a:rPr lang="en-US" dirty="0">
                <a:latin typeface="Source Code Pro" panose="020B0509030403020204" pitchFamily="49" charset="77"/>
              </a:rPr>
              <a:t>range()</a:t>
            </a:r>
          </a:p>
          <a:p>
            <a:r>
              <a:rPr lang="en-US" dirty="0">
                <a:latin typeface="Open Sans" panose="020B0606030504020204" pitchFamily="34" charset="0"/>
                <a:ea typeface="Open Sans" panose="020B0606030504020204" pitchFamily="34" charset="0"/>
                <a:cs typeface="Open Sans" panose="020B0606030504020204" pitchFamily="34" charset="0"/>
              </a:rPr>
              <a:t>Use a string as a sequence of letters</a:t>
            </a:r>
          </a:p>
        </p:txBody>
      </p:sp>
      <p:sp>
        <p:nvSpPr>
          <p:cNvPr id="4" name="Slide Number Placeholder 3">
            <a:extLst>
              <a:ext uri="{FF2B5EF4-FFF2-40B4-BE49-F238E27FC236}">
                <a16:creationId xmlns:a16="http://schemas.microsoft.com/office/drawing/2014/main" id="{BDBAE243-B15A-004D-99CA-2D3DEFF8CE27}"/>
              </a:ext>
            </a:extLst>
          </p:cNvPr>
          <p:cNvSpPr>
            <a:spLocks noGrp="1"/>
          </p:cNvSpPr>
          <p:nvPr>
            <p:ph type="sldNum" sz="quarter" idx="12"/>
          </p:nvPr>
        </p:nvSpPr>
        <p:spPr/>
        <p:txBody>
          <a:bodyPr/>
          <a:lstStyle/>
          <a:p>
            <a:pPr>
              <a:defRPr/>
            </a:pPr>
            <a:fld id="{ACA94121-BA6C-AD43-82C2-DF1F24FE5D9C}" type="slidenum">
              <a:rPr lang="en-US" smtClean="0"/>
              <a:pPr>
                <a:defRPr/>
              </a:pPr>
              <a:t>27</a:t>
            </a:fld>
            <a:endParaRPr lang="en-US" b="0"/>
          </a:p>
        </p:txBody>
      </p:sp>
    </p:spTree>
    <p:extLst>
      <p:ext uri="{BB962C8B-B14F-4D97-AF65-F5344CB8AC3E}">
        <p14:creationId xmlns:p14="http://schemas.microsoft.com/office/powerpoint/2010/main" val="589853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for</a:t>
            </a:r>
            <a:r>
              <a:rPr lang="en-US" dirty="0"/>
              <a:t> Statement – Iteration Control</a:t>
            </a:r>
          </a:p>
        </p:txBody>
      </p:sp>
      <p:sp>
        <p:nvSpPr>
          <p:cNvPr id="3" name="Content Placeholder 2"/>
          <p:cNvSpPr>
            <a:spLocks noGrp="1"/>
          </p:cNvSpPr>
          <p:nvPr>
            <p:ph idx="1"/>
          </p:nvPr>
        </p:nvSpPr>
        <p:spPr/>
        <p:txBody>
          <a:bodyPr/>
          <a:lstStyle/>
          <a:p>
            <a:r>
              <a:rPr lang="en-US" dirty="0"/>
              <a:t>Repeat a block of statements for a structured sequence of variable bindings</a:t>
            </a:r>
          </a:p>
        </p:txBody>
      </p:sp>
      <p:sp>
        <p:nvSpPr>
          <p:cNvPr id="7" name="TextBox 6"/>
          <p:cNvSpPr txBox="1"/>
          <p:nvPr/>
        </p:nvSpPr>
        <p:spPr>
          <a:xfrm>
            <a:off x="2663748" y="1775292"/>
            <a:ext cx="6864504" cy="2031325"/>
          </a:xfrm>
          <a:prstGeom prst="rect">
            <a:avLst/>
          </a:prstGeom>
          <a:noFill/>
        </p:spPr>
        <p:txBody>
          <a:bodyPr wrap="none" rtlCol="0">
            <a:spAutoFit/>
          </a:bodyPr>
          <a:lstStyle/>
          <a:p>
            <a:r>
              <a:rPr lang="en-US" sz="2000" dirty="0">
                <a:latin typeface="Courier New"/>
                <a:cs typeface="Courier New"/>
              </a:rPr>
              <a:t>&lt;initialization statements&gt;</a:t>
            </a:r>
          </a:p>
          <a:p>
            <a:r>
              <a:rPr lang="en-US" sz="2800" b="1" dirty="0">
                <a:latin typeface="Courier New"/>
                <a:cs typeface="Courier New"/>
              </a:rPr>
              <a:t>for</a:t>
            </a:r>
            <a:r>
              <a:rPr lang="en-US" sz="2000" dirty="0">
                <a:latin typeface="Courier New"/>
                <a:cs typeface="Courier New"/>
              </a:rPr>
              <a:t> &lt;variables&gt; </a:t>
            </a:r>
            <a:r>
              <a:rPr lang="en-US" sz="2800" b="1" dirty="0">
                <a:latin typeface="Courier New"/>
                <a:cs typeface="Courier New"/>
              </a:rPr>
              <a:t>in</a:t>
            </a:r>
            <a:r>
              <a:rPr lang="en-US" sz="2000" dirty="0">
                <a:latin typeface="Courier New"/>
                <a:cs typeface="Courier New"/>
              </a:rPr>
              <a:t> &lt;sequence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a:p>
            <a:endParaRPr lang="en-US" dirty="0">
              <a:latin typeface="Courier"/>
              <a:cs typeface="Courier"/>
            </a:endParaRPr>
          </a:p>
        </p:txBody>
      </p:sp>
    </p:spTree>
    <p:extLst>
      <p:ext uri="{BB962C8B-B14F-4D97-AF65-F5344CB8AC3E}">
        <p14:creationId xmlns:p14="http://schemas.microsoft.com/office/powerpoint/2010/main" val="4139808113"/>
      </p:ext>
    </p:extLst>
  </p:cSld>
  <p:clrMapOvr>
    <a:masterClrMapping/>
  </p:clrMapOvr>
  <mc:AlternateContent xmlns:mc="http://schemas.openxmlformats.org/markup-compatibility/2006" xmlns:p14="http://schemas.microsoft.com/office/powerpoint/2010/main">
    <mc:Choice Requires="p14">
      <p:transition spd="slow" p14:dur="2000" advTm="101796"/>
    </mc:Choice>
    <mc:Fallback xmlns="">
      <p:transition spd="slow" advTm="10179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7DC2-DFE8-B746-A76C-DCE717BB7D44}"/>
              </a:ext>
            </a:extLst>
          </p:cNvPr>
          <p:cNvSpPr>
            <a:spLocks noGrp="1"/>
          </p:cNvSpPr>
          <p:nvPr>
            <p:ph type="title"/>
          </p:nvPr>
        </p:nvSpPr>
        <p:spPr/>
        <p:txBody>
          <a:bodyPr/>
          <a:lstStyle/>
          <a:p>
            <a:r>
              <a:rPr lang="en-US" sz="3600" dirty="0">
                <a:latin typeface="Courier New"/>
                <a:cs typeface="Courier New"/>
              </a:rPr>
              <a:t>&lt;sequence expression&gt; </a:t>
            </a:r>
            <a:r>
              <a:rPr lang="en-US" sz="3600" dirty="0">
                <a:latin typeface="FreightMicro Pro Book" panose="02000603020000020004" pitchFamily="2" charset="0"/>
                <a:cs typeface="Courier New"/>
              </a:rPr>
              <a:t>— What's that?</a:t>
            </a:r>
            <a:endParaRPr lang="en-US" dirty="0">
              <a:latin typeface="FreightMicro Pro Book" panose="02000603020000020004" pitchFamily="2" charset="0"/>
            </a:endParaRPr>
          </a:p>
        </p:txBody>
      </p:sp>
      <p:sp>
        <p:nvSpPr>
          <p:cNvPr id="3" name="Content Placeholder 2">
            <a:extLst>
              <a:ext uri="{FF2B5EF4-FFF2-40B4-BE49-F238E27FC236}">
                <a16:creationId xmlns:a16="http://schemas.microsoft.com/office/drawing/2014/main" id="{156686BB-F63F-A14E-923E-F51FACBE3FE2}"/>
              </a:ext>
            </a:extLst>
          </p:cNvPr>
          <p:cNvSpPr>
            <a:spLocks noGrp="1"/>
          </p:cNvSpPr>
          <p:nvPr>
            <p:ph idx="1"/>
          </p:nvPr>
        </p:nvSpPr>
        <p:spPr/>
        <p:txBody>
          <a:bodyPr/>
          <a:lstStyle/>
          <a:p>
            <a:r>
              <a:rPr lang="en-US" dirty="0"/>
              <a:t>Sequences are a </a:t>
            </a:r>
            <a:r>
              <a:rPr lang="en-US" i="1" dirty="0"/>
              <a:t>type</a:t>
            </a:r>
            <a:r>
              <a:rPr lang="en-US" dirty="0"/>
              <a:t> of data that can broken down into smaller parts.</a:t>
            </a:r>
          </a:p>
          <a:p>
            <a:r>
              <a:rPr lang="en-US" dirty="0"/>
              <a:t>Common sequences:</a:t>
            </a:r>
          </a:p>
          <a:p>
            <a:pPr lvl="1"/>
            <a:r>
              <a:rPr lang="en-US" dirty="0"/>
              <a:t>range() – </a:t>
            </a:r>
            <a:r>
              <a:rPr lang="en-US" dirty="0" err="1"/>
              <a:t>gimme</a:t>
            </a:r>
            <a:r>
              <a:rPr lang="en-US" dirty="0"/>
              <a:t> all the numbers</a:t>
            </a:r>
          </a:p>
          <a:p>
            <a:pPr lvl="1"/>
            <a:r>
              <a:rPr lang="en-US" dirty="0"/>
              <a:t>strings</a:t>
            </a:r>
          </a:p>
          <a:p>
            <a:pPr lvl="1"/>
            <a:r>
              <a:rPr lang="en-US" dirty="0"/>
              <a:t>lists (next!)</a:t>
            </a:r>
          </a:p>
          <a:p>
            <a:r>
              <a:rPr lang="en-US" dirty="0"/>
              <a:t>We'll start with two basic facts:</a:t>
            </a:r>
          </a:p>
          <a:p>
            <a:pPr lvl="1"/>
            <a:r>
              <a:rPr lang="en-US" dirty="0"/>
              <a:t>range(10) is the numbers 0 to 9, or range(0, 10)</a:t>
            </a:r>
          </a:p>
          <a:p>
            <a:pPr lvl="1"/>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means "indexing" an item in a sequence.</a:t>
            </a:r>
          </a:p>
          <a:p>
            <a:pPr lvl="1"/>
            <a:r>
              <a:rPr lang="en-US" dirty="0">
                <a:latin typeface="Source Code Pro" panose="020B0509030403020204" pitchFamily="49" charset="77"/>
                <a:ea typeface="Open Sans" panose="020B0606030504020204" pitchFamily="34" charset="0"/>
                <a:cs typeface="Open Sans" panose="020B0606030504020204" pitchFamily="34" charset="0"/>
              </a:rPr>
              <a:t>"Hello"[0] == "H"</a:t>
            </a:r>
          </a:p>
        </p:txBody>
      </p:sp>
      <p:sp>
        <p:nvSpPr>
          <p:cNvPr id="4" name="Slide Number Placeholder 3">
            <a:extLst>
              <a:ext uri="{FF2B5EF4-FFF2-40B4-BE49-F238E27FC236}">
                <a16:creationId xmlns:a16="http://schemas.microsoft.com/office/drawing/2014/main" id="{C45D38FF-3FE3-5345-899C-5DC81A758D7C}"/>
              </a:ext>
            </a:extLst>
          </p:cNvPr>
          <p:cNvSpPr>
            <a:spLocks noGrp="1"/>
          </p:cNvSpPr>
          <p:nvPr>
            <p:ph type="sldNum" sz="quarter" idx="12"/>
          </p:nvPr>
        </p:nvSpPr>
        <p:spPr/>
        <p:txBody>
          <a:bodyPr/>
          <a:lstStyle/>
          <a:p>
            <a:pPr>
              <a:defRPr/>
            </a:pPr>
            <a:fld id="{ACA94121-BA6C-AD43-82C2-DF1F24FE5D9C}" type="slidenum">
              <a:rPr lang="en-US" smtClean="0"/>
              <a:pPr>
                <a:defRPr/>
              </a:pPr>
              <a:t>29</a:t>
            </a:fld>
            <a:endParaRPr lang="en-US" b="0"/>
          </a:p>
        </p:txBody>
      </p:sp>
    </p:spTree>
    <p:extLst>
      <p:ext uri="{BB962C8B-B14F-4D97-AF65-F5344CB8AC3E}">
        <p14:creationId xmlns:p14="http://schemas.microsoft.com/office/powerpoint/2010/main" val="245987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C5B2-9DFD-C1DD-1E07-71BD0B221807}"/>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C0B2E46-66D3-D6B7-5E34-7D5FAC92D8D9}"/>
              </a:ext>
            </a:extLst>
          </p:cNvPr>
          <p:cNvSpPr>
            <a:spLocks noGrp="1"/>
          </p:cNvSpPr>
          <p:nvPr>
            <p:ph idx="1"/>
          </p:nvPr>
        </p:nvSpPr>
        <p:spPr/>
        <p:txBody>
          <a:bodyPr/>
          <a:lstStyle/>
          <a:p>
            <a:r>
              <a:rPr lang="en-US" dirty="0"/>
              <a:t>We are working to expand the course!</a:t>
            </a:r>
          </a:p>
          <a:p>
            <a:pPr lvl="1"/>
            <a:r>
              <a:rPr lang="en-US" dirty="0"/>
              <a:t> Next week the waitlist will start to clear.</a:t>
            </a:r>
          </a:p>
          <a:p>
            <a:pPr lvl="1"/>
            <a:r>
              <a:rPr lang="en-US" dirty="0"/>
              <a:t>At least 40 seats on the waitlist</a:t>
            </a:r>
          </a:p>
          <a:p>
            <a:pPr lvl="1"/>
            <a:r>
              <a:rPr lang="en-US" dirty="0"/>
              <a:t>All concurrent enrollment students will get in (a separate waitlist)</a:t>
            </a:r>
          </a:p>
          <a:p>
            <a:r>
              <a:rPr lang="en-US" dirty="0"/>
              <a:t>We'll be adding 1-3 new lab sections</a:t>
            </a:r>
          </a:p>
          <a:p>
            <a:pPr lvl="1"/>
            <a:r>
              <a:rPr lang="en-US" dirty="0"/>
              <a:t>Times and signup info next week when we figure out the schedules.</a:t>
            </a:r>
          </a:p>
        </p:txBody>
      </p:sp>
      <p:sp>
        <p:nvSpPr>
          <p:cNvPr id="4" name="Slide Number Placeholder 3">
            <a:extLst>
              <a:ext uri="{FF2B5EF4-FFF2-40B4-BE49-F238E27FC236}">
                <a16:creationId xmlns:a16="http://schemas.microsoft.com/office/drawing/2014/main" id="{F20E8938-B8D9-69D9-FD92-5A681EB68DF4}"/>
              </a:ext>
            </a:extLst>
          </p:cNvPr>
          <p:cNvSpPr>
            <a:spLocks noGrp="1"/>
          </p:cNvSpPr>
          <p:nvPr>
            <p:ph type="sldNum" sz="quarter" idx="12"/>
          </p:nvPr>
        </p:nvSpPr>
        <p:spPr/>
        <p:txBody>
          <a:bodyPr/>
          <a:lstStyle/>
          <a:p>
            <a:pPr>
              <a:defRPr/>
            </a:pPr>
            <a:fld id="{ACA94121-BA6C-AD43-82C2-DF1F24FE5D9C}" type="slidenum">
              <a:rPr lang="en-US" smtClean="0"/>
              <a:pPr>
                <a:defRPr/>
              </a:pPr>
              <a:t>3</a:t>
            </a:fld>
            <a:endParaRPr lang="en-US" b="0"/>
          </a:p>
        </p:txBody>
      </p:sp>
    </p:spTree>
    <p:extLst>
      <p:ext uri="{BB962C8B-B14F-4D97-AF65-F5344CB8AC3E}">
        <p14:creationId xmlns:p14="http://schemas.microsoft.com/office/powerpoint/2010/main" val="2979499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Iteration</a:t>
            </a:r>
          </a:p>
        </p:txBody>
      </p:sp>
      <p:sp>
        <p:nvSpPr>
          <p:cNvPr id="3" name="Content Placeholder 2"/>
          <p:cNvSpPr>
            <a:spLocks noGrp="1"/>
          </p:cNvSpPr>
          <p:nvPr>
            <p:ph idx="1"/>
          </p:nvPr>
        </p:nvSpPr>
        <p:spPr/>
        <p:txBody>
          <a:bodyPr/>
          <a:lstStyle/>
          <a:p>
            <a:r>
              <a:rPr lang="en-US" dirty="0"/>
              <a:t>describe an expression to perform on each item in a sequence</a:t>
            </a:r>
          </a:p>
          <a:p>
            <a:r>
              <a:rPr lang="en-US" dirty="0"/>
              <a:t>let the data dictate the control</a:t>
            </a:r>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30</a:t>
            </a:fld>
            <a:endParaRPr lang="en-US" b="0"/>
          </a:p>
        </p:txBody>
      </p:sp>
      <p:sp>
        <p:nvSpPr>
          <p:cNvPr id="7" name="TextBox 6"/>
          <p:cNvSpPr txBox="1"/>
          <p:nvPr/>
        </p:nvSpPr>
        <p:spPr>
          <a:xfrm>
            <a:off x="1905000" y="2362200"/>
            <a:ext cx="8382000" cy="400110"/>
          </a:xfrm>
          <a:prstGeom prst="rect">
            <a:avLst/>
          </a:prstGeom>
          <a:noFill/>
        </p:spPr>
        <p:txBody>
          <a:bodyPr wrap="square" rtlCol="0">
            <a:spAutoFit/>
          </a:bodyPr>
          <a:lstStyle/>
          <a:p>
            <a:r>
              <a:rPr lang="en-US" b="1" dirty="0">
                <a:latin typeface="Courier New"/>
                <a:cs typeface="Courier New"/>
              </a:rPr>
              <a:t>[</a:t>
            </a:r>
            <a:r>
              <a:rPr lang="en-US" dirty="0">
                <a:latin typeface="Courier New"/>
                <a:cs typeface="Courier New"/>
              </a:rPr>
              <a:t> &lt;</a:t>
            </a:r>
            <a:r>
              <a:rPr lang="en-US" dirty="0" err="1">
                <a:latin typeface="Courier New"/>
                <a:cs typeface="Courier New"/>
              </a:rPr>
              <a:t>expr</a:t>
            </a:r>
            <a:r>
              <a:rPr lang="en-US" dirty="0">
                <a:latin typeface="Courier New"/>
                <a:cs typeface="Courier New"/>
              </a:rPr>
              <a:t> with 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for</a:t>
            </a:r>
            <a:r>
              <a:rPr lang="en-US" dirty="0">
                <a:latin typeface="Courier New"/>
                <a:cs typeface="Courier New"/>
              </a:rPr>
              <a:t> &lt;loop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in</a:t>
            </a:r>
            <a:r>
              <a:rPr lang="en-US" dirty="0">
                <a:latin typeface="Courier New"/>
                <a:cs typeface="Courier New"/>
              </a:rPr>
              <a:t> &lt;sequence </a:t>
            </a:r>
            <a:r>
              <a:rPr lang="en-US" dirty="0" err="1">
                <a:latin typeface="Courier New"/>
                <a:cs typeface="Courier New"/>
              </a:rPr>
              <a:t>expr</a:t>
            </a:r>
            <a:r>
              <a:rPr lang="en-US" dirty="0">
                <a:latin typeface="Courier New"/>
                <a:cs typeface="Courier New"/>
              </a:rPr>
              <a:t> &gt; </a:t>
            </a:r>
            <a:r>
              <a:rPr lang="en-US" b="1" dirty="0">
                <a:latin typeface="Courier New"/>
                <a:cs typeface="Courier New"/>
              </a:rPr>
              <a:t>]</a:t>
            </a:r>
          </a:p>
        </p:txBody>
      </p:sp>
    </p:spTree>
    <p:extLst>
      <p:ext uri="{BB962C8B-B14F-4D97-AF65-F5344CB8AC3E}">
        <p14:creationId xmlns:p14="http://schemas.microsoft.com/office/powerpoint/2010/main" val="858492690"/>
      </p:ext>
    </p:extLst>
  </p:cSld>
  <p:clrMapOvr>
    <a:masterClrMapping/>
  </p:clrMapOvr>
  <mc:AlternateContent xmlns:mc="http://schemas.openxmlformats.org/markup-compatibility/2006" xmlns:p14="http://schemas.microsoft.com/office/powerpoint/2010/main">
    <mc:Choice Requires="p14">
      <p:transition spd="slow" p14:dur="2000" advTm="61424"/>
    </mc:Choice>
    <mc:Fallback xmlns="">
      <p:transition spd="slow" advTm="61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Python</a:t>
            </a:r>
          </a:p>
        </p:txBody>
      </p:sp>
      <p:sp>
        <p:nvSpPr>
          <p:cNvPr id="3" name="Content Placeholder 2"/>
          <p:cNvSpPr>
            <a:spLocks noGrp="1"/>
          </p:cNvSpPr>
          <p:nvPr>
            <p:ph idx="1"/>
          </p:nvPr>
        </p:nvSpPr>
        <p:spPr/>
        <p:txBody>
          <a:bodyPr/>
          <a:lstStyle/>
          <a:p>
            <a:pPr>
              <a:tabLst>
                <a:tab pos="4167188" algn="l"/>
              </a:tabLst>
            </a:pPr>
            <a:r>
              <a:rPr lang="en-US" dirty="0"/>
              <a:t>Expression	</a:t>
            </a:r>
            <a:r>
              <a:rPr lang="en-US" b="0" dirty="0">
                <a:latin typeface="Courier New"/>
                <a:cs typeface="Courier New"/>
              </a:rPr>
              <a:t>3.1 * 2.6</a:t>
            </a:r>
          </a:p>
          <a:p>
            <a:pPr>
              <a:tabLst>
                <a:tab pos="4167188" algn="l"/>
              </a:tabLst>
            </a:pPr>
            <a:r>
              <a:rPr lang="en-US" i="1" dirty="0"/>
              <a:t>Call</a:t>
            </a:r>
            <a:r>
              <a:rPr lang="en-US" dirty="0"/>
              <a:t> expression	</a:t>
            </a:r>
            <a:r>
              <a:rPr lang="en-US" b="0" dirty="0">
                <a:latin typeface="Courier New"/>
                <a:cs typeface="Courier New"/>
              </a:rPr>
              <a:t>max(0, x)</a:t>
            </a:r>
          </a:p>
          <a:p>
            <a:pPr>
              <a:tabLst>
                <a:tab pos="4167188" algn="l"/>
              </a:tabLst>
            </a:pPr>
            <a:r>
              <a:rPr lang="en-US" dirty="0"/>
              <a:t>Variables	</a:t>
            </a:r>
            <a:r>
              <a:rPr lang="en-US" dirty="0" err="1">
                <a:latin typeface="Courier New"/>
                <a:cs typeface="Courier New"/>
              </a:rPr>
              <a:t>my_name</a:t>
            </a:r>
            <a:endParaRPr lang="en-US" dirty="0"/>
          </a:p>
          <a:p>
            <a:pPr>
              <a:tabLst>
                <a:tab pos="4167188" algn="l"/>
              </a:tabLst>
            </a:pPr>
            <a:r>
              <a:rPr lang="en-US" dirty="0"/>
              <a:t>Assignment Statement	</a:t>
            </a:r>
            <a:r>
              <a:rPr lang="en-US" b="0" dirty="0" err="1">
                <a:latin typeface="Courier New"/>
                <a:cs typeface="Courier New"/>
              </a:rPr>
              <a:t>my_name</a:t>
            </a:r>
            <a:r>
              <a:rPr lang="en-US" b="0" dirty="0">
                <a:latin typeface="Courier New"/>
                <a:cs typeface="Courier New"/>
              </a:rPr>
              <a:t> = &lt;expression&gt;</a:t>
            </a:r>
          </a:p>
          <a:p>
            <a:pPr>
              <a:tabLst>
                <a:tab pos="4167188" algn="l"/>
              </a:tabLst>
            </a:pPr>
            <a:r>
              <a:rPr lang="en-US" dirty="0"/>
              <a:t>Define Statement:	</a:t>
            </a:r>
            <a:r>
              <a:rPr lang="en-US" dirty="0">
                <a:latin typeface="Source Code Pro" panose="020B0509030403020204" pitchFamily="49" charset="77"/>
                <a:cs typeface="Courier"/>
              </a:rPr>
              <a:t>def</a:t>
            </a:r>
            <a:r>
              <a:rPr lang="en-US" dirty="0">
                <a:latin typeface="Source Code Pro" panose="020B0509030403020204" pitchFamily="49" charset="77"/>
              </a:rPr>
              <a:t> </a:t>
            </a:r>
            <a:r>
              <a:rPr lang="en-US" dirty="0" err="1">
                <a:latin typeface="Source Code Pro" panose="020B0509030403020204" pitchFamily="49" charset="77"/>
              </a:rPr>
              <a:t>function_name</a:t>
            </a:r>
            <a:r>
              <a:rPr lang="en-US" dirty="0">
                <a:latin typeface="Source Code Pro" panose="020B0509030403020204" pitchFamily="49" charset="77"/>
                <a:cs typeface="Courier"/>
              </a:rPr>
              <a:t>(</a:t>
            </a:r>
            <a:r>
              <a:rPr lang="en-US" dirty="0">
                <a:latin typeface="Source Code Pro" panose="020B0509030403020204" pitchFamily="49" charset="77"/>
              </a:rPr>
              <a:t>&lt;arguments&gt;):</a:t>
            </a:r>
            <a:endParaRPr lang="en-US" dirty="0"/>
          </a:p>
          <a:p>
            <a:pPr>
              <a:tabLst>
                <a:tab pos="4167188" algn="l"/>
              </a:tabLst>
            </a:pPr>
            <a:r>
              <a:rPr lang="en-US" dirty="0"/>
              <a:t>Control Statements:            </a:t>
            </a:r>
            <a:r>
              <a:rPr lang="en-US" b="0" dirty="0">
                <a:latin typeface="Source Code Pro" panose="020B0509030403020204" pitchFamily="49" charset="77"/>
              </a:rPr>
              <a:t>if … </a:t>
            </a:r>
            <a:br>
              <a:rPr lang="en-US" b="0" dirty="0">
                <a:latin typeface="Source Code Pro" panose="020B0509030403020204" pitchFamily="49" charset="77"/>
              </a:rPr>
            </a:br>
            <a:r>
              <a:rPr lang="en-US" b="0" dirty="0">
                <a:latin typeface="Source Code Pro" panose="020B0509030403020204" pitchFamily="49" charset="77"/>
              </a:rPr>
              <a:t>	for …</a:t>
            </a:r>
          </a:p>
          <a:p>
            <a:pPr marL="0" indent="0">
              <a:buNone/>
              <a:tabLst>
                <a:tab pos="4167188" algn="l"/>
              </a:tabLst>
            </a:pPr>
            <a:r>
              <a:rPr lang="en-US" dirty="0">
                <a:latin typeface="Source Code Pro" panose="020B0509030403020204" pitchFamily="49" charset="77"/>
              </a:rPr>
              <a:t>	</a:t>
            </a:r>
            <a:r>
              <a:rPr lang="en-US" b="0" dirty="0">
                <a:latin typeface="Source Code Pro" panose="020B0509030403020204" pitchFamily="49" charset="77"/>
              </a:rPr>
              <a:t>while …</a:t>
            </a:r>
            <a:br>
              <a:rPr lang="en-US" b="0" dirty="0">
                <a:latin typeface="Source Code Pro" panose="020B0509030403020204" pitchFamily="49" charset="77"/>
              </a:rPr>
            </a:br>
            <a:endParaRPr lang="en-US" b="0" dirty="0">
              <a:latin typeface="Source Code Pro" panose="020B0509030403020204" pitchFamily="49" charset="77"/>
            </a:endParaRPr>
          </a:p>
          <a:p>
            <a:pPr>
              <a:tabLst>
                <a:tab pos="4167188" algn="l"/>
              </a:tabLst>
            </a:pPr>
            <a:r>
              <a:rPr lang="en-US" dirty="0">
                <a:latin typeface="FreightSans Pro Book" panose="02000606030000020004" pitchFamily="2" charset="0"/>
              </a:rPr>
              <a:t>Comments</a:t>
            </a:r>
            <a:r>
              <a:rPr lang="en-US" dirty="0">
                <a:latin typeface="Source Code Pro" panose="020B0509030403020204" pitchFamily="49" charset="77"/>
              </a:rPr>
              <a:t>	# Text after the # is ignored.</a:t>
            </a:r>
            <a:br>
              <a:rPr lang="en-US" b="0" dirty="0"/>
            </a:br>
            <a:r>
              <a:rPr lang="en-US" b="0" dirty="0"/>
              <a:t>	</a:t>
            </a:r>
            <a:endParaRPr lang="en-US" b="0" dirty="0">
              <a:latin typeface="Courier New"/>
              <a:cs typeface="Courier New"/>
            </a:endParaRPr>
          </a:p>
          <a:p>
            <a:endParaRPr lang="en-US" dirty="0"/>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4</a:t>
            </a:fld>
            <a:endParaRPr lang="en-US" b="0"/>
          </a:p>
        </p:txBody>
      </p:sp>
    </p:spTree>
    <p:extLst>
      <p:ext uri="{BB962C8B-B14F-4D97-AF65-F5344CB8AC3E}">
        <p14:creationId xmlns:p14="http://schemas.microsoft.com/office/powerpoint/2010/main" val="3134556451"/>
      </p:ext>
    </p:extLst>
  </p:cSld>
  <p:clrMapOvr>
    <a:masterClrMapping/>
  </p:clrMapOvr>
  <mc:AlternateContent xmlns:mc="http://schemas.openxmlformats.org/markup-compatibility/2006" xmlns:p14="http://schemas.microsoft.com/office/powerpoint/2010/main">
    <mc:Choice Requires="p14">
      <p:transition spd="slow" p14:dur="2000" advTm="167965"/>
    </mc:Choice>
    <mc:Fallback xmlns="">
      <p:transition xmlns:p14="http://schemas.microsoft.com/office/powerpoint/2010/main" spd="slow" advTm="1679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Control Flow</a:t>
            </a:r>
          </a:p>
        </p:txBody>
      </p:sp>
    </p:spTree>
    <p:extLst>
      <p:ext uri="{BB962C8B-B14F-4D97-AF65-F5344CB8AC3E}">
        <p14:creationId xmlns:p14="http://schemas.microsoft.com/office/powerpoint/2010/main" val="3049486648"/>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a:t>
            </a:r>
          </a:p>
        </p:txBody>
      </p:sp>
      <p:sp>
        <p:nvSpPr>
          <p:cNvPr id="8" name="Content Placeholder 7"/>
          <p:cNvSpPr>
            <a:spLocks noGrp="1"/>
          </p:cNvSpPr>
          <p:nvPr>
            <p:ph idx="1"/>
          </p:nvPr>
        </p:nvSpPr>
        <p:spPr/>
        <p:txBody>
          <a:bodyPr/>
          <a:lstStyle/>
          <a:p>
            <a:r>
              <a:rPr lang="en-US" dirty="0"/>
              <a:t>Do some statements, conditional on a </a:t>
            </a:r>
            <a:r>
              <a:rPr lang="en-US" i="1" dirty="0"/>
              <a:t>predicate </a:t>
            </a:r>
            <a:r>
              <a:rPr lang="en-US" dirty="0"/>
              <a:t>expression</a:t>
            </a:r>
          </a:p>
          <a:p>
            <a:endParaRPr lang="en-US" dirty="0"/>
          </a:p>
          <a:p>
            <a:endParaRPr lang="en-US" dirty="0"/>
          </a:p>
          <a:p>
            <a:endParaRPr lang="en-US" dirty="0"/>
          </a:p>
          <a:p>
            <a:pPr marL="0" indent="0">
              <a:buNone/>
            </a:pPr>
            <a:endParaRPr lang="en-US" dirty="0"/>
          </a:p>
          <a:p>
            <a:r>
              <a:rPr lang="en-US" dirty="0"/>
              <a:t>Example:</a:t>
            </a:r>
          </a:p>
        </p:txBody>
      </p:sp>
      <p:sp>
        <p:nvSpPr>
          <p:cNvPr id="11" name="Slide Number Placeholder 5"/>
          <p:cNvSpPr>
            <a:spLocks noGrp="1"/>
          </p:cNvSpPr>
          <p:nvPr>
            <p:ph type="sldNum" sz="quarter" idx="12"/>
          </p:nvPr>
        </p:nvSpPr>
        <p:spPr/>
        <p:txBody>
          <a:bodyPr/>
          <a:lstStyle/>
          <a:p>
            <a:pPr>
              <a:defRPr/>
            </a:pPr>
            <a:fld id="{ACA94121-BA6C-AD43-82C2-DF1F24FE5D9C}" type="slidenum">
              <a:rPr lang="en-US" smtClean="0"/>
              <a:pPr>
                <a:defRPr/>
              </a:pPr>
              <a:t>6</a:t>
            </a:fld>
            <a:endParaRPr lang="en-US" b="0"/>
          </a:p>
        </p:txBody>
      </p:sp>
      <p:sp>
        <p:nvSpPr>
          <p:cNvPr id="7" name="TextBox 6"/>
          <p:cNvSpPr txBox="1"/>
          <p:nvPr/>
        </p:nvSpPr>
        <p:spPr>
          <a:xfrm>
            <a:off x="3390900" y="18593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&lt;predicate&gt;</a:t>
            </a:r>
            <a:r>
              <a:rPr lang="en-US" sz="2400" b="1" dirty="0">
                <a:latin typeface="Courier New"/>
                <a:cs typeface="Courier New"/>
              </a:rPr>
              <a:t>:</a:t>
            </a:r>
          </a:p>
          <a:p>
            <a:r>
              <a:rPr lang="en-US" sz="2400" dirty="0">
                <a:latin typeface="Courier New"/>
                <a:cs typeface="Courier New"/>
              </a:rPr>
              <a:t>       &lt;true statements&gt;</a:t>
            </a:r>
          </a:p>
          <a:p>
            <a:r>
              <a:rPr lang="hu-HU" sz="2400" b="1" dirty="0">
                <a:latin typeface="Courier New"/>
                <a:cs typeface="Courier New"/>
              </a:rPr>
              <a:t>else:</a:t>
            </a:r>
          </a:p>
          <a:p>
            <a:r>
              <a:rPr lang="en-US" sz="2400" dirty="0">
                <a:latin typeface="Courier New"/>
                <a:cs typeface="Courier New"/>
              </a:rPr>
              <a:t>       &lt;false statements&gt;</a:t>
            </a:r>
          </a:p>
        </p:txBody>
      </p:sp>
      <p:sp>
        <p:nvSpPr>
          <p:cNvPr id="9" name="TextBox 8">
            <a:extLst>
              <a:ext uri="{FF2B5EF4-FFF2-40B4-BE49-F238E27FC236}">
                <a16:creationId xmlns:a16="http://schemas.microsoft.com/office/drawing/2014/main" id="{3D2FAF7E-D371-614C-B357-A47BEFF66558}"/>
              </a:ext>
            </a:extLst>
          </p:cNvPr>
          <p:cNvSpPr txBox="1"/>
          <p:nvPr/>
        </p:nvSpPr>
        <p:spPr>
          <a:xfrm>
            <a:off x="3390900" y="42215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temperature &gt; 98.6</a:t>
            </a:r>
            <a:r>
              <a:rPr lang="en-US" sz="2400" b="1" dirty="0">
                <a:latin typeface="Courier New"/>
                <a:cs typeface="Courier New"/>
              </a:rPr>
              <a:t>:</a:t>
            </a:r>
          </a:p>
          <a:p>
            <a:r>
              <a:rPr lang="en-US" sz="2400" dirty="0">
                <a:latin typeface="Courier New"/>
                <a:cs typeface="Courier New"/>
              </a:rPr>
              <a:t>       print(“fever!”)</a:t>
            </a:r>
          </a:p>
          <a:p>
            <a:r>
              <a:rPr lang="hu-HU" sz="2400" b="1" dirty="0">
                <a:latin typeface="Courier New"/>
                <a:cs typeface="Courier New"/>
              </a:rPr>
              <a:t>else:</a:t>
            </a:r>
          </a:p>
          <a:p>
            <a:r>
              <a:rPr lang="en-US" sz="2400" dirty="0">
                <a:latin typeface="Courier New"/>
                <a:cs typeface="Courier New"/>
              </a:rPr>
              <a:t>       print(“no fever”)</a:t>
            </a:r>
          </a:p>
        </p:txBody>
      </p:sp>
    </p:spTree>
    <p:extLst>
      <p:ext uri="{BB962C8B-B14F-4D97-AF65-F5344CB8AC3E}">
        <p14:creationId xmlns:p14="http://schemas.microsoft.com/office/powerpoint/2010/main" val="704273411"/>
      </p:ext>
    </p:extLst>
  </p:cSld>
  <p:clrMapOvr>
    <a:masterClrMapping/>
  </p:clrMapOvr>
  <mc:AlternateContent xmlns:mc="http://schemas.openxmlformats.org/markup-compatibility/2006" xmlns:p14="http://schemas.microsoft.com/office/powerpoint/2010/main">
    <mc:Choice Requires="p14">
      <p:transition spd="slow" p14:dur="2000" advTm="46147"/>
    </mc:Choice>
    <mc:Fallback xmlns="">
      <p:transition xmlns:p14="http://schemas.microsoft.com/office/powerpoint/2010/main" spd="slow" advTm="4614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069-C0F9-B587-6DFC-3FBC87AE684F}"/>
              </a:ext>
            </a:extLst>
          </p:cNvPr>
          <p:cNvSpPr>
            <a:spLocks noGrp="1"/>
          </p:cNvSpPr>
          <p:nvPr>
            <p:ph type="title"/>
          </p:nvPr>
        </p:nvSpPr>
        <p:spPr/>
        <p:txBody>
          <a:bodyPr/>
          <a:lstStyle/>
          <a:p>
            <a:r>
              <a:rPr lang="en-US" dirty="0"/>
              <a:t>Live Coding Demo</a:t>
            </a:r>
          </a:p>
        </p:txBody>
      </p:sp>
      <p:sp>
        <p:nvSpPr>
          <p:cNvPr id="3" name="Content Placeholder 2">
            <a:extLst>
              <a:ext uri="{FF2B5EF4-FFF2-40B4-BE49-F238E27FC236}">
                <a16:creationId xmlns:a16="http://schemas.microsoft.com/office/drawing/2014/main" id="{AE0475D6-C56D-C563-1C93-8F52EA68A476}"/>
              </a:ext>
            </a:extLst>
          </p:cNvPr>
          <p:cNvSpPr>
            <a:spLocks noGrp="1"/>
          </p:cNvSpPr>
          <p:nvPr>
            <p:ph idx="1"/>
          </p:nvPr>
        </p:nvSpPr>
        <p:spPr/>
        <p:txBody>
          <a:bodyPr/>
          <a:lstStyle/>
          <a:p>
            <a:pPr marL="0" indent="0">
              <a:buNone/>
            </a:pPr>
            <a:r>
              <a:rPr lang="en-US" dirty="0">
                <a:latin typeface="Source Code Pro" panose="020B0509030403020204" pitchFamily="49" charset="77"/>
              </a:rPr>
              <a:t>course = 'C88C'</a:t>
            </a:r>
          </a:p>
          <a:p>
            <a:pPr marL="0" indent="0">
              <a:buNone/>
            </a:pPr>
            <a:r>
              <a:rPr lang="en-US" dirty="0">
                <a:latin typeface="Source Code Pro" panose="020B0509030403020204" pitchFamily="49" charset="77"/>
              </a:rPr>
              <a:t>time = '1:00'</a:t>
            </a:r>
          </a:p>
          <a:p>
            <a:pPr marL="0" indent="0">
              <a:buNone/>
            </a:pPr>
            <a:r>
              <a:rPr lang="en-US" dirty="0">
                <a:latin typeface="Source Code Pro" panose="020B0509030403020204" pitchFamily="49" charset="77"/>
              </a:rPr>
              <a:t>if time == '1:00':</a:t>
            </a:r>
          </a:p>
          <a:p>
            <a:pPr marL="0" indent="0">
              <a:buNone/>
            </a:pPr>
            <a:r>
              <a:rPr lang="en-US" dirty="0">
                <a:latin typeface="Source Code Pro" panose="020B0509030403020204" pitchFamily="49" charset="77"/>
              </a:rPr>
              <a:t>    print("Go to " + course)</a:t>
            </a:r>
          </a:p>
          <a:p>
            <a:pPr marL="0" indent="0">
              <a:buNone/>
            </a:pPr>
            <a:r>
              <a:rPr lang="en-US" dirty="0">
                <a:latin typeface="Source Code Pro" panose="020B0509030403020204" pitchFamily="49" charset="77"/>
              </a:rPr>
              <a:t>else:</a:t>
            </a:r>
          </a:p>
          <a:p>
            <a:pPr marL="0" indent="0">
              <a:buNone/>
            </a:pPr>
            <a:r>
              <a:rPr lang="en-US" dirty="0">
                <a:latin typeface="Source Code Pro" panose="020B0509030403020204" pitchFamily="49" charset="77"/>
              </a:rPr>
              <a:t>    print("Go to some other class")</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 </a:t>
            </a:r>
          </a:p>
          <a:p>
            <a:pPr marL="0" indent="0">
              <a:buNone/>
            </a:pPr>
            <a:r>
              <a:rPr lang="en-US" dirty="0">
                <a:latin typeface="Source Code Pro" panose="020B0509030403020204" pitchFamily="49" charset="77"/>
              </a:rPr>
              <a:t>Go to C88C</a:t>
            </a:r>
          </a:p>
          <a:p>
            <a:pPr marL="0" indent="0">
              <a:buNone/>
            </a:pPr>
            <a:endParaRPr lang="en-US" dirty="0">
              <a:latin typeface="Source Code Pro" panose="020B0509030403020204" pitchFamily="49" charset="77"/>
            </a:endParaRPr>
          </a:p>
        </p:txBody>
      </p:sp>
      <p:sp>
        <p:nvSpPr>
          <p:cNvPr id="4" name="TextBox 3">
            <a:extLst>
              <a:ext uri="{FF2B5EF4-FFF2-40B4-BE49-F238E27FC236}">
                <a16:creationId xmlns:a16="http://schemas.microsoft.com/office/drawing/2014/main" id="{63C1F688-59BA-1550-A31B-27087037D2F6}"/>
              </a:ext>
            </a:extLst>
          </p:cNvPr>
          <p:cNvSpPr txBox="1"/>
          <p:nvPr/>
        </p:nvSpPr>
        <p:spPr>
          <a:xfrm>
            <a:off x="8172450" y="38147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6714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Definitions and Control</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2654070"/>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32E47-8859-034E-9529-ED821F9AA4CC}"/>
              </a:ext>
            </a:extLst>
          </p:cNvPr>
          <p:cNvSpPr>
            <a:spLocks noGrp="1"/>
          </p:cNvSpPr>
          <p:nvPr>
            <p:ph type="title"/>
          </p:nvPr>
        </p:nvSpPr>
        <p:spPr/>
        <p:txBody>
          <a:bodyPr/>
          <a:lstStyle/>
          <a:p>
            <a:r>
              <a:rPr lang="en-US" dirty="0"/>
              <a:t>Learning Objectives</a:t>
            </a:r>
          </a:p>
        </p:txBody>
      </p:sp>
      <p:sp>
        <p:nvSpPr>
          <p:cNvPr id="7" name="Content Placeholder 6">
            <a:extLst>
              <a:ext uri="{FF2B5EF4-FFF2-40B4-BE49-F238E27FC236}">
                <a16:creationId xmlns:a16="http://schemas.microsoft.com/office/drawing/2014/main" id="{52700D3C-8BCB-524A-8D71-FB5B799DC01C}"/>
              </a:ext>
            </a:extLst>
          </p:cNvPr>
          <p:cNvSpPr>
            <a:spLocks noGrp="1"/>
          </p:cNvSpPr>
          <p:nvPr>
            <p:ph idx="1"/>
          </p:nvPr>
        </p:nvSpPr>
        <p:spPr/>
        <p:txBody>
          <a:bodyPr/>
          <a:lstStyle/>
          <a:p>
            <a:r>
              <a:rPr lang="en-US" dirty="0"/>
              <a:t>Create your own functions.</a:t>
            </a:r>
          </a:p>
          <a:p>
            <a:r>
              <a:rPr lang="en-US" dirty="0"/>
              <a:t>Write a loop to run the same code multiple times</a:t>
            </a:r>
          </a:p>
          <a:p>
            <a:r>
              <a:rPr lang="en-US" dirty="0"/>
              <a:t>Use conditionals to control when a loop stops</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9</a:t>
            </a:fld>
            <a:endParaRPr lang="en-US" b="0"/>
          </a:p>
        </p:txBody>
      </p:sp>
    </p:spTree>
    <p:custDataLst>
      <p:tags r:id="rId1"/>
    </p:custDataLst>
    <p:extLst>
      <p:ext uri="{BB962C8B-B14F-4D97-AF65-F5344CB8AC3E}">
        <p14:creationId xmlns:p14="http://schemas.microsoft.com/office/powerpoint/2010/main" val="132636118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8|174.8"/>
</p:tagLst>
</file>

<file path=ppt/tags/tag2.xml><?xml version="1.0" encoding="utf-8"?>
<p:tagLst xmlns:a="http://schemas.openxmlformats.org/drawingml/2006/main" xmlns:r="http://schemas.openxmlformats.org/officeDocument/2006/relationships" xmlns:p="http://schemas.openxmlformats.org/presentationml/2006/main">
  <p:tag name="TIMING" val="|0.8|174.8"/>
</p:tagLst>
</file>

<file path=ppt/tags/tag3.xml><?xml version="1.0" encoding="utf-8"?>
<p:tagLst xmlns:a="http://schemas.openxmlformats.org/drawingml/2006/main" xmlns:r="http://schemas.openxmlformats.org/officeDocument/2006/relationships" xmlns:p="http://schemas.openxmlformats.org/presentationml/2006/main">
  <p:tag name="TIMING" val="|0.8|174.8"/>
</p:tagLst>
</file>

<file path=ppt/tags/tag4.xml><?xml version="1.0" encoding="utf-8"?>
<p:tagLst xmlns:a="http://schemas.openxmlformats.org/drawingml/2006/main" xmlns:r="http://schemas.openxmlformats.org/officeDocument/2006/relationships" xmlns:p="http://schemas.openxmlformats.org/presentationml/2006/main">
  <p:tag name="TIMING" val="|0.8|174.8"/>
</p:tagLst>
</file>

<file path=ppt/tags/tag5.xml><?xml version="1.0" encoding="utf-8"?>
<p:tagLst xmlns:a="http://schemas.openxmlformats.org/drawingml/2006/main" xmlns:r="http://schemas.openxmlformats.org/officeDocument/2006/relationships" xmlns:p="http://schemas.openxmlformats.org/presentationml/2006/main">
  <p:tag name="TIMING" val="|0.8|174.8"/>
</p:tagLst>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33302</TotalTime>
  <Pages>12</Pages>
  <Words>1417</Words>
  <Application>Microsoft Macintosh PowerPoint</Application>
  <PresentationFormat>Widescreen</PresentationFormat>
  <Paragraphs>202</Paragraphs>
  <Slides>30</Slides>
  <Notes>10</Notes>
  <HiddenSlides>6</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30</vt:i4>
      </vt:variant>
      <vt:variant>
        <vt:lpstr>Custom Shows</vt:lpstr>
      </vt:variant>
      <vt:variant>
        <vt:i4>1</vt:i4>
      </vt:variant>
    </vt:vector>
  </HeadingPairs>
  <TitlesOfParts>
    <vt:vector size="44" baseType="lpstr">
      <vt:lpstr>18 VAG Rounded Bold   07390</vt:lpstr>
      <vt:lpstr>Arial</vt:lpstr>
      <vt:lpstr>Courier</vt:lpstr>
      <vt:lpstr>Courier New</vt:lpstr>
      <vt:lpstr>FreightMicro Pro Book</vt:lpstr>
      <vt:lpstr>FreightSans Pro Book</vt:lpstr>
      <vt:lpstr>FreightSans Pro Medium</vt:lpstr>
      <vt:lpstr>FreightText Pro Book</vt:lpstr>
      <vt:lpstr>Open Sans</vt:lpstr>
      <vt:lpstr>Source Code Pro</vt:lpstr>
      <vt:lpstr>Times New Roman</vt:lpstr>
      <vt:lpstr>verdana</vt:lpstr>
      <vt:lpstr>1_cs162-fa14</vt:lpstr>
      <vt:lpstr>Lecture 3: Functions and Loops</vt:lpstr>
      <vt:lpstr>Computing In The News</vt:lpstr>
      <vt:lpstr>Announcements</vt:lpstr>
      <vt:lpstr>Let’s talk Python</vt:lpstr>
      <vt:lpstr>Python: Control Flow</vt:lpstr>
      <vt:lpstr>Conditional Statement</vt:lpstr>
      <vt:lpstr>Live Coding Demo</vt:lpstr>
      <vt:lpstr>Python: Definitions and Control</vt:lpstr>
      <vt:lpstr>Learning Objectives</vt:lpstr>
      <vt:lpstr>Functions in Python</vt:lpstr>
      <vt:lpstr>Functions: Example</vt:lpstr>
      <vt:lpstr>Defining Functions</vt:lpstr>
      <vt:lpstr>Returns and Values</vt:lpstr>
      <vt:lpstr>Functions: Calling and Returning Results</vt:lpstr>
      <vt:lpstr>Doctests</vt:lpstr>
      <vt:lpstr>Iteration with while Loops</vt:lpstr>
      <vt:lpstr>Learning Objectives</vt:lpstr>
      <vt:lpstr>while Statement – Iteration Control</vt:lpstr>
      <vt:lpstr>Sum The Numbers</vt:lpstr>
      <vt:lpstr>Environments &amp; Higher Order Functions</vt:lpstr>
      <vt:lpstr>Learning Objectives</vt:lpstr>
      <vt:lpstr>Example: compose</vt:lpstr>
      <vt:lpstr>Environment Diagrams</vt:lpstr>
      <vt:lpstr>Environment Diagrams Steps</vt:lpstr>
      <vt:lpstr>Environment Diagram Tips / Links</vt:lpstr>
      <vt:lpstr>Iteration With for Loops</vt:lpstr>
      <vt:lpstr>Learning Objectives</vt:lpstr>
      <vt:lpstr>for Statement – Iteration Control</vt:lpstr>
      <vt:lpstr>&lt;sequence expression&gt; — What's that?</vt:lpstr>
      <vt:lpstr>Data-Driven Iteration</vt:lpstr>
      <vt:lpstr>Custom Show 1</vt:lpstr>
    </vt:vector>
  </TitlesOfParts>
  <Company>University of California,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 and TinyOS:  Hardware and Software for Network Sensors  - the software part –</dc:title>
  <dc:subject/>
  <dc:creator>David E. Culler</dc:creator>
  <cp:keywords/>
  <dc:description/>
  <cp:lastModifiedBy>Michael Ball</cp:lastModifiedBy>
  <cp:revision>582</cp:revision>
  <cp:lastPrinted>2022-09-01T19:56:38Z</cp:lastPrinted>
  <dcterms:created xsi:type="dcterms:W3CDTF">2009-09-09T21:17:00Z</dcterms:created>
  <dcterms:modified xsi:type="dcterms:W3CDTF">2022-09-06T21:19:39Z</dcterms:modified>
</cp:coreProperties>
</file>