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40"/>
  </p:notesMasterIdLst>
  <p:sldIdLst>
    <p:sldId id="290" r:id="rId2"/>
    <p:sldId id="313" r:id="rId3"/>
    <p:sldId id="292" r:id="rId4"/>
    <p:sldId id="293" r:id="rId5"/>
    <p:sldId id="295" r:id="rId6"/>
    <p:sldId id="261" r:id="rId7"/>
    <p:sldId id="300" r:id="rId8"/>
    <p:sldId id="262" r:id="rId9"/>
    <p:sldId id="260" r:id="rId10"/>
    <p:sldId id="304" r:id="rId11"/>
    <p:sldId id="264" r:id="rId12"/>
    <p:sldId id="301" r:id="rId13"/>
    <p:sldId id="302" r:id="rId14"/>
    <p:sldId id="265" r:id="rId15"/>
    <p:sldId id="305" r:id="rId16"/>
    <p:sldId id="268" r:id="rId17"/>
    <p:sldId id="306" r:id="rId18"/>
    <p:sldId id="309" r:id="rId19"/>
    <p:sldId id="298" r:id="rId20"/>
    <p:sldId id="310" r:id="rId21"/>
    <p:sldId id="291" r:id="rId22"/>
    <p:sldId id="311" r:id="rId23"/>
    <p:sldId id="308" r:id="rId24"/>
    <p:sldId id="299" r:id="rId25"/>
    <p:sldId id="303" r:id="rId26"/>
    <p:sldId id="307" r:id="rId27"/>
    <p:sldId id="312" r:id="rId28"/>
    <p:sldId id="269" r:id="rId29"/>
    <p:sldId id="270" r:id="rId30"/>
    <p:sldId id="263" r:id="rId31"/>
    <p:sldId id="271" r:id="rId32"/>
    <p:sldId id="272" r:id="rId33"/>
    <p:sldId id="273" r:id="rId34"/>
    <p:sldId id="274" r:id="rId35"/>
    <p:sldId id="275" r:id="rId36"/>
    <p:sldId id="276" r:id="rId37"/>
    <p:sldId id="278" r:id="rId38"/>
    <p:sldId id="279" r:id="rId39"/>
  </p:sldIdLst>
  <p:sldSz cx="12192000" cy="6858000"/>
  <p:notesSz cx="6997700" cy="9194800"/>
  <p:embeddedFontLst>
    <p:embeddedFont>
      <p:font typeface="FreightMicro Pro Bold" panose="02000603020000020004" pitchFamily="2" charset="0"/>
      <p:bold r:id="rId41"/>
      <p:italic r:id="rId42"/>
      <p:boldItalic r:id="rId43"/>
    </p:embeddedFont>
    <p:embeddedFont>
      <p:font typeface="FreightMicro Pro Book" panose="02000603020000020004" pitchFamily="2" charset="0"/>
      <p:regular r:id="rId44"/>
      <p:italic r:id="rId45"/>
    </p:embeddedFont>
    <p:embeddedFont>
      <p:font typeface="FreightMicro Pro Light" panose="02000603030000020004" pitchFamily="2" charset="0"/>
      <p:regular r:id="rId46"/>
      <p:italic r:id="rId47"/>
    </p:embeddedFont>
    <p:embeddedFont>
      <p:font typeface="FreightSans Pro Book" panose="02000606030000020004" pitchFamily="2" charset="0"/>
      <p:regular r:id="rId48"/>
      <p:italic r:id="rId49"/>
    </p:embeddedFont>
    <p:embeddedFont>
      <p:font typeface="FreightSans Pro Medium" panose="02000606030000020004" pitchFamily="2" charset="0"/>
      <p:regular r:id="rId50"/>
      <p:italic r:id="rId51"/>
    </p:embeddedFont>
    <p:embeddedFont>
      <p:font typeface="FreightSans Pro Semibold" panose="02000606030000020004" pitchFamily="2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Source Code Pro" panose="020B0509030403020204" pitchFamily="49" charset="77"/>
      <p:regular r:id="rId60"/>
      <p:bold r:id="rId61"/>
      <p:italic r:id="rId62"/>
      <p:boldItalic r:id="rId63"/>
    </p:embeddedFont>
    <p:embeddedFont>
      <p:font typeface="Work Sans" pitchFamily="2" charset="77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/>
    <p:restoredTop sz="94966"/>
  </p:normalViewPr>
  <p:slideViewPr>
    <p:cSldViewPr snapToGrid="0">
      <p:cViewPr varScale="1">
        <p:scale>
          <a:sx n="121" d="100"/>
          <a:sy n="121" d="100"/>
        </p:scale>
        <p:origin x="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font" Target="fonts/font26.fntdata"/><Relationship Id="rId5" Type="http://schemas.openxmlformats.org/officeDocument/2006/relationships/slide" Target="slides/slide4.xml"/><Relationship Id="rId61" Type="http://schemas.openxmlformats.org/officeDocument/2006/relationships/font" Target="fonts/font2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font" Target="fonts/font27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Medium" panose="02000606030000020004" pitchFamily="2" charset="0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Medium" panose="02000606030000020004" pitchFamily="2" charset="0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Medium" panose="0200060603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4722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reightSans Pro Medium" panose="02000606030000020004" pitchFamily="2" charset="0"/>
        <a:ea typeface="FreightSans Pro Medium" panose="02000606030000020004" pitchFamily="2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19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461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3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33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19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8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3"/>
            <a:ext cx="19415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lvl="1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1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60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Medium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Medium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2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9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7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5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64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12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5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5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77275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s%20%3D%20%5B2,%203%5D%0At%20%3D%20%5B5,%206%5D%0As.extend%28t%29%0At%20%3D%200&amp;cumulative=true&amp;curInstr=0&amp;mode=display&amp;origin=composingprograms.js&amp;py=3&amp;rawInputLstJSON=%5B%5D" TargetMode="External"/><Relationship Id="rId2" Type="http://schemas.openxmlformats.org/officeDocument/2006/relationships/hyperlink" Target="http://pythontutor.com/composingprograms.html#code=s%20%3D%20%5B2,%203%5D%0At%20%3D%20%5B5,%206%5D%0As.append%284%29%0As.append%28t%29%0At%20%3D%200&amp;cumulative=true&amp;curInstr=5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s%20%3D%20%5B2,%203%5D%0At%20%3D%20%5B5,%206%5D%0At%20%3D%20s.pop%28%29&amp;cumulative=true&amp;curInstr=0&amp;mode=display&amp;origin=composingprograms.js&amp;py=3&amp;rawInputLstJSON=%5B%5D" TargetMode="External"/><Relationship Id="rId2" Type="http://schemas.openxmlformats.org/officeDocument/2006/relationships/hyperlink" Target="https://stackoverflow.com/questions/2347265/why-does-behave-unexpectedly-on-li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composingprograms.html#code=s%20%3D%20%5B6,%202,%204,%208,%204%5D%0As.remove%284%29&amp;cumulative=true&amp;curInstr=0&amp;mode=display&amp;origin=composingprograms.js&amp;py=3&amp;rawInputLstJSON=%5B%5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x%20=%202%0Ay%20=%203%0Aprint(x+y)%0Ax%20=%204%0Aprint(x+y)&amp;cumulative=false&amp;curInstr=5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pythontutor.com/visualize.html%23code=x%20=%20%5B1,%202,%203%5D%0Ay%20=%20x%0Aprint(y)%0Ax%5B1%5D%20=%2011%0Aprint(y)&amp;cumulative=false&amp;curInstr=5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t%20%3D%20%281,%20%5B2,%203%5D%29%0At%5B1%5D%5B0%5D%20%3D%2099%0At%5B1%5D%5B1%5D%20%3D%20%22Problems%22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list1%20%3D%20%5B1,2,3%5D%0Alist2%20%3D%20%5B1,2,3%5D%0A%0Aidentical%20%3D%20list1%20is%20list2%0Aare_equal%20%3D%20list1%20%3D%3D%20list2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my_list%20%3D%20%5B%5D%0Adef%20add_to_list%28lst%29%3A%0A%20%20%20%20lst.append%28'more!'%29%0A%20%20%20%20%0Adef%20new_list%28lst%29%3A%0A%20%20%20%20lst%20%3D%20%5B%5D%0A%20%20%20%20lst.append%28'new!,%20oops!'%29%0A%20%20%20%20%0Aprint%28my_list%29%0Aadd_to_list%28my_list%29%0Aprint%28my_list%29%0Aadd_to_list%28my_list%29%0Anew_list%28my_list%29%0Aprint%28my_list%29&amp;cumulative=true&amp;curInstr=19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def%20make_withdraw_account%28initial%29%3A%0A%20%20%20%20balance%20%3D%20%5Binitial%5D%0A%20%20%20%20%0A%20%20%20%20def%20withdraw%28amount%29%3A%0A%20%20%20%20%20%20%20%20if%20balance%5B0%5D%20-%20amount%20%3C%200%3A%0A%20%20%20%20%20%20%20%20%20%20%20%20return%20'Insufficient%20funds'%0A%20%20%20%20%20%20%20%20balance%5B0%5D%20-%3D%20amount%0A%20%20%20%20%20%20%20%20return%20balance%5B0%5D%0A%20%20%20%20%0A%20%20%20%20return%20withdraw%0A%20%20%20%20%0Awithdraw%20%3D%20make_withdraw_account%28100%29%0Awithdraw%2825%29%0Awithdraw%2825%29&amp;cumulative=true&amp;curInstr=19&amp;mode=display&amp;origin=composingprograms.js&amp;py=3&amp;rawInputLstJSON=%5B%5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def%20make_withdraw_account%28initial%29%3A%0A%20%20%20%20balance%20%3D%20%5Binitial%5D%0A%20%20%20%20%0A%20%20%20%20def%20withdraw%28amount%29%3A%0A%20%20%20%20%20%20%20%20if%20balance%5B0%5D%20-%20amount%20%3C%200%3A%0A%20%20%20%20%20%20%20%20%20%20%20%20return%20'Insufficient%20funds'%0A%20%20%20%20%20%20%20%20balance%5B0%5D%20-%3D%20amount%0A%20%20%20%20%20%20%20%20return%20balance%5B0%5D%0A%20%20%20%20%0A%20%20%20%20return%20withdraw%0A%20%20%20%20%0Awithdraw%20%3D%20make_withdraw_account%28100%29%0Awithdraw%2825%29%0Awithdraw%2825%29&amp;cumulative=true&amp;curInstr=19&amp;mode=display&amp;origin=composingprograms.js&amp;py=3&amp;rawInputLstJSON=%5B%5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Lecture: </a:t>
            </a:r>
            <a:br>
              <a:rPr lang="en-US" dirty="0"/>
            </a:br>
            <a:r>
              <a:rPr lang="en-US" dirty="0"/>
              <a:t>Mutable Data</a:t>
            </a:r>
          </a:p>
        </p:txBody>
      </p:sp>
    </p:spTree>
    <p:extLst>
      <p:ext uri="{BB962C8B-B14F-4D97-AF65-F5344CB8AC3E}">
        <p14:creationId xmlns:p14="http://schemas.microsoft.com/office/powerpoint/2010/main" val="25444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845F-3B77-4945-A8F0-04209D0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vs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056-68B8-6042-B1F0-8FEE3BA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92201"/>
            <a:ext cx="11125200" cy="5257800"/>
          </a:xfrm>
        </p:spPr>
        <p:txBody>
          <a:bodyPr/>
          <a:lstStyle/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An </a:t>
            </a:r>
            <a:r>
              <a:rPr lang="en-US" u="none" strike="noStrike" dirty="0">
                <a:solidFill>
                  <a:srgbClr val="000000"/>
                </a:solidFill>
                <a:effectLst/>
              </a:rPr>
              <a:t>immutable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 value is unchanging once created.</a:t>
            </a:r>
          </a:p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Immutable types (that we've covered): int, float, string, tuple</a:t>
            </a:r>
          </a:p>
          <a:p>
            <a:pPr marL="385763" lvl="2" indent="0">
              <a:buNone/>
            </a:pPr>
            <a:r>
              <a:rPr lang="en-US" sz="1800" dirty="0" err="1">
                <a:latin typeface="Source Code Pro" panose="020B0509030403020204" pitchFamily="49" charset="77"/>
              </a:rPr>
              <a:t>a_string</a:t>
            </a:r>
            <a:r>
              <a:rPr lang="en-US" sz="1800" dirty="0">
                <a:latin typeface="Source Code Pro" panose="020B0509030403020204" pitchFamily="49" charset="77"/>
              </a:rPr>
              <a:t> = 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"Hi y'all"</a:t>
            </a:r>
          </a:p>
          <a:p>
            <a:pPr marL="385763" lvl="2" indent="0">
              <a:buNone/>
            </a:pPr>
            <a:r>
              <a:rPr lang="en-US" sz="1800" dirty="0" err="1">
                <a:latin typeface="Source Code Pro" panose="020B0509030403020204" pitchFamily="49" charset="77"/>
              </a:rPr>
              <a:t>a_string</a:t>
            </a:r>
            <a:r>
              <a:rPr lang="en-US" sz="1800" dirty="0">
                <a:latin typeface="Source Code Pro" panose="020B0509030403020204" pitchFamily="49" charset="77"/>
              </a:rPr>
              <a:t>[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1800" dirty="0">
                <a:latin typeface="Source Code Pro" panose="020B0509030403020204" pitchFamily="49" charset="77"/>
              </a:rPr>
              <a:t>] = 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"I" # ERROR</a:t>
            </a:r>
          </a:p>
          <a:p>
            <a:pPr marL="385763" lvl="2" indent="0">
              <a:buNone/>
            </a:pPr>
            <a:r>
              <a:rPr lang="en-US" sz="1800" dirty="0" err="1">
                <a:latin typeface="Source Code Pro" panose="020B0509030403020204" pitchFamily="49" charset="77"/>
              </a:rPr>
              <a:t>a_string</a:t>
            </a:r>
            <a:r>
              <a:rPr lang="en-US" sz="1800" dirty="0">
                <a:latin typeface="Source Code Pro" panose="020B0509030403020204" pitchFamily="49" charset="77"/>
              </a:rPr>
              <a:t> += 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", how you doing?"</a:t>
            </a:r>
          </a:p>
          <a:p>
            <a:pPr marL="385763" lvl="2" indent="0">
              <a:buNone/>
            </a:pPr>
            <a:r>
              <a:rPr lang="en-US" sz="1800" dirty="0" err="1">
                <a:latin typeface="Source Code Pro" panose="020B0509030403020204" pitchFamily="49" charset="77"/>
              </a:rPr>
              <a:t>an_int</a:t>
            </a:r>
            <a:r>
              <a:rPr lang="en-US" sz="1800" dirty="0">
                <a:latin typeface="Source Code Pro" panose="020B0509030403020204" pitchFamily="49" charset="77"/>
              </a:rPr>
              <a:t> = 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20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385763" lvl="2" indent="0">
              <a:buNone/>
            </a:pPr>
            <a:r>
              <a:rPr lang="en-US" sz="1800" dirty="0" err="1">
                <a:latin typeface="Source Code Pro" panose="020B0509030403020204" pitchFamily="49" charset="77"/>
              </a:rPr>
              <a:t>an_int</a:t>
            </a:r>
            <a:r>
              <a:rPr lang="en-US" sz="1800" dirty="0">
                <a:latin typeface="Source Code Pro" panose="020B0509030403020204" pitchFamily="49" charset="77"/>
              </a:rPr>
              <a:t> += 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2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A </a:t>
            </a:r>
            <a:r>
              <a:rPr lang="en-US" u="none" strike="noStrike" dirty="0">
                <a:solidFill>
                  <a:srgbClr val="000000"/>
                </a:solidFill>
                <a:effectLst/>
              </a:rPr>
              <a:t>mutable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 value can change in value throughout the course of computation. All names that refer to the same object are affected by a mutation.</a:t>
            </a:r>
          </a:p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Mutable types (that we've covered): list,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Work Sans" pitchFamily="2" charset="77"/>
              </a:rPr>
              <a:t>dict</a:t>
            </a:r>
            <a:endParaRPr lang="en-US" b="0" i="0" u="none" strike="noStrike" dirty="0">
              <a:solidFill>
                <a:srgbClr val="000000"/>
              </a:solidFill>
              <a:effectLst/>
              <a:latin typeface="Work Sans" pitchFamily="2" charset="77"/>
            </a:endParaRPr>
          </a:p>
          <a:p>
            <a:pPr marL="385763" lvl="2" indent="0">
              <a:buNone/>
            </a:pPr>
            <a:r>
              <a:rPr lang="en-US" sz="1800" dirty="0">
                <a:latin typeface="Source Code Pro" panose="020B0509030403020204" pitchFamily="49" charset="77"/>
              </a:rPr>
              <a:t>grades = [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90</a:t>
            </a:r>
            <a:r>
              <a:rPr lang="en-US" sz="1800" dirty="0">
                <a:latin typeface="Source Code Pro" panose="020B0509030403020204" pitchFamily="49" charset="77"/>
              </a:rPr>
              <a:t>, 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70</a:t>
            </a:r>
            <a:r>
              <a:rPr lang="en-US" sz="1800" dirty="0">
                <a:latin typeface="Source Code Pro" panose="020B0509030403020204" pitchFamily="49" charset="77"/>
              </a:rPr>
              <a:t>, 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85</a:t>
            </a:r>
            <a:r>
              <a:rPr lang="en-US" sz="1800" dirty="0">
                <a:latin typeface="Source Code Pro" panose="020B0509030403020204" pitchFamily="49" charset="77"/>
              </a:rPr>
              <a:t>]</a:t>
            </a:r>
          </a:p>
          <a:p>
            <a:pPr marL="385763" lvl="2" indent="0">
              <a:buNone/>
            </a:pPr>
            <a:r>
              <a:rPr lang="en-US" sz="1800" dirty="0" err="1">
                <a:latin typeface="Source Code Pro" panose="020B0509030403020204" pitchFamily="49" charset="77"/>
              </a:rPr>
              <a:t>grades_copy</a:t>
            </a:r>
            <a:r>
              <a:rPr lang="en-US" sz="1800" dirty="0">
                <a:latin typeface="Source Code Pro" panose="020B0509030403020204" pitchFamily="49" charset="77"/>
              </a:rPr>
              <a:t> = grades</a:t>
            </a:r>
          </a:p>
          <a:p>
            <a:pPr marL="385763" lvl="2" indent="0">
              <a:buNone/>
            </a:pPr>
            <a:r>
              <a:rPr lang="en-US" sz="1800" dirty="0">
                <a:latin typeface="Source Code Pro" panose="020B0509030403020204" pitchFamily="49" charset="77"/>
              </a:rPr>
              <a:t>grades[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1800" dirty="0">
                <a:latin typeface="Source Code Pro" panose="020B0509030403020204" pitchFamily="49" charset="77"/>
              </a:rPr>
              <a:t>] = 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100 # </a:t>
            </a:r>
            <a:r>
              <a:rPr lang="en-US" sz="1800" dirty="0" err="1">
                <a:effectLst/>
                <a:latin typeface="Source Code Pro" panose="020B0509030403020204" pitchFamily="49" charset="77"/>
              </a:rPr>
              <a:t>grades_copy</a:t>
            </a:r>
            <a:r>
              <a:rPr lang="en-US" sz="1800" dirty="0">
                <a:effectLst/>
                <a:latin typeface="Source Code Pro" panose="020B0509030403020204" pitchFamily="49" charset="77"/>
              </a:rPr>
              <a:t> changes too!</a:t>
            </a:r>
          </a:p>
          <a:p>
            <a:pPr marL="385763" lvl="2" indent="0">
              <a:buNone/>
            </a:pPr>
            <a:r>
              <a:rPr lang="en-US" sz="1800" dirty="0">
                <a:latin typeface="Source Code Pro" panose="020B0509030403020204" pitchFamily="49" charset="77"/>
              </a:rPr>
              <a:t>words = {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800" dirty="0" err="1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agua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800" dirty="0">
                <a:latin typeface="Source Code Pro" panose="020B0509030403020204" pitchFamily="49" charset="77"/>
              </a:rPr>
              <a:t>: 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"water"</a:t>
            </a:r>
            <a:r>
              <a:rPr lang="en-US" sz="1800" dirty="0">
                <a:latin typeface="Source Code Pro" panose="020B0509030403020204" pitchFamily="49" charset="77"/>
              </a:rPr>
              <a:t>}</a:t>
            </a:r>
          </a:p>
          <a:p>
            <a:pPr marL="385763" lvl="2" indent="0">
              <a:buNone/>
            </a:pPr>
            <a:r>
              <a:rPr lang="en-US" sz="1800" dirty="0">
                <a:latin typeface="Source Code Pro" panose="020B0509030403020204" pitchFamily="49" charset="77"/>
              </a:rPr>
              <a:t>words[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800" dirty="0" err="1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pavo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800" dirty="0">
                <a:latin typeface="Source Code Pro" panose="020B0509030403020204" pitchFamily="49" charset="77"/>
              </a:rPr>
              <a:t>] = </a:t>
            </a:r>
            <a:r>
              <a:rPr lang="en-US" sz="18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"turkey"</a:t>
            </a:r>
            <a:endParaRPr lang="en-US" sz="18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144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From value to storage …</a:t>
            </a:r>
            <a:endParaRPr lang="en-US"/>
          </a:p>
        </p:txBody>
      </p:sp>
      <p:sp>
        <p:nvSpPr>
          <p:cNvPr id="171" name="Google Shape;171;p2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A variable assigned a compound value (object) is a reference to that object.</a:t>
            </a:r>
            <a:endParaRPr lang="en-US" dirty="0"/>
          </a:p>
          <a:p>
            <a:r>
              <a:rPr lang="en-US" dirty="0">
                <a:sym typeface="Arial"/>
              </a:rPr>
              <a:t>Mutable objects can be changed but the variable(s) still refer to it</a:t>
            </a:r>
          </a:p>
          <a:p>
            <a:pPr lvl="1"/>
            <a:r>
              <a:rPr lang="en-US" dirty="0">
                <a:sym typeface="Arial"/>
              </a:rPr>
              <a:t> x is still the same object, but it's values have changed.</a:t>
            </a:r>
            <a:endParaRPr lang="en-US" dirty="0"/>
          </a:p>
        </p:txBody>
      </p:sp>
      <p:sp>
        <p:nvSpPr>
          <p:cNvPr id="173" name="Google Shape;173;p20"/>
          <p:cNvSpPr txBox="1"/>
          <p:nvPr/>
        </p:nvSpPr>
        <p:spPr>
          <a:xfrm>
            <a:off x="2438400" y="2743201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 = [1, 2, 3]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 = 6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657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  <a:ea typeface="Noto Sans Symbols"/>
                <a:cs typeface="Noto Sans Symbols"/>
                <a:sym typeface="Noto Sans Symbols"/>
              </a:rPr>
              <a:t>•</a:t>
            </a:r>
            <a:endParaRPr sz="1800" dirty="0">
              <a:solidFill>
                <a:schemeClr val="dk1"/>
              </a:solidFill>
              <a:latin typeface="FreightSans Pro Medium" panose="02000606030000020004" pitchFamily="2" charset="0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200401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x: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217186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y: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657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6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57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…</a:t>
            </a:r>
            <a:endParaRPr sz="1800" dirty="0">
              <a:solidFill>
                <a:schemeClr val="dk1"/>
              </a:solidFill>
              <a:latin typeface="FreightSans Pro Medium" panose="02000606030000020004" pitchFamily="2" charset="0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657601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frame</a:t>
            </a:r>
            <a:endParaRPr dirty="0">
              <a:latin typeface="FreightSans Pro Medium" panose="02000606030000020004" pitchFamily="2" charset="0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5791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7086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8382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6477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7772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4191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7086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FreightSans Pro Medium" panose="02000606030000020004" pitchFamily="2" charset="0"/>
              </a:rPr>
              <a:t>6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438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x[1] = y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438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x[1]</a:t>
            </a:r>
            <a:endParaRPr dirty="0">
              <a:latin typeface="FreightSans Pro Medium" panose="020006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F026-2794-6144-8292-B2C738C4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Lists: Example functions of the </a:t>
            </a:r>
            <a:r>
              <a:rPr lang="en-US" dirty="0">
                <a:latin typeface="Source Code Pro" panose="020B0509030403020204" pitchFamily="49" charset="77"/>
              </a:rPr>
              <a:t>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607F-8DE7-B646-9683-B34A7A0A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77"/>
              </a:rPr>
              <a:t>append() </a:t>
            </a:r>
            <a:r>
              <a:rPr lang="en-US" dirty="0"/>
              <a:t>adds a single element to a list: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s = [2, 3]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 = [5, 6]</a:t>
            </a:r>
          </a:p>
          <a:p>
            <a:pPr marL="168771" lvl="1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s.append</a:t>
            </a:r>
            <a:r>
              <a:rPr lang="en-US" dirty="0">
                <a:latin typeface="Source Code Pro" panose="020B0509030403020204" pitchFamily="49" charset="77"/>
              </a:rPr>
              <a:t>(4)</a:t>
            </a:r>
          </a:p>
          <a:p>
            <a:pPr marL="168771" lvl="1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s.append</a:t>
            </a:r>
            <a:r>
              <a:rPr lang="en-US" dirty="0">
                <a:latin typeface="Source Code Pro" panose="020B0509030403020204" pitchFamily="49" charset="77"/>
              </a:rPr>
              <a:t>(t)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 = 0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Try in </a:t>
            </a:r>
            <a:r>
              <a:rPr lang="en-US" dirty="0" err="1">
                <a:hlinkClick r:id="rId2"/>
              </a:rPr>
              <a:t>PythonTutor</a:t>
            </a:r>
            <a:r>
              <a:rPr lang="en-US" dirty="0"/>
              <a:t>.</a:t>
            </a:r>
          </a:p>
          <a:p>
            <a:r>
              <a:rPr lang="en-US" dirty="0">
                <a:latin typeface="Source Code Pro" panose="020B0509030403020204" pitchFamily="49" charset="77"/>
              </a:rPr>
              <a:t>extend()</a:t>
            </a:r>
            <a:r>
              <a:rPr lang="en-US" dirty="0"/>
              <a:t> adds all the elements in one list to a list: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s = [2, 3]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 = [5, 6]</a:t>
            </a:r>
          </a:p>
          <a:p>
            <a:pPr marL="168771" lvl="1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s.extend</a:t>
            </a:r>
            <a:r>
              <a:rPr lang="en-US" dirty="0">
                <a:latin typeface="Source Code Pro" panose="020B0509030403020204" pitchFamily="49" charset="77"/>
              </a:rPr>
              <a:t>(4) # 🚫 Error: 4 is not an </a:t>
            </a:r>
            <a:r>
              <a:rPr lang="en-US" dirty="0" err="1">
                <a:latin typeface="Source Code Pro" panose="020B0509030403020204" pitchFamily="49" charset="77"/>
              </a:rPr>
              <a:t>iterable</a:t>
            </a:r>
            <a:r>
              <a:rPr lang="en-US" dirty="0">
                <a:latin typeface="Source Code Pro" panose="020B0509030403020204" pitchFamily="49" charset="77"/>
              </a:rPr>
              <a:t>!</a:t>
            </a:r>
          </a:p>
          <a:p>
            <a:pPr marL="168771" lvl="1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s.extend</a:t>
            </a:r>
            <a:r>
              <a:rPr lang="en-US" dirty="0">
                <a:latin typeface="Source Code Pro" panose="020B0509030403020204" pitchFamily="49" charset="77"/>
              </a:rPr>
              <a:t>(t)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 = 0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Try in </a:t>
            </a:r>
            <a:r>
              <a:rPr lang="en-US" dirty="0" err="1">
                <a:hlinkClick r:id="rId3"/>
              </a:rPr>
              <a:t>PythonTutor</a:t>
            </a:r>
            <a:r>
              <a:rPr lang="en-US" dirty="0"/>
              <a:t>. (After deleting the bad line)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CACE7-7BF2-28CF-D2BF-3CC42C2F9276}"/>
              </a:ext>
            </a:extLst>
          </p:cNvPr>
          <p:cNvSpPr txBox="1"/>
          <p:nvPr/>
        </p:nvSpPr>
        <p:spPr>
          <a:xfrm>
            <a:off x="2878667" y="5164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131-2600-364C-BA7A-2F52F90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Lists -- More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2E57-3F94-414D-81C1-CF7C0239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  <a:latin typeface="Source Code Pro" panose="020B0509030403020204" pitchFamily="49" charset="77"/>
              </a:rPr>
              <a:t>list += [x, y, z] # just like extend.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hlinkClick r:id="rId2"/>
              </a:rPr>
              <a:t>You need to be careful with this one!</a:t>
            </a:r>
            <a:r>
              <a:rPr lang="en-US" dirty="0"/>
              <a:t> It modifies the list.</a:t>
            </a:r>
            <a:endParaRPr lang="en-US" dirty="0">
              <a:effectLst/>
              <a:latin typeface="Source Code Pro" panose="020B0509030403020204" pitchFamily="49" charset="77"/>
            </a:endParaRPr>
          </a:p>
          <a:p>
            <a:pPr fontAlgn="base"/>
            <a:r>
              <a:rPr lang="en-US" dirty="0">
                <a:effectLst/>
                <a:latin typeface="Source Code Pro" panose="020B0509030403020204" pitchFamily="49" charset="77"/>
              </a:rPr>
              <a:t>pop()</a:t>
            </a:r>
            <a:r>
              <a:rPr lang="en-US" dirty="0">
                <a:effectLst/>
              </a:rPr>
              <a:t> removes and returns the last element: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marL="168771" lvl="1" indent="0">
              <a:buNone/>
            </a:pPr>
            <a:r>
              <a:rPr lang="en-US" dirty="0">
                <a:effectLst/>
                <a:latin typeface="Source Code Pro" panose="020B0509030403020204" pitchFamily="49" charset="77"/>
              </a:rPr>
              <a:t>s = [2, 3]</a:t>
            </a:r>
          </a:p>
          <a:p>
            <a:pPr marL="168771" lvl="1" indent="0">
              <a:buNone/>
            </a:pPr>
            <a:r>
              <a:rPr lang="en-US" dirty="0">
                <a:effectLst/>
                <a:latin typeface="Source Code Pro" panose="020B0509030403020204" pitchFamily="49" charset="77"/>
              </a:rPr>
              <a:t>t = [5, 6]</a:t>
            </a:r>
          </a:p>
          <a:p>
            <a:pPr marL="168771" lvl="1" indent="0">
              <a:buNone/>
            </a:pPr>
            <a:r>
              <a:rPr lang="en-US" dirty="0">
                <a:effectLst/>
                <a:latin typeface="Source Code Pro" panose="020B0509030403020204" pitchFamily="49" charset="77"/>
              </a:rPr>
              <a:t>t = </a:t>
            </a:r>
            <a:r>
              <a:rPr lang="en-US" dirty="0" err="1">
                <a:effectLst/>
                <a:latin typeface="Source Code Pro" panose="020B0509030403020204" pitchFamily="49" charset="77"/>
              </a:rPr>
              <a:t>s.pop</a:t>
            </a:r>
            <a:r>
              <a:rPr lang="en-US" dirty="0">
                <a:effectLst/>
                <a:latin typeface="Source Code Pro" panose="020B0509030403020204" pitchFamily="49" charset="77"/>
              </a:rPr>
              <a:t>()</a:t>
            </a:r>
          </a:p>
          <a:p>
            <a:pPr marL="0" indent="0" fontAlgn="base">
              <a:buNone/>
            </a:pPr>
            <a:r>
              <a:rPr lang="en-US" u="none" strike="noStrike" dirty="0">
                <a:solidFill>
                  <a:srgbClr val="00008B"/>
                </a:solidFill>
                <a:effectLst/>
                <a:hlinkClick r:id="rId3"/>
              </a:rPr>
              <a:t>Try in PythonTutor.</a:t>
            </a:r>
            <a:endParaRPr lang="en-US" u="none" strike="noStrike" dirty="0">
              <a:solidFill>
                <a:srgbClr val="00008B"/>
              </a:solidFill>
              <a:effectLst/>
            </a:endParaRPr>
          </a:p>
          <a:p>
            <a:pPr marL="0" indent="0" fontAlgn="base">
              <a:buNone/>
            </a:pP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  <a:latin typeface="Source Code Pro" panose="020B0509030403020204" pitchFamily="49" charset="77"/>
              </a:rPr>
              <a:t>remove()</a:t>
            </a:r>
            <a:r>
              <a:rPr lang="en-US" dirty="0">
                <a:effectLst/>
              </a:rPr>
              <a:t> removes the first element equal to the argument:</a:t>
            </a:r>
          </a:p>
          <a:p>
            <a:pPr marL="168771" lvl="1" indent="0">
              <a:buNone/>
            </a:pPr>
            <a:r>
              <a:rPr lang="en-US" dirty="0">
                <a:effectLst/>
                <a:latin typeface="Source Code Pro" panose="020B0509030403020204" pitchFamily="49" charset="77"/>
              </a:rPr>
              <a:t>s = [6, 2, 4, 8, 4] </a:t>
            </a:r>
          </a:p>
          <a:p>
            <a:pPr marL="168771" lvl="1" indent="0">
              <a:buNone/>
            </a:pPr>
            <a:r>
              <a:rPr lang="en-US" dirty="0" err="1">
                <a:effectLst/>
                <a:latin typeface="Source Code Pro" panose="020B0509030403020204" pitchFamily="49" charset="77"/>
              </a:rPr>
              <a:t>s.remove</a:t>
            </a:r>
            <a:r>
              <a:rPr lang="en-US" dirty="0">
                <a:effectLst/>
                <a:latin typeface="Source Code Pro" panose="020B0509030403020204" pitchFamily="49" charset="77"/>
              </a:rPr>
              <a:t>(4)</a:t>
            </a:r>
          </a:p>
          <a:p>
            <a:pPr marL="0" indent="0" fontAlgn="base">
              <a:buNone/>
            </a:pPr>
            <a:endParaRPr lang="en-US" u="none" strike="noStrike" dirty="0">
              <a:solidFill>
                <a:srgbClr val="00008B"/>
              </a:solidFill>
              <a:hlinkClick r:id="rId4"/>
            </a:endParaRPr>
          </a:p>
          <a:p>
            <a:pPr marL="0" indent="0" fontAlgn="base">
              <a:buNone/>
            </a:pPr>
            <a:r>
              <a:rPr lang="en-US" u="none" strike="noStrike" dirty="0">
                <a:solidFill>
                  <a:srgbClr val="00008B"/>
                </a:solidFill>
                <a:effectLst/>
                <a:hlinkClick r:id="rId4"/>
              </a:rPr>
              <a:t>Try in PythonTutor.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690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a typeface="Arial"/>
                <a:cs typeface="Arial"/>
                <a:sym typeface="Arial"/>
              </a:rPr>
              <a:t>Mutation makes sharing visible</a:t>
            </a:r>
            <a:endParaRPr dirty="0"/>
          </a:p>
        </p:txBody>
      </p:sp>
      <p:pic>
        <p:nvPicPr>
          <p:cNvPr id="201" name="Google Shape;20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6650" y="1075260"/>
            <a:ext cx="6616700" cy="2557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6650" y="3762782"/>
            <a:ext cx="6616700" cy="2437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6EF-7619-9540-96F1-CE540800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Mutables</a:t>
            </a:r>
            <a:r>
              <a:rPr lang="en-US" dirty="0"/>
              <a:t> Inside </a:t>
            </a:r>
            <a:r>
              <a:rPr lang="en-US" dirty="0" err="1"/>
              <a:t>Immutables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9F31-1BBA-2246-9549-58D5D2BF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objects can "live" inside immutable objects!</a:t>
            </a:r>
          </a:p>
          <a:p>
            <a:r>
              <a:rPr lang="en-US" dirty="0"/>
              <a:t>An immutable sequence may still change if it contains a mutable value as an element.</a:t>
            </a:r>
          </a:p>
          <a:p>
            <a:r>
              <a:rPr lang="en-US" dirty="0"/>
              <a:t> Be </a:t>
            </a:r>
            <a:r>
              <a:rPr lang="en-US" b="1" dirty="0"/>
              <a:t>very careful,</a:t>
            </a:r>
            <a:r>
              <a:rPr lang="en-US" dirty="0"/>
              <a:t> and probably don't do this!</a:t>
            </a:r>
          </a:p>
          <a:p>
            <a:pPr marL="0" indent="0">
              <a:buNone/>
            </a:pPr>
            <a:endParaRPr lang="en-US" dirty="0"/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 = (1, [2, 3])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t[1][0] = 99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t[1][1] = "Problems"</a:t>
            </a:r>
          </a:p>
          <a:p>
            <a:r>
              <a:rPr lang="en-US" dirty="0">
                <a:hlinkClick r:id="rId2"/>
              </a:rPr>
              <a:t>Try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9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Copies, 'is' and '=='</a:t>
            </a:r>
            <a:endParaRPr lang="en-US" dirty="0"/>
          </a:p>
        </p:txBody>
      </p:sp>
      <p:sp>
        <p:nvSpPr>
          <p:cNvPr id="264" name="Google Shape;264;p24"/>
          <p:cNvSpPr/>
          <p:nvPr/>
        </p:nvSpPr>
        <p:spPr>
          <a:xfrm>
            <a:off x="2209800" y="1028344"/>
            <a:ext cx="76962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[1, 2, 3, 4]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== [1, 2, 3, 4]  # Equal values?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True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[1, 2, 3, 4]  # same object?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False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# assignment refers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# to same object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True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list(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    # type constructors copy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False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 : ]     # so does slicing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False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3, 4]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C8FA-B05A-344C-996D-4E797584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vs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9433-C0E7-B349-B5C0-21A1DF4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list1 = [</a:t>
            </a:r>
            <a:r>
              <a:rPr lang="en-US" dirty="0">
                <a:effectLst/>
                <a:latin typeface="Source Code Pro" panose="020B0509030403020204" pitchFamily="49" charset="77"/>
              </a:rPr>
              <a:t>1</a:t>
            </a:r>
            <a:r>
              <a:rPr lang="en-US" dirty="0">
                <a:latin typeface="Source Code Pro" panose="020B0509030403020204" pitchFamily="49" charset="77"/>
              </a:rPr>
              <a:t>,</a:t>
            </a:r>
            <a:r>
              <a:rPr lang="en-US" dirty="0">
                <a:effectLst/>
                <a:latin typeface="Source Code Pro" panose="020B0509030403020204" pitchFamily="49" charset="77"/>
              </a:rPr>
              <a:t>2</a:t>
            </a:r>
            <a:r>
              <a:rPr lang="en-US" dirty="0">
                <a:latin typeface="Source Code Pro" panose="020B0509030403020204" pitchFamily="49" charset="77"/>
              </a:rPr>
              <a:t>,</a:t>
            </a:r>
            <a:r>
              <a:rPr lang="en-US" dirty="0">
                <a:effectLst/>
                <a:latin typeface="Source Code Pro" panose="020B0509030403020204" pitchFamily="49" charset="77"/>
              </a:rPr>
              <a:t>3</a:t>
            </a:r>
            <a:r>
              <a:rPr lang="en-US" dirty="0">
                <a:latin typeface="Source Code Pro" panose="020B0509030403020204" pitchFamily="49" charset="77"/>
              </a:rPr>
              <a:t>]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list2 = [</a:t>
            </a:r>
            <a:r>
              <a:rPr lang="en-US" dirty="0">
                <a:effectLst/>
                <a:latin typeface="Source Code Pro" panose="020B0509030403020204" pitchFamily="49" charset="77"/>
              </a:rPr>
              <a:t>1</a:t>
            </a:r>
            <a:r>
              <a:rPr lang="en-US" dirty="0">
                <a:latin typeface="Source Code Pro" panose="020B0509030403020204" pitchFamily="49" charset="77"/>
              </a:rPr>
              <a:t>,</a:t>
            </a:r>
            <a:r>
              <a:rPr lang="en-US" dirty="0">
                <a:effectLst/>
                <a:latin typeface="Source Code Pro" panose="020B0509030403020204" pitchFamily="49" charset="77"/>
              </a:rPr>
              <a:t>2</a:t>
            </a:r>
            <a:r>
              <a:rPr lang="en-US" dirty="0">
                <a:latin typeface="Source Code Pro" panose="020B0509030403020204" pitchFamily="49" charset="77"/>
              </a:rPr>
              <a:t>,</a:t>
            </a:r>
            <a:r>
              <a:rPr lang="en-US" dirty="0">
                <a:effectLst/>
                <a:latin typeface="Source Code Pro" panose="020B0509030403020204" pitchFamily="49" charset="77"/>
              </a:rPr>
              <a:t>3</a:t>
            </a:r>
            <a:r>
              <a:rPr lang="en-US" dirty="0">
                <a:latin typeface="Source Code Pro" panose="020B0509030403020204" pitchFamily="49" charset="77"/>
              </a:rPr>
              <a:t>]</a:t>
            </a: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algn="l" fontAlgn="base"/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Equality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 exp0 == exp1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evaluates to True if both exp0 and exp1 evaluate to objects containing equal values (Each object can define what == means)</a:t>
            </a:r>
          </a:p>
          <a:p>
            <a:pPr marL="0" indent="0" algn="l" fontAlgn="base">
              <a:buNone/>
            </a:pPr>
            <a:r>
              <a:rPr lang="en-US" dirty="0">
                <a:latin typeface="Source Code Pro" panose="020B0509030403020204" pitchFamily="49" charset="77"/>
              </a:rPr>
              <a:t>list1 == list2 </a:t>
            </a:r>
            <a:r>
              <a:rPr lang="en-US" dirty="0">
                <a:solidFill>
                  <a:srgbClr val="738191"/>
                </a:solidFill>
                <a:effectLst/>
                <a:latin typeface="Source Code Pro" panose="020B0509030403020204" pitchFamily="49" charset="77"/>
              </a:rPr>
              <a:t># True</a:t>
            </a:r>
          </a:p>
          <a:p>
            <a:pPr algn="l" fontAlgn="base"/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Identity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 exp0 is exp1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evaluates to True if both exp0 and exp1 evaluate to the same object</a:t>
            </a:r>
          </a:p>
          <a:p>
            <a:pPr algn="l" fontAlgn="base"/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Identical objects always have equal values.</a:t>
            </a:r>
          </a:p>
          <a:p>
            <a:pPr marL="0" indent="0" algn="l" fontAlgn="base">
              <a:buNone/>
            </a:pPr>
            <a:endParaRPr lang="en-US" b="0" i="0" u="none" strike="noStrike" dirty="0">
              <a:solidFill>
                <a:srgbClr val="FFFFFF"/>
              </a:solidFill>
              <a:effectLst/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list1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 list2 </a:t>
            </a:r>
            <a:r>
              <a:rPr lang="en-US" dirty="0">
                <a:solidFill>
                  <a:srgbClr val="738191"/>
                </a:solidFill>
                <a:effectLst/>
                <a:latin typeface="Source Code Pro" panose="020B0509030403020204" pitchFamily="49" charset="77"/>
              </a:rPr>
              <a:t># False</a:t>
            </a:r>
            <a:endParaRPr lang="en-US" b="0" i="0" u="none" strike="noStrike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  <a:p>
            <a:pPr algn="l" fontAlgn="base"/>
            <a:r>
              <a:rPr lang="en-US" u="none" strike="noStrike" dirty="0">
                <a:solidFill>
                  <a:srgbClr val="00008B"/>
                </a:solidFill>
                <a:effectLst/>
                <a:hlinkClick r:id="rId2"/>
              </a:rPr>
              <a:t>Try in PythonTutor.</a:t>
            </a:r>
            <a:endParaRPr lang="en-US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60FB-B64F-8142-A0E9-6C7EBFBD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meaning of '</a:t>
            </a:r>
            <a:r>
              <a:rPr lang="en-US" dirty="0">
                <a:latin typeface="Source Code Pro" panose="020B0509030403020204" pitchFamily="49" charset="77"/>
              </a:rPr>
              <a:t>is</a:t>
            </a:r>
            <a:r>
              <a:rPr lang="en-US" dirty="0"/>
              <a:t>'?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B63B-A090-A444-BE2A-4B078963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is in Python means two items have the exact same </a:t>
            </a:r>
            <a:r>
              <a:rPr lang="en-US" sz="2800" i="1" dirty="0"/>
              <a:t>identity</a:t>
            </a:r>
          </a:p>
          <a:p>
            <a:r>
              <a:rPr lang="en-US" sz="2800" i="1" dirty="0"/>
              <a:t> </a:t>
            </a:r>
            <a:r>
              <a:rPr lang="en-US" sz="2800" dirty="0"/>
              <a:t>Thus, </a:t>
            </a:r>
            <a:r>
              <a:rPr lang="en-US" sz="2800" dirty="0">
                <a:latin typeface="Source Code Pro" panose="020B0509030403020204" pitchFamily="49" charset="77"/>
              </a:rPr>
              <a:t>a is b</a:t>
            </a:r>
            <a:r>
              <a:rPr lang="en-US" sz="2800" dirty="0"/>
              <a:t> implies </a:t>
            </a:r>
            <a:r>
              <a:rPr lang="en-US" sz="2800" dirty="0">
                <a:latin typeface="Source Code Pro" panose="020B0509030403020204" pitchFamily="49" charset="77"/>
              </a:rPr>
              <a:t>a == b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/>
              <a:t>Each object has a function </a:t>
            </a:r>
            <a:r>
              <a:rPr lang="en-US" sz="2800" dirty="0">
                <a:latin typeface="Source Code Pro" panose="020B0509030403020204" pitchFamily="49" charset="77"/>
              </a:rPr>
              <a:t>id() </a:t>
            </a:r>
            <a:r>
              <a:rPr lang="en-US" sz="2800" dirty="0"/>
              <a:t>which returns its "address"</a:t>
            </a:r>
            <a:endParaRPr lang="en-US" sz="2800" dirty="0">
              <a:latin typeface="Source Code Pro" panose="020B0509030403020204" pitchFamily="49" charset="77"/>
            </a:endParaRPr>
          </a:p>
          <a:p>
            <a:pPr lvl="1"/>
            <a:r>
              <a:rPr lang="en-US" sz="2800" dirty="0"/>
              <a:t> We won't get into what this means, but it's essentially an internal "locator" for that data in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Think this is tricky? cool? amazing?</a:t>
            </a:r>
          </a:p>
          <a:p>
            <a:r>
              <a:rPr lang="en-US" sz="2800" dirty="0"/>
              <a:t> Take CS61C (Architecture) and CS164 (Programming Languages)</a:t>
            </a:r>
          </a:p>
        </p:txBody>
      </p:sp>
    </p:spTree>
    <p:extLst>
      <p:ext uri="{BB962C8B-B14F-4D97-AF65-F5344CB8AC3E}">
        <p14:creationId xmlns:p14="http://schemas.microsoft.com/office/powerpoint/2010/main" val="79412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Passing Data Into Functions</a:t>
            </a:r>
          </a:p>
        </p:txBody>
      </p:sp>
    </p:spTree>
    <p:extLst>
      <p:ext uri="{BB962C8B-B14F-4D97-AF65-F5344CB8AC3E}">
        <p14:creationId xmlns:p14="http://schemas.microsoft.com/office/powerpoint/2010/main" val="24313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7413-6A6F-2E64-8ECD-C587FA43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D88A-6C42-1CB5-981C-8688C5F6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Sooner</a:t>
            </a:r>
          </a:p>
          <a:p>
            <a:r>
              <a:rPr lang="en-US" dirty="0"/>
              <a:t>Briefly mention dictionaries</a:t>
            </a:r>
          </a:p>
          <a:p>
            <a:r>
              <a:rPr lang="en-US" dirty="0"/>
              <a:t>Give more examples of basic lists in </a:t>
            </a:r>
            <a:r>
              <a:rPr lang="en-US"/>
              <a:t>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8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B71-793D-2F4B-8B5F-00F590B4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E1DD-13C3-304F-8084-E501B64C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Passing in a mutable object in a function in Python lets you modify that object</a:t>
            </a:r>
          </a:p>
          <a:p>
            <a:r>
              <a:rPr lang="en-US" dirty="0"/>
              <a:t> Immutable objects don't change when passed in as an argument</a:t>
            </a:r>
          </a:p>
          <a:p>
            <a:r>
              <a:rPr lang="en-US" dirty="0"/>
              <a:t> Making a new name doesn't affect the value outside the function</a:t>
            </a:r>
          </a:p>
          <a:p>
            <a:r>
              <a:rPr lang="en-US" dirty="0"/>
              <a:t> Modifying mutable data </a:t>
            </a:r>
            <a:r>
              <a:rPr lang="en-US" b="1" dirty="0"/>
              <a:t>does</a:t>
            </a:r>
            <a:r>
              <a:rPr lang="en-US" dirty="0"/>
              <a:t> modify the values in the parent frame. </a:t>
            </a:r>
          </a:p>
        </p:txBody>
      </p:sp>
    </p:spTree>
    <p:extLst>
      <p:ext uri="{BB962C8B-B14F-4D97-AF65-F5344CB8AC3E}">
        <p14:creationId xmlns:p14="http://schemas.microsoft.com/office/powerpoint/2010/main" val="112345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E2CD-3D14-BB47-87EB-B47E382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Input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70C2-BB9C-4D44-B257-FA572019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FreightSans Pro Medium" panose="02000606030000020004" pitchFamily="2" charset="0"/>
              </a:rPr>
              <a:t>Functions can mutate objects passed in as an argument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Declaring a new variable with the same name as an argument only exists within the scope of our function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You can think of this as creating a new name, in the same way as redefining a variable.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This will not modify the data outside the function, even for mutable objects.</a:t>
            </a:r>
          </a:p>
          <a:p>
            <a:r>
              <a:rPr lang="en-US" sz="2400" b="1" dirty="0">
                <a:latin typeface="FreightSans Pro Medium" panose="02000606030000020004" pitchFamily="2" charset="0"/>
              </a:rPr>
              <a:t> BUT</a:t>
            </a:r>
            <a:r>
              <a:rPr lang="en-US" sz="2400" dirty="0">
                <a:latin typeface="FreightSans Pro Medium" panose="02000606030000020004" pitchFamily="2" charset="0"/>
              </a:rPr>
              <a:t> 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We can still directly modify the object passed in…even though it was created in some other frame or environment.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We directly call methods on that object.</a:t>
            </a:r>
          </a:p>
          <a:p>
            <a:r>
              <a:rPr lang="en-US" sz="2400" dirty="0">
                <a:latin typeface="FreightSans Pro Medium" panose="02000606030000020004" pitchFamily="2" charset="0"/>
                <a:hlinkClick r:id="rId2"/>
              </a:rPr>
              <a:t>View Python Tutor</a:t>
            </a:r>
            <a:endParaRPr lang="en-US" sz="2400" dirty="0">
              <a:latin typeface="FreightSans Pro Medium" panose="02000606030000020004" pitchFamily="2" charset="0"/>
            </a:endParaRPr>
          </a:p>
          <a:p>
            <a:endParaRPr lang="en-US" sz="240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FD43-B1D6-6546-AAAA-31EF4411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5100"/>
            <a:ext cx="10210800" cy="736600"/>
          </a:xfrm>
        </p:spPr>
        <p:txBody>
          <a:bodyPr/>
          <a:lstStyle/>
          <a:p>
            <a:r>
              <a:rPr lang="en-US" b="1" dirty="0"/>
              <a:t>Python Gotcha's: a += b and a = a +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CB1A-959B-2943-8C5E-9E8D7AC6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49062"/>
            <a:ext cx="11125200" cy="42409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add_data_to_obj</a:t>
            </a:r>
            <a:r>
              <a:rPr lang="en-US" dirty="0">
                <a:latin typeface="Source Code Pro" panose="020B0509030403020204" pitchFamily="49" charset="77"/>
              </a:rPr>
              <a:t>(obj, data):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print(obj)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obj += data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print(obj)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return obj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new_obj_with_data</a:t>
            </a:r>
            <a:r>
              <a:rPr lang="en-US" dirty="0">
                <a:latin typeface="Source Code Pro" panose="020B0509030403020204" pitchFamily="49" charset="77"/>
              </a:rPr>
              <a:t>(obj, data):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print(obj)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obj = obj + data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print(obj)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return obj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D35FC-3C31-112A-9CEC-39D6D40F4C28}"/>
              </a:ext>
            </a:extLst>
          </p:cNvPr>
          <p:cNvSpPr txBox="1"/>
          <p:nvPr/>
        </p:nvSpPr>
        <p:spPr>
          <a:xfrm>
            <a:off x="533400" y="1051034"/>
            <a:ext cx="8387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 similar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operations have very different results!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Why? 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always binds (or rebinds) a value to a name.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+= maps to the special method, e.g.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Source Code Pro" panose="020B0509030403020204" pitchFamily="49" charset="77"/>
              </a:rPr>
              <a:t>__</a:t>
            </a:r>
            <a:r>
              <a:rPr lang="en-US" sz="2200" b="1" i="0" u="none" strike="noStrike" dirty="0" err="1">
                <a:solidFill>
                  <a:srgbClr val="222222"/>
                </a:solidFill>
                <a:effectLst/>
                <a:latin typeface="Source Code Pro" panose="020B0509030403020204" pitchFamily="49" charset="77"/>
              </a:rPr>
              <a:t>iadd</a:t>
            </a: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Source Code Pro" panose="020B0509030403020204" pitchFamily="49" charset="77"/>
              </a:rPr>
              <a:t>__</a:t>
            </a:r>
            <a:endParaRPr lang="en-US" sz="22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07224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658"/>
    </mc:Choice>
    <mc:Fallback>
      <p:transition spd="slow" advTm="1096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Remember: Each function gets its own new frame</a:t>
            </a:r>
          </a:p>
          <a:p>
            <a:r>
              <a:rPr lang="en-US" dirty="0"/>
              <a:t> Inner functions can access data in the parent environment</a:t>
            </a:r>
          </a:p>
          <a:p>
            <a:r>
              <a:rPr lang="en-US" dirty="0"/>
              <a:t> Use an inner function along with a mutable data type to capture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8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959-BFDB-244F-80C9-A56387C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Changing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1E1-AEAB-9447-8CCE-1AE9F84E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Use a function to repeatedly withdraw from a bank account that starts with $100.</a:t>
            </a:r>
          </a:p>
          <a:p>
            <a:r>
              <a:rPr lang="en-US" dirty="0"/>
              <a:t> Build our account: </a:t>
            </a:r>
            <a:r>
              <a:rPr lang="en-US" dirty="0">
                <a:latin typeface="Source Code Pro" panose="020B0509030403020204" pitchFamily="49" charset="77"/>
              </a:rPr>
              <a:t>withdraw = </a:t>
            </a:r>
            <a:r>
              <a:rPr lang="en-US" dirty="0" err="1">
                <a:latin typeface="Source Code Pro" panose="020B0509030403020204" pitchFamily="49" charset="77"/>
              </a:rPr>
              <a:t>make_withdraw_account</a:t>
            </a:r>
            <a:r>
              <a:rPr lang="en-US" dirty="0">
                <a:latin typeface="Source Code Pro" panose="020B0509030403020204" pitchFamily="49" charset="77"/>
              </a:rPr>
              <a:t>(100)</a:t>
            </a:r>
          </a:p>
          <a:p>
            <a:r>
              <a:rPr lang="en-US" dirty="0"/>
              <a:t>First call to the function: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withdraw(25)      # 75</a:t>
            </a:r>
          </a:p>
          <a:p>
            <a:r>
              <a:rPr lang="en-US" dirty="0"/>
              <a:t>Second call to the function: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withdraw(25)      # 50</a:t>
            </a:r>
          </a:p>
          <a:p>
            <a:r>
              <a:rPr lang="en-US" dirty="0"/>
              <a:t>Third call to the function: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withdraw(60)      # 'Insufficient funds'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865-ABEB-0245-B07E-52474CBA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 Bank Accounts?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FE22-B372-9D41-BBB7-19FBD6E7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mutable value in the parent frame can maintain the local state for a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make_withdraw_account</a:t>
            </a:r>
            <a:r>
              <a:rPr lang="en-US" dirty="0">
                <a:latin typeface="Source Code Pro" panose="020B0509030403020204" pitchFamily="49" charset="77"/>
              </a:rPr>
              <a:t>(initial):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balance = [initial]</a:t>
            </a: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withdraw(amount):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if balance[0] - amount &lt; 0: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    return 'Insufficient funds'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balance[0] -= amount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balance[0]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withdraw</a:t>
            </a: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  <a:hlinkClick r:id="rId3"/>
              </a:rPr>
              <a:t>View in </a:t>
            </a:r>
            <a:r>
              <a:rPr lang="en-US" dirty="0" err="1">
                <a:latin typeface="Source Code Pro" panose="020B0509030403020204" pitchFamily="49" charset="77"/>
                <a:hlinkClick r:id="rId3"/>
              </a:rPr>
              <a:t>PythonTutor</a:t>
            </a:r>
            <a:endParaRPr lang="en-US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34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865-ABEB-0245-B07E-52474CBA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Bank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FE22-B372-9D41-BBB7-19FBD6E7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mutable value in the parent frame can maintain the local state for a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make_withdraw_account</a:t>
            </a:r>
            <a:r>
              <a:rPr lang="en-US" dirty="0">
                <a:latin typeface="Source Code Pro" panose="020B0509030403020204" pitchFamily="49" charset="77"/>
              </a:rPr>
              <a:t>(initial):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balance = [initial]</a:t>
            </a: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withdraw(amount):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if balance[0] - amount &lt; 0: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    return 'Insufficient funds'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balance[0] -= amount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balance[0]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withdraw</a:t>
            </a: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  <a:hlinkClick r:id="rId3"/>
              </a:rPr>
              <a:t>View in </a:t>
            </a:r>
            <a:r>
              <a:rPr lang="en-US" dirty="0" err="1">
                <a:latin typeface="Source Code Pro" panose="020B0509030403020204" pitchFamily="49" charset="77"/>
                <a:hlinkClick r:id="rId3"/>
              </a:rPr>
              <a:t>PythonTutor</a:t>
            </a:r>
            <a:endParaRPr lang="en-US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7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a typeface="Arial"/>
                <a:cs typeface="Arial"/>
                <a:sym typeface="Arial"/>
              </a:rPr>
              <a:t>Creating mutating ‘functions’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idx="1"/>
          </p:nvPr>
        </p:nvSpPr>
        <p:spPr>
          <a:xfrm>
            <a:off x="545592" y="1078992"/>
            <a:ext cx="92848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Pure functions have </a:t>
            </a:r>
            <a:r>
              <a:rPr lang="en-US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referential transparency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dirty="0">
                <a:latin typeface="Source Code Pro" panose="020B0509030403020204" pitchFamily="49" charset="77"/>
              </a:rPr>
              <a:t>c = greet() + name() </a:t>
            </a:r>
            <a:r>
              <a:rPr lang="en-US" dirty="0"/>
              <a:t>is “referentially transparent” if we can replace that expression with the value</a:t>
            </a:r>
          </a:p>
          <a:p>
            <a:pPr marL="935832" lvl="2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dirty="0" err="1"/>
              <a:t>e.g</a:t>
            </a:r>
            <a:r>
              <a:rPr lang="en-US" dirty="0"/>
              <a:t> 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“Hello, CS 88”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647403" lvl="2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Result value depends only on the inputs</a:t>
            </a:r>
            <a:endParaRPr dirty="0"/>
          </a:p>
          <a:p>
            <a:pPr marL="1240334" lvl="4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Same inputs, same result value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Functions that use global variables are </a:t>
            </a:r>
            <a:r>
              <a:rPr lang="en-US" sz="24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not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pure</a:t>
            </a:r>
            <a:endParaRPr b="1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Non-pure functions can be “mutating”, and rely on some state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global and nonlocal allow us to modify parent frames.</a:t>
            </a:r>
          </a:p>
        </p:txBody>
      </p:sp>
      <p:sp>
        <p:nvSpPr>
          <p:cNvPr id="279" name="Google Shape;279;p26"/>
          <p:cNvSpPr/>
          <p:nvPr/>
        </p:nvSpPr>
        <p:spPr>
          <a:xfrm>
            <a:off x="1676400" y="1302151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counter =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global counter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counter += 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return counter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5562600" y="1297325"/>
            <a:ext cx="4572000" cy="507831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make_counter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counter =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def counts():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    nonlocal counter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    counter +=1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    return counter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    return counts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...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make_counter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another_one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make_counter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another_one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753200" y="4424066"/>
            <a:ext cx="281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How do I make a second counter?</a:t>
            </a:r>
            <a:endParaRPr dirty="0">
              <a:latin typeface="FreightSans Pro Medium" panose="0200060603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C05D-D87B-6447-AF5A-797BB88B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3F6B-2C37-FB42-99D5-D2AD1FC4D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9479280" cy="5257800"/>
          </a:xfrm>
        </p:spPr>
        <p:txBody>
          <a:bodyPr/>
          <a:lstStyle/>
          <a:p>
            <a:r>
              <a:rPr lang="en-US" sz="2400" dirty="0"/>
              <a:t>Midterm Scores out on the Weekend / Monday </a:t>
            </a:r>
          </a:p>
          <a:p>
            <a:r>
              <a:rPr lang="en-US" sz="2400" dirty="0"/>
              <a:t>Ants project coming out soon.</a:t>
            </a:r>
          </a:p>
          <a:p>
            <a:pPr lvl="1"/>
            <a:r>
              <a:rPr lang="en-US" sz="2400" dirty="0"/>
              <a:t> Puts OOP into practice!</a:t>
            </a:r>
          </a:p>
          <a:p>
            <a:r>
              <a:rPr lang="en-US" sz="2400" dirty="0"/>
              <a:t> Next few weeks, some big ideas in CS!</a:t>
            </a:r>
          </a:p>
          <a:p>
            <a:pPr lvl="1"/>
            <a:r>
              <a:rPr lang="en-US" sz="2400" dirty="0"/>
              <a:t> Today: Solidify some understandings of data structures</a:t>
            </a:r>
          </a:p>
          <a:p>
            <a:pPr lvl="1"/>
            <a:r>
              <a:rPr lang="en-US" sz="2400" dirty="0"/>
              <a:t> Next up: Efficiency</a:t>
            </a:r>
          </a:p>
          <a:p>
            <a:pPr lvl="1"/>
            <a:r>
              <a:rPr lang="en-US" sz="2400" dirty="0"/>
              <a:t> Soon: Linked-Lists and Trees (great 61B prep!)</a:t>
            </a:r>
          </a:p>
          <a:p>
            <a:r>
              <a:rPr lang="en-US" sz="2400" dirty="0"/>
              <a:t> End: SQL. Foundational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2796803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Are these ‘mutations’ of seq?</a:t>
            </a:r>
            <a:endParaRPr lang="en-US" dirty="0"/>
          </a:p>
        </p:txBody>
      </p:sp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12540" y="4623349"/>
            <a:ext cx="3668210" cy="1514548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A) Yes, </a:t>
            </a:r>
            <a:r>
              <a:rPr lang="en-US">
                <a:latin typeface="FreightSans Pro Book" panose="02000606030000020004" pitchFamily="2" charset="0"/>
              </a:rPr>
              <a:t>both</a:t>
            </a:r>
            <a:br>
              <a:rPr lang="en-US"/>
            </a:br>
            <a:r>
              <a:rPr lang="en-US"/>
              <a:t>B) Only sum</a:t>
            </a:r>
            <a:br>
              <a:rPr lang="en-US"/>
            </a:br>
            <a:r>
              <a:rPr lang="en-US"/>
              <a:t>C) Only reverse</a:t>
            </a:r>
            <a:br>
              <a:rPr lang="en-US"/>
            </a:br>
            <a:r>
              <a:rPr lang="en-US"/>
              <a:t>D) None of them</a:t>
            </a:r>
          </a:p>
          <a:p>
            <a:endParaRPr lang="en-US" dirty="0"/>
          </a:p>
        </p:txBody>
      </p:sp>
      <p:sp>
        <p:nvSpPr>
          <p:cNvPr id="165" name="Google Shape;165;p19"/>
          <p:cNvSpPr/>
          <p:nvPr/>
        </p:nvSpPr>
        <p:spPr>
          <a:xfrm>
            <a:off x="2286000" y="1382234"/>
            <a:ext cx="4572000" cy="313932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sum(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x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psum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reverse(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rev = []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rev = [x] + rev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rev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56" y="1382233"/>
            <a:ext cx="2794000" cy="246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2170224" y="5462181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eightSans Pro Book" panose="02000606030000020004" pitchFamily="2" charset="0"/>
              </a:rPr>
              <a:t>Solution</a:t>
            </a:r>
            <a:r>
              <a:rPr lang="en-US" sz="2400" dirty="0">
                <a:latin typeface="FreightSans Pro Medium" panose="02000606030000020004" pitchFamily="2" charset="0"/>
              </a:rPr>
              <a:t>:</a:t>
            </a:r>
            <a:br>
              <a:rPr lang="en-US" sz="2400" dirty="0">
                <a:latin typeface="FreightSans Pro Medium" panose="02000606030000020004" pitchFamily="2" charset="0"/>
              </a:rPr>
            </a:br>
            <a:r>
              <a:rPr lang="en-US" sz="2400" dirty="0">
                <a:latin typeface="FreightSans Pro Medium" panose="02000606030000020004" pitchFamily="2" charset="0"/>
              </a:rPr>
              <a:t>D) No change of </a:t>
            </a:r>
            <a:r>
              <a:rPr lang="en-US" sz="2400" dirty="0" err="1">
                <a:latin typeface="FreightSans Pro Medium" panose="02000606030000020004" pitchFamily="2" charset="0"/>
              </a:rPr>
              <a:t>seq</a:t>
            </a:r>
            <a:endParaRPr lang="en-US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Creating mutable objects</a:t>
            </a:r>
            <a:endParaRPr lang="en-US" dirty="0"/>
          </a:p>
        </p:txBody>
      </p:sp>
      <p:sp>
        <p:nvSpPr>
          <p:cNvPr id="287" name="Google Shape;287;p2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Follow the ADT methodology, enclosing state within the abstraction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FreightSans Pro Medium" panose="02000606030000020004" pitchFamily="2" charset="0"/>
                <a:ea typeface="Arial"/>
                <a:cs typeface="Arial"/>
                <a:sym typeface="Arial"/>
              </a:rPr>
              <a:t>Useless bank account</a:t>
            </a:r>
            <a:endParaRPr dirty="0"/>
          </a:p>
        </p:txBody>
      </p:sp>
      <p:sp>
        <p:nvSpPr>
          <p:cNvPr id="295" name="Google Shape;295;p28"/>
          <p:cNvSpPr/>
          <p:nvPr/>
        </p:nvSpPr>
        <p:spPr>
          <a:xfrm>
            <a:off x="2057400" y="990600"/>
            <a:ext cx="5486400" cy="352712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account(name,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(name,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6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acct[0]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6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acct[1]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6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deposit(acct,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(acct[0], acct[1]+amount)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6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withdraw(acct,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(acct[0], acct[1]-amount)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4191000" y="4648201"/>
            <a:ext cx="6248400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account('David Culler', 175)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('David Culler', 175)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deposit(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35)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('David Culler', 210)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175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Bank account using </a:t>
            </a:r>
            <a:r>
              <a:rPr lang="en-US" dirty="0" err="1">
                <a:sym typeface="Arial"/>
              </a:rPr>
              <a:t>dict</a:t>
            </a:r>
            <a:endParaRPr lang="en-US" dirty="0"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828800" y="990601"/>
            <a:ext cx="5715000" cy="4247317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account(name,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{'Name' : name, 'Number': 0,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'Balance' :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}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acct['Name']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deposit(acct,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acct['Balance'] += amount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withdraw(acct,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acct['Balance'] -= amount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580632" y="2667001"/>
            <a:ext cx="4622582" cy="3539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account('David Culler', 93)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93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deposit(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100)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193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193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withdraw(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10)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183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183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account("Fred Jones",0)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deposit(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75)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75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183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State for a class of objects</a:t>
            </a:r>
            <a:endParaRPr lang="en-US" dirty="0"/>
          </a:p>
        </p:txBody>
      </p:sp>
      <p:sp>
        <p:nvSpPr>
          <p:cNvPr id="311" name="Google Shape;311;p30"/>
          <p:cNvSpPr/>
          <p:nvPr/>
        </p:nvSpPr>
        <p:spPr>
          <a:xfrm>
            <a:off x="1828800" y="990601"/>
            <a:ext cx="7467600" cy="550920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1000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account(name,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endParaRPr sz="1600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+= 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{'Name' : name, 'Number':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'Balance' 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}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acct['Name']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account_balance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acct['Number']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deposit(acct,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acct['Balance'] += amount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withdraw(acct,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acct['Balance'] -= amount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5715000" y="3733801"/>
            <a:ext cx="4876800" cy="2246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account('David Culler', 100)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{'Name': 'David Culler', 'Balance': 100, 'Number': 1001}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1001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account("Fred Jones", 475)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1002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Hiding the object inside</a:t>
            </a:r>
            <a:endParaRPr lang="en-US" dirty="0"/>
          </a:p>
        </p:txBody>
      </p:sp>
      <p:sp>
        <p:nvSpPr>
          <p:cNvPr id="319" name="Google Shape;319;p31"/>
          <p:cNvSpPr/>
          <p:nvPr/>
        </p:nvSpPr>
        <p:spPr>
          <a:xfrm>
            <a:off x="1981200" y="914400"/>
            <a:ext cx="8077200" cy="587853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1000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 = []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account(name,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global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global accounts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+= 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{'Name' : name, 'Number':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       'Balance' 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}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accounts.append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(accounts)-1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accounts[acct]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['Name’]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 . .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deposit(acct, amount):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account = accounts[acct]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account['Balance'] += amount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account['Balance']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50000"/>
              </a:lnSpc>
            </a:pP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account_by_number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(number):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account, index in zip(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accounts,range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(accounts))):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if account['Number'] == number: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return index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-1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Hiding the object inside</a:t>
            </a:r>
            <a:endParaRPr lang="en-US" dirty="0"/>
          </a:p>
        </p:txBody>
      </p:sp>
      <p:sp>
        <p:nvSpPr>
          <p:cNvPr id="326" name="Google Shape;326;p32"/>
          <p:cNvSpPr/>
          <p:nvPr/>
        </p:nvSpPr>
        <p:spPr>
          <a:xfrm>
            <a:off x="2133600" y="1219200"/>
            <a:ext cx="8229600" cy="5078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account('David Culler', 100)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1001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account("Fred Jones", 475)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accounts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[{'Name': 'David Culler', 'Balance': 100, 'Number': 1001}, {'Name': 'Fred Jones', 'Balance': 475, 'Number': 1002}]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account_by_number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(1001)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account_by_number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(1001))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'David Culler’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'Fred Jones'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A better way …</a:t>
            </a:r>
            <a:endParaRPr lang="en-US" dirty="0"/>
          </a:p>
        </p:txBody>
      </p:sp>
      <p:sp>
        <p:nvSpPr>
          <p:cNvPr id="341" name="Google Shape;341;p34"/>
          <p:cNvSpPr/>
          <p:nvPr/>
        </p:nvSpPr>
        <p:spPr>
          <a:xfrm>
            <a:off x="1828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1000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 = []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account(name,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global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global accounts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+= 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{'Name' : name, 'Number':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       'Balance' 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}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accounts.append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_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get_account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(number):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account in accounts: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if account['Number'] == number: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return account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None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get_account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(acct)['Name']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 . .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A better way …</a:t>
            </a:r>
            <a:endParaRPr lang="en-US" dirty="0"/>
          </a:p>
        </p:txBody>
      </p:sp>
      <p:sp>
        <p:nvSpPr>
          <p:cNvPr id="348" name="Google Shape;348;p35"/>
          <p:cNvSpPr/>
          <p:nvPr/>
        </p:nvSpPr>
        <p:spPr>
          <a:xfrm>
            <a:off x="1828800" y="982054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1000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 = []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account(name,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global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global accounts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+= 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{'Name' : name, 'Number':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       'Balance' :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}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accounts.append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_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get_account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(number):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account in accounts: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if account['Number'] == number: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  return account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None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get_account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(acct)['Name']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. . .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4114800" y="1066801"/>
            <a:ext cx="6324600" cy="3139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account('David Culler', 100)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account("Fred Jones", 475)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nother_acct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account("Wilma Flintstone", 999)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'Fred Jones'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remove_account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my_acct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account_name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'Fred Jones’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your_acct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1002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Mutability: Lists</a:t>
            </a:r>
          </a:p>
        </p:txBody>
      </p:sp>
    </p:spTree>
    <p:extLst>
      <p:ext uri="{BB962C8B-B14F-4D97-AF65-F5344CB8AC3E}">
        <p14:creationId xmlns:p14="http://schemas.microsoft.com/office/powerpoint/2010/main" val="5903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between when a function mutates data, or returns a new object</a:t>
            </a:r>
          </a:p>
          <a:p>
            <a:pPr lvl="1"/>
            <a:r>
              <a:rPr lang="en-US" dirty="0"/>
              <a:t> Many Python "default" functions return new objects</a:t>
            </a:r>
          </a:p>
          <a:p>
            <a:r>
              <a:rPr lang="en-US" dirty="0"/>
              <a:t>Understand modifying objects in place</a:t>
            </a:r>
          </a:p>
          <a:p>
            <a:r>
              <a:rPr lang="en-US" dirty="0"/>
              <a:t>Python provides “is” and “==” for checking if items are the same, in different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ym typeface="Arial"/>
              </a:rPr>
              <a:t>Objects</a:t>
            </a:r>
            <a:endParaRPr lang="en-US" sz="3200" dirty="0"/>
          </a:p>
        </p:txBody>
      </p:sp>
      <p:sp>
        <p:nvSpPr>
          <p:cNvPr id="148" name="Google Shape;148;p1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bundle of data and behavior.</a:t>
            </a:r>
          </a:p>
          <a:p>
            <a:r>
              <a:rPr lang="en-US" dirty="0"/>
              <a:t>A type of object is called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Every value in Python is an object.</a:t>
            </a:r>
          </a:p>
          <a:p>
            <a:pPr lvl="1"/>
            <a:r>
              <a:rPr lang="en-US" dirty="0"/>
              <a:t> string, list, int, tuple, et</a:t>
            </a:r>
          </a:p>
          <a:p>
            <a:r>
              <a:rPr lang="en-US" dirty="0"/>
              <a:t>All objects have attributes</a:t>
            </a:r>
          </a:p>
          <a:p>
            <a:r>
              <a:rPr lang="en-US" dirty="0"/>
              <a:t>Objects often have associated methods</a:t>
            </a:r>
          </a:p>
          <a:p>
            <a:r>
              <a:rPr lang="en-US" b="1" dirty="0">
                <a:sym typeface="Arial"/>
              </a:rPr>
              <a:t>Objects have a value (or values)</a:t>
            </a:r>
            <a:endParaRPr lang="en-US" b="1" dirty="0"/>
          </a:p>
          <a:p>
            <a:pPr lvl="1"/>
            <a:r>
              <a:rPr lang="en-US" dirty="0">
                <a:sym typeface="Arial"/>
              </a:rPr>
              <a:t> Mutable: We can change the object after it has been created</a:t>
            </a:r>
          </a:p>
          <a:p>
            <a:pPr lvl="1"/>
            <a:r>
              <a:rPr lang="en-US" dirty="0">
                <a:sym typeface="Arial"/>
              </a:rPr>
              <a:t> Immutable: We cannot change the object.</a:t>
            </a:r>
          </a:p>
          <a:p>
            <a:r>
              <a:rPr lang="en-US" dirty="0">
                <a:sym typeface="Arial"/>
              </a:rPr>
              <a:t>Objects have an </a:t>
            </a:r>
            <a:r>
              <a:rPr lang="en-US" i="1" dirty="0">
                <a:sym typeface="Arial"/>
              </a:rPr>
              <a:t>identity</a:t>
            </a:r>
            <a:r>
              <a:rPr lang="en-US" dirty="0">
                <a:sym typeface="Arial"/>
              </a:rPr>
              <a:t>, a reference to that object.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1" descr="page4image1110964976">
            <a:extLst>
              <a:ext uri="{FF2B5EF4-FFF2-40B4-BE49-F238E27FC236}">
                <a16:creationId xmlns:a16="http://schemas.microsoft.com/office/drawing/2014/main" id="{B69E2B4F-644A-B669-AD3F-2B3378FC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2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image1110966176">
            <a:extLst>
              <a:ext uri="{FF2B5EF4-FFF2-40B4-BE49-F238E27FC236}">
                <a16:creationId xmlns:a16="http://schemas.microsoft.com/office/drawing/2014/main" id="{A26B16C9-8548-19CB-9648-501BD474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1110966464">
            <a:extLst>
              <a:ext uri="{FF2B5EF4-FFF2-40B4-BE49-F238E27FC236}">
                <a16:creationId xmlns:a16="http://schemas.microsoft.com/office/drawing/2014/main" id="{BAC9FDA1-39AE-4C72-5FFC-B364195A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0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4image1110966752">
            <a:extLst>
              <a:ext uri="{FF2B5EF4-FFF2-40B4-BE49-F238E27FC236}">
                <a16:creationId xmlns:a16="http://schemas.microsoft.com/office/drawing/2014/main" id="{EAA61ED8-E2E3-50B0-16F5-65092CA0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E53-10AA-0A4D-A20A-52DFC9BF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Object: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FC42-6B4D-A54A-8554-D53147D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200" dirty="0">
                <a:latin typeface="Source Code Pro" panose="020B0509030403020204" pitchFamily="49" charset="77"/>
              </a:rPr>
              <a:t>course = </a:t>
            </a:r>
            <a:r>
              <a:rPr lang="en-US" sz="22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'CS88'</a:t>
            </a:r>
          </a:p>
          <a:p>
            <a:pPr algn="l" fontAlgn="base"/>
            <a:endParaRPr lang="en-US" sz="2200" b="0" i="0" u="none" strike="noStrike" dirty="0">
              <a:solidFill>
                <a:srgbClr val="0048AB"/>
              </a:solidFill>
            </a:endParaRPr>
          </a:p>
          <a:p>
            <a:pPr algn="l" fontAlgn="base"/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What kind of object is it?</a:t>
            </a:r>
            <a:endParaRPr lang="en-US" sz="220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200" dirty="0"/>
              <a:t> </a:t>
            </a:r>
            <a:r>
              <a:rPr lang="en-US" sz="2200" dirty="0">
                <a:latin typeface="Source Code Pro" panose="020B0509030403020204" pitchFamily="49" charset="77"/>
              </a:rPr>
              <a:t>type(course)</a:t>
            </a:r>
          </a:p>
          <a:p>
            <a:pPr algn="l" fontAlgn="base"/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What data is inside it?</a:t>
            </a:r>
            <a:endParaRPr lang="en-US" sz="2200" b="1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200" dirty="0">
                <a:latin typeface="Source Code Pro" panose="020B0509030403020204" pitchFamily="49" charset="77"/>
              </a:rPr>
              <a:t> course[</a:t>
            </a:r>
            <a:r>
              <a:rPr lang="en-US" sz="2200" dirty="0">
                <a:effectLst/>
                <a:latin typeface="Source Code Pro" panose="020B0509030403020204" pitchFamily="49" charset="77"/>
              </a:rPr>
              <a:t>0</a:t>
            </a:r>
            <a:r>
              <a:rPr lang="en-US" sz="2200" dirty="0">
                <a:latin typeface="Source Code Pro" panose="020B0509030403020204" pitchFamily="49" charset="77"/>
              </a:rPr>
              <a:t>]</a:t>
            </a:r>
          </a:p>
          <a:p>
            <a:pPr lvl="1"/>
            <a:r>
              <a:rPr lang="en-US" sz="2200" dirty="0">
                <a:latin typeface="Source Code Pro" panose="020B0509030403020204" pitchFamily="49" charset="77"/>
              </a:rPr>
              <a:t> course[</a:t>
            </a:r>
            <a:r>
              <a:rPr lang="en-US" sz="2200" dirty="0">
                <a:effectLst/>
                <a:latin typeface="Source Code Pro" panose="020B0509030403020204" pitchFamily="49" charset="77"/>
              </a:rPr>
              <a:t>2</a:t>
            </a:r>
            <a:r>
              <a:rPr lang="en-US" sz="2200" dirty="0">
                <a:latin typeface="Source Code Pro" panose="020B0509030403020204" pitchFamily="49" charset="77"/>
              </a:rPr>
              <a:t>:]</a:t>
            </a:r>
          </a:p>
          <a:p>
            <a:pPr algn="l" fontAlgn="base"/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What methods can we call?</a:t>
            </a:r>
            <a:endParaRPr lang="en-US" sz="2200" b="1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200" dirty="0"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latin typeface="Source Code Pro" panose="020B0509030403020204" pitchFamily="49" charset="77"/>
              </a:rPr>
              <a:t>course.upper</a:t>
            </a:r>
            <a:r>
              <a:rPr lang="en-US" sz="2200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sz="2200" dirty="0"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latin typeface="Source Code Pro" panose="020B0509030403020204" pitchFamily="49" charset="77"/>
              </a:rPr>
              <a:t>course.lower</a:t>
            </a:r>
            <a:r>
              <a:rPr lang="en-US" sz="2200" dirty="0">
                <a:latin typeface="Source Code Pro" panose="020B0509030403020204" pitchFamily="49" charset="77"/>
              </a:rPr>
              <a:t>()</a:t>
            </a:r>
          </a:p>
          <a:p>
            <a:pPr lvl="1"/>
            <a:endParaRPr lang="en-US" sz="2200" dirty="0"/>
          </a:p>
          <a:p>
            <a:r>
              <a:rPr lang="en-US" sz="2200" dirty="0"/>
              <a:t>None of these methods modify our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396359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 are Mutable, too</a:t>
            </a:r>
            <a:endParaRPr lang="en-US" dirty="0"/>
          </a:p>
        </p:txBody>
      </p:sp>
      <p:sp>
        <p:nvSpPr>
          <p:cNvPr id="155" name="Google Shape;155;p18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Immutable – the value of the object cannot be changed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integers, floats, </a:t>
            </a:r>
            <a:r>
              <a:rPr lang="en-US" dirty="0" err="1">
                <a:sym typeface="Arial"/>
              </a:rPr>
              <a:t>booleans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Arial"/>
              </a:rPr>
              <a:t>strings, tuples</a:t>
            </a:r>
            <a:endParaRPr lang="en-US" dirty="0"/>
          </a:p>
          <a:p>
            <a:r>
              <a:rPr lang="en-US" dirty="0">
                <a:sym typeface="Arial"/>
              </a:rPr>
              <a:t>Mutable – the value of the object can change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Lists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Dictionaries</a:t>
            </a:r>
            <a:endParaRPr lang="en-US" dirty="0"/>
          </a:p>
          <a:p>
            <a:pPr lvl="1"/>
            <a:endParaRPr lang="en-US" dirty="0"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905000" y="38862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[1,2,3,4]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3, 4]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[2]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3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[2] = 'elephant'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'elephant', 4]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867400" y="3429001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{'a':1, 'b':2}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{'b': 2, 'a': 1}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['b']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2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['b'] = 42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['c'] = 'elephant'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{'b': 42, 'c': 'elephant', 'a': 1}</a:t>
            </a:r>
            <a:endParaRPr dirty="0">
              <a:latin typeface="FreightSans Pro Medium" panose="020006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 – by 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50D3-CEAA-144A-944A-76A88428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Constructors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 hi=32, lo=17)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([('hi',212),('lo',32),(17,3)])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{'x':1, 'y':2, 3:4}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wd:len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(wd) for wd in "The quick brown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fox".split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()}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Selectors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water['lo']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&gt;.keys(), .items(), .values()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&gt;.get(key [, default] )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Operations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in, not in,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min, max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'lo' in water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Mutators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water[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lo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] = 33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3341</Words>
  <Application>Microsoft Macintosh PowerPoint</Application>
  <PresentationFormat>Widescreen</PresentationFormat>
  <Paragraphs>520</Paragraphs>
  <Slides>38</Slides>
  <Notes>23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Source Code Pro</vt:lpstr>
      <vt:lpstr>FreightSans Pro Semibold</vt:lpstr>
      <vt:lpstr>FreightMicro Pro Bold</vt:lpstr>
      <vt:lpstr>FreightMicro Pro Light</vt:lpstr>
      <vt:lpstr>Open Sans</vt:lpstr>
      <vt:lpstr>Work Sans</vt:lpstr>
      <vt:lpstr>Times New Roman</vt:lpstr>
      <vt:lpstr>Arial</vt:lpstr>
      <vt:lpstr>FreightSans Pro Book</vt:lpstr>
      <vt:lpstr>FreightMicro Pro Book</vt:lpstr>
      <vt:lpstr>FreightSans Pro Medium</vt:lpstr>
      <vt:lpstr>1_cs162-fa14</vt:lpstr>
      <vt:lpstr>Lecture:  Mutable Data</vt:lpstr>
      <vt:lpstr>NOTES FOR NEXT TIME</vt:lpstr>
      <vt:lpstr>Announcements</vt:lpstr>
      <vt:lpstr>Mutability: Lists</vt:lpstr>
      <vt:lpstr>Learning Objectives</vt:lpstr>
      <vt:lpstr>Objects</vt:lpstr>
      <vt:lpstr>Immutable Object: string</vt:lpstr>
      <vt:lpstr>Dictionaries are Mutable, too</vt:lpstr>
      <vt:lpstr>Dictionaries – by example</vt:lpstr>
      <vt:lpstr>Immutability vs Mutability</vt:lpstr>
      <vt:lpstr>From value to storage …</vt:lpstr>
      <vt:lpstr>Mutating Lists: Example functions of the list class</vt:lpstr>
      <vt:lpstr>Mutating Lists -- More Functions!</vt:lpstr>
      <vt:lpstr>Mutation makes sharing visible</vt:lpstr>
      <vt:lpstr>Mutables Inside Immutables</vt:lpstr>
      <vt:lpstr>Copies, 'is' and '=='</vt:lpstr>
      <vt:lpstr>Equality vs Identity</vt:lpstr>
      <vt:lpstr>What is the meaning of 'is'?</vt:lpstr>
      <vt:lpstr>Passing Data Into Functions</vt:lpstr>
      <vt:lpstr>Learning Objectives</vt:lpstr>
      <vt:lpstr>Mutating Input Data</vt:lpstr>
      <vt:lpstr>Python Gotcha's: a += b and a = a + b</vt:lpstr>
      <vt:lpstr>Mutable Functions</vt:lpstr>
      <vt:lpstr>Learning Objectives</vt:lpstr>
      <vt:lpstr>Functions with Changing State</vt:lpstr>
      <vt:lpstr>How Do We Implement Bank Accounts?</vt:lpstr>
      <vt:lpstr>Implementing Bank Accounts</vt:lpstr>
      <vt:lpstr>Creating mutating ‘functions’</vt:lpstr>
      <vt:lpstr>global and nonlocal allow us to modify parent frames.</vt:lpstr>
      <vt:lpstr>Are these ‘mutations’ of seq?</vt:lpstr>
      <vt:lpstr>Creating mutable objects</vt:lpstr>
      <vt:lpstr>Useless bank account</vt:lpstr>
      <vt:lpstr>Bank account using dict</vt:lpstr>
      <vt:lpstr>State for a class of objects</vt:lpstr>
      <vt:lpstr>Hiding the object inside</vt:lpstr>
      <vt:lpstr>Hiding the object inside</vt:lpstr>
      <vt:lpstr>A better way …</vt:lpstr>
      <vt:lpstr>A better way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  Mutability</dc:title>
  <dc:creator>Michael Ball</dc:creator>
  <cp:lastModifiedBy>Microsoft Office User</cp:lastModifiedBy>
  <cp:revision>39</cp:revision>
  <cp:lastPrinted>2022-03-30T19:53:28Z</cp:lastPrinted>
  <dcterms:created xsi:type="dcterms:W3CDTF">2020-10-19T19:57:13Z</dcterms:created>
  <dcterms:modified xsi:type="dcterms:W3CDTF">2022-10-20T20:10:55Z</dcterms:modified>
</cp:coreProperties>
</file>