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01" r:id="rId1"/>
  </p:sldMasterIdLst>
  <p:notesMasterIdLst>
    <p:notesMasterId r:id="rId11"/>
  </p:notesMasterIdLst>
  <p:handoutMasterIdLst>
    <p:handoutMasterId r:id="rId12"/>
  </p:handoutMasterIdLst>
  <p:sldIdLst>
    <p:sldId id="360" r:id="rId2"/>
    <p:sldId id="403" r:id="rId3"/>
    <p:sldId id="1065" r:id="rId4"/>
    <p:sldId id="1068" r:id="rId5"/>
    <p:sldId id="1066" r:id="rId6"/>
    <p:sldId id="1070" r:id="rId7"/>
    <p:sldId id="1071" r:id="rId8"/>
    <p:sldId id="1073" r:id="rId9"/>
    <p:sldId id="1072" r:id="rId10"/>
  </p:sldIdLst>
  <p:sldSz cx="12192000" cy="6858000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BA03"/>
    <a:srgbClr val="EFE683"/>
    <a:srgbClr val="BCB667"/>
    <a:srgbClr val="55FC02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0"/>
    <p:restoredTop sz="91837" autoAdjust="0"/>
  </p:normalViewPr>
  <p:slideViewPr>
    <p:cSldViewPr>
      <p:cViewPr varScale="1">
        <p:scale>
          <a:sx n="162" d="100"/>
          <a:sy n="162" d="100"/>
        </p:scale>
        <p:origin x="232" y="2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882650"/>
            <a:ext cx="54419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ld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FreightSans Pro Medium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0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67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3300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003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i="0" baseline="0">
                <a:latin typeface="FreightSans Pro Book" panose="02000606030000020004" pitchFamily="2" charset="0"/>
              </a:defRPr>
            </a:lvl1pPr>
            <a:lvl2pPr>
              <a:defRPr sz="2400" b="0" i="0" baseline="0">
                <a:latin typeface="FreightSans Pro Book" panose="02000606030000020004" pitchFamily="2" charset="0"/>
              </a:defRPr>
            </a:lvl2pPr>
            <a:lvl3pPr>
              <a:defRPr sz="2400" b="0" i="0" baseline="0">
                <a:latin typeface="FreightSans Pro Book" panose="02000606030000020004" pitchFamily="2" charset="0"/>
              </a:defRPr>
            </a:lvl3pPr>
            <a:lvl4pPr>
              <a:defRPr sz="2400" b="0" i="0" baseline="0">
                <a:latin typeface="FreightSans Pro Book" panose="02000606030000020004" pitchFamily="2" charset="0"/>
              </a:defRPr>
            </a:lvl4pPr>
            <a:lvl5pPr>
              <a:defRPr sz="2400" b="0" i="0" baseline="0">
                <a:latin typeface="FreightSans Pro Book" panose="020006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713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709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960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142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78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914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436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6"/>
            <a:ext cx="9855200" cy="3584575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520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3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49739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i="0" baseline="0">
          <a:solidFill>
            <a:srgbClr val="0332B7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6pPr>
      <a:lvl7pPr marL="38576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7pPr>
      <a:lvl8pPr marL="57864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8pPr>
      <a:lvl9pPr marL="771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9pPr>
    </p:titleStyle>
    <p:bodyStyle>
      <a:lvl1pPr marL="120551" indent="-12055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289322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2pPr>
      <a:lvl3pPr marL="482204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3pPr>
      <a:lvl4pPr marL="650975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4pPr>
      <a:lvl5pPr marL="843856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5pPr>
      <a:lvl6pPr marL="1036737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618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500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81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1D7359-9D37-2B4A-8AF9-E71455E45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>
                <a:latin typeface="FreightMicro Pro Book" panose="02000603020000020004" pitchFamily="2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FreightMicro Pro Book" panose="02000603020000020004" pitchFamily="2" charset="0"/>
                <a:ea typeface="ＭＳ Ｐゴシック" charset="0"/>
                <a:cs typeface="ＭＳ Ｐゴシック" charset="0"/>
              </a:rPr>
              <a:t>Data Structures:</a:t>
            </a:r>
            <a:br>
              <a:rPr lang="en-US" dirty="0">
                <a:latin typeface="FreightMicro Pro Book" panose="02000603020000020004" pitchFamily="2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FreightMicro Pro Book" panose="02000603020000020004" pitchFamily="2" charset="0"/>
                <a:ea typeface="ＭＳ Ｐゴシック" charset="0"/>
                <a:cs typeface="ＭＳ Ｐゴシック" charset="0"/>
              </a:rPr>
              <a:t>Linked Lists</a:t>
            </a:r>
            <a:br>
              <a:rPr lang="en-US" dirty="0">
                <a:latin typeface="FreightMicro Pro Book" panose="02000603020000020004" pitchFamily="2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FreightMicro Pro Book" panose="020006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7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421A-98DA-9C4A-866E-85C47A4C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"Data Structures"? (Next Few 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2E22-C876-1146-87FF-84838527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OOP helps us organize our </a:t>
            </a:r>
            <a:r>
              <a:rPr lang="en-US" i="1" dirty="0"/>
              <a:t>programs</a:t>
            </a:r>
          </a:p>
          <a:p>
            <a:pPr lvl="1"/>
            <a:r>
              <a:rPr lang="en-US" dirty="0"/>
              <a:t>Data Structures help us organize our data!</a:t>
            </a:r>
          </a:p>
          <a:p>
            <a:pPr lvl="1"/>
            <a:r>
              <a:rPr lang="en-US" dirty="0"/>
              <a:t>You already know lists and dictionaries!</a:t>
            </a:r>
          </a:p>
          <a:p>
            <a:pPr lvl="1"/>
            <a:r>
              <a:rPr lang="en-US" dirty="0"/>
              <a:t>We’ll see two new ones today</a:t>
            </a:r>
          </a:p>
          <a:p>
            <a:r>
              <a:rPr lang="en-US" dirty="0"/>
              <a:t> Enjoy this stuff? Take 61B!</a:t>
            </a:r>
          </a:p>
          <a:p>
            <a:r>
              <a:rPr lang="en-US" dirty="0"/>
              <a:t> Find it challenging? Don’t worry! It’s a different way of thinking.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4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3685C6-C757-B54F-8056-0DC08680B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</p:spTree>
    <p:extLst>
      <p:ext uri="{BB962C8B-B14F-4D97-AF65-F5344CB8AC3E}">
        <p14:creationId xmlns:p14="http://schemas.microsoft.com/office/powerpoint/2010/main" val="325938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7246-A2C2-B840-B4CA-C58B895E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C41B0-346A-3143-824E-636009E4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structure is a way to organize or </a:t>
            </a:r>
            <a:r>
              <a:rPr lang="en-US" i="1" dirty="0"/>
              <a:t>model</a:t>
            </a:r>
            <a:r>
              <a:rPr lang="en-US" dirty="0"/>
              <a:t> a bunch of independent pieces of data.</a:t>
            </a:r>
          </a:p>
          <a:p>
            <a:pPr lvl="1"/>
            <a:r>
              <a:rPr lang="en-US" dirty="0"/>
              <a:t>Lists (arrays)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/>
              <a:t>Tuples</a:t>
            </a:r>
          </a:p>
          <a:p>
            <a:r>
              <a:rPr lang="en-US" dirty="0"/>
              <a:t>A class, on its own, is </a:t>
            </a:r>
            <a:r>
              <a:rPr lang="en-US" i="1" dirty="0"/>
              <a:t>not</a:t>
            </a:r>
            <a:r>
              <a:rPr lang="en-US" dirty="0"/>
              <a:t> necessarily a data structure, it represents a new data type.</a:t>
            </a:r>
          </a:p>
          <a:p>
            <a:pPr lvl="1"/>
            <a:r>
              <a:rPr lang="en-US" dirty="0"/>
              <a:t>a "car" or a "person" is an instance of that data type.</a:t>
            </a:r>
          </a:p>
          <a:p>
            <a:pPr lvl="1"/>
            <a:r>
              <a:rPr lang="en-US" dirty="0"/>
              <a:t> Lists, </a:t>
            </a:r>
            <a:r>
              <a:rPr lang="en-US" dirty="0" err="1"/>
              <a:t>Dicts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are also data types; their goal is to organize other data.</a:t>
            </a:r>
          </a:p>
          <a:p>
            <a:r>
              <a:rPr lang="en-US" dirty="0"/>
              <a:t>These are common patterns that can be used to solve a wide variety of problems. </a:t>
            </a:r>
          </a:p>
          <a:p>
            <a:r>
              <a:rPr lang="en-US" dirty="0"/>
              <a:t>Sometimes we're giving structure to make it easier as a programmer, sometimes we're trying to be fast or efficient. (Next lecture!)</a:t>
            </a:r>
          </a:p>
        </p:txBody>
      </p:sp>
    </p:spTree>
    <p:extLst>
      <p:ext uri="{BB962C8B-B14F-4D97-AF65-F5344CB8AC3E}">
        <p14:creationId xmlns:p14="http://schemas.microsoft.com/office/powerpoint/2010/main" val="124520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8501-8A9F-F048-95D8-C018329C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16E9-31F5-7145-A781-39A91E391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Recursive List, sometimes called a "</a:t>
            </a:r>
            <a:r>
              <a:rPr lang="en-US" dirty="0" err="1"/>
              <a:t>rlist</a:t>
            </a:r>
            <a:r>
              <a:rPr lang="en-US" dirty="0"/>
              <a:t>"</a:t>
            </a:r>
          </a:p>
          <a:p>
            <a:r>
              <a:rPr lang="en-US" dirty="0"/>
              <a:t> Linked lists contain other linked lists</a:t>
            </a:r>
          </a:p>
          <a:p>
            <a:r>
              <a:rPr lang="en-US" dirty="0"/>
              <a:t>A series of items with two pieces: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ea typeface="Source Code Pro" panose="020B0509030403020204" pitchFamily="49" charset="0"/>
              </a:rPr>
              <a:t>value, usually called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"first"</a:t>
            </a:r>
          </a:p>
          <a:p>
            <a:pPr lvl="1"/>
            <a:r>
              <a:rPr lang="en-US" dirty="0"/>
              <a:t>A “pointer” to the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rest</a:t>
            </a:r>
            <a:r>
              <a:rPr lang="en-US" dirty="0"/>
              <a:t> of the items in the list.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We’ll use a very small Python class “Link” to model this.</a:t>
            </a:r>
          </a:p>
          <a:p>
            <a:r>
              <a:rPr lang="en-US" dirty="0">
                <a:latin typeface="Source Code Pro" panose="020B0509030403020204" pitchFamily="49" charset="77"/>
              </a:rPr>
              <a:t>Link(12, Link(99, Link(37, </a:t>
            </a:r>
            <a:r>
              <a:rPr lang="en-US" dirty="0" err="1">
                <a:latin typeface="Source Code Pro" panose="020B0509030403020204" pitchFamily="49" charset="77"/>
              </a:rPr>
              <a:t>Link.empty</a:t>
            </a:r>
            <a:r>
              <a:rPr lang="en-US" dirty="0">
                <a:latin typeface="Source Code Pro" panose="020B0509030403020204" pitchFamily="49" charset="77"/>
              </a:rPr>
              <a:t>)</a:t>
            </a:r>
            <a:r>
              <a:rPr lang="en-US" i="1" dirty="0">
                <a:latin typeface="Source Code Pro" panose="020B0509030403020204" pitchFamily="49" charset="77"/>
              </a:rPr>
              <a:t>))</a:t>
            </a: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E4D8E0-B602-E24F-B028-0019E9CB9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746500"/>
            <a:ext cx="5181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8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010F-D49B-864F-84D7-3B79A243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Is Implicit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E81C2-500D-874C-A920-879A36C58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5181600" cy="52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EB4ED-6AD4-5E42-A1CF-DF317C2F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2" y="2343151"/>
            <a:ext cx="5181600" cy="5207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A84A7F5A-595B-6340-8468-B23FE38933E2}"/>
              </a:ext>
            </a:extLst>
          </p:cNvPr>
          <p:cNvSpPr/>
          <p:nvPr/>
        </p:nvSpPr>
        <p:spPr bwMode="auto">
          <a:xfrm>
            <a:off x="1850572" y="2114551"/>
            <a:ext cx="4267200" cy="914400"/>
          </a:xfrm>
          <a:prstGeom prst="fram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FDD774-19E1-1E4F-941E-C9E06A4CE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2" y="3575052"/>
            <a:ext cx="5181600" cy="520700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16607CC6-AAD4-0248-BF5B-CE0DFC5E7CD2}"/>
              </a:ext>
            </a:extLst>
          </p:cNvPr>
          <p:cNvSpPr/>
          <p:nvPr/>
        </p:nvSpPr>
        <p:spPr bwMode="auto">
          <a:xfrm>
            <a:off x="3320143" y="3378201"/>
            <a:ext cx="2830286" cy="914400"/>
          </a:xfrm>
          <a:prstGeom prst="fram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3BD251-FD99-9E47-8EA6-426408729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673602"/>
            <a:ext cx="5181600" cy="520700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B50BB68A-828C-564A-9B03-EF5AD2AF6A34}"/>
              </a:ext>
            </a:extLst>
          </p:cNvPr>
          <p:cNvSpPr/>
          <p:nvPr/>
        </p:nvSpPr>
        <p:spPr bwMode="auto">
          <a:xfrm>
            <a:off x="5029200" y="4445002"/>
            <a:ext cx="1143000" cy="914400"/>
          </a:xfrm>
          <a:prstGeom prst="fram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5429AB9-3536-CB4F-97E2-E0C272C07DA6}"/>
              </a:ext>
            </a:extLst>
          </p:cNvPr>
          <p:cNvSpPr/>
          <p:nvPr/>
        </p:nvSpPr>
        <p:spPr bwMode="auto">
          <a:xfrm>
            <a:off x="7467600" y="1109889"/>
            <a:ext cx="2743200" cy="1066800"/>
          </a:xfrm>
          <a:prstGeom prst="fram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0A6E0-1D88-214F-98E3-3AEDC33B804B}"/>
              </a:ext>
            </a:extLst>
          </p:cNvPr>
          <p:cNvSpPr txBox="1"/>
          <p:nvPr/>
        </p:nvSpPr>
        <p:spPr>
          <a:xfrm>
            <a:off x="7917313" y="1394348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self.rest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1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3872-A07C-1319-FEB5-2F579F9B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See the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A3B8D-4624-B550-72B2-FBF905D15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2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1DEF-F9AE-E0EF-60F8-8CC17457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Needed For a Linked List?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26A4-DA85-483A-8118-58B23E105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Source Code Pro" panose="020B0509030403020204" pitchFamily="49" charset="77"/>
              </a:rPr>
              <a:t> </a:t>
            </a:r>
            <a:r>
              <a:rPr lang="en-US" sz="2800" dirty="0" err="1">
                <a:latin typeface="Source Code Pro" panose="020B0509030403020204" pitchFamily="49" charset="77"/>
              </a:rPr>
              <a:t>self.first</a:t>
            </a:r>
            <a:endParaRPr lang="en-US" sz="2800" dirty="0">
              <a:latin typeface="Source Code Pro" panose="020B0509030403020204" pitchFamily="49" charset="77"/>
            </a:endParaRPr>
          </a:p>
          <a:p>
            <a:r>
              <a:rPr lang="en-US" sz="2800" dirty="0">
                <a:latin typeface="Source Code Pro" panose="020B0509030403020204" pitchFamily="49" charset="77"/>
              </a:rPr>
              <a:t> </a:t>
            </a:r>
            <a:r>
              <a:rPr lang="en-US" sz="2800" dirty="0" err="1">
                <a:latin typeface="Source Code Pro" panose="020B0509030403020204" pitchFamily="49" charset="77"/>
              </a:rPr>
              <a:t>self.rest</a:t>
            </a:r>
            <a:endParaRPr lang="en-US" sz="2800" dirty="0">
              <a:latin typeface="Source Code Pro" panose="020B0509030403020204" pitchFamily="49" charset="77"/>
            </a:endParaRPr>
          </a:p>
          <a:p>
            <a:r>
              <a:rPr lang="en-US" sz="2800" dirty="0"/>
              <a:t> </a:t>
            </a:r>
            <a:r>
              <a:rPr lang="en-US" sz="2800" b="1" dirty="0"/>
              <a:t>Nothing else is </a:t>
            </a:r>
            <a:r>
              <a:rPr lang="en-US" sz="2800" b="1" i="1" dirty="0"/>
              <a:t>necessary</a:t>
            </a:r>
            <a:endParaRPr lang="en-US" sz="2800" i="1" dirty="0"/>
          </a:p>
          <a:p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77"/>
              </a:rPr>
              <a:t>__</a:t>
            </a:r>
            <a:r>
              <a:rPr lang="en-US" sz="2800" dirty="0" err="1">
                <a:latin typeface="Source Code Pro" panose="020B0509030403020204" pitchFamily="49" charset="77"/>
              </a:rPr>
              <a:t>repr</a:t>
            </a:r>
            <a:r>
              <a:rPr lang="en-US" sz="2800" dirty="0">
                <a:latin typeface="Source Code Pro" panose="020B0509030403020204" pitchFamily="49" charset="77"/>
              </a:rPr>
              <a:t>__, __</a:t>
            </a:r>
            <a:r>
              <a:rPr lang="en-US" sz="2800" dirty="0" err="1">
                <a:latin typeface="Source Code Pro" panose="020B0509030403020204" pitchFamily="49" charset="77"/>
              </a:rPr>
              <a:t>get_item</a:t>
            </a:r>
            <a:r>
              <a:rPr lang="en-US" sz="2800" dirty="0">
                <a:latin typeface="Source Code Pro" panose="020B0509030403020204" pitchFamily="49" charset="77"/>
              </a:rPr>
              <a:t>__, __</a:t>
            </a:r>
            <a:r>
              <a:rPr lang="en-US" sz="2800" dirty="0" err="1">
                <a:latin typeface="Source Code Pro" panose="020B0509030403020204" pitchFamily="49" charset="77"/>
              </a:rPr>
              <a:t>len</a:t>
            </a:r>
            <a:r>
              <a:rPr lang="en-US" sz="2800" dirty="0">
                <a:latin typeface="Source Code Pro" panose="020B0509030403020204" pitchFamily="49" charset="77"/>
              </a:rPr>
              <a:t>__ </a:t>
            </a:r>
            <a:r>
              <a:rPr lang="en-US" sz="2800" dirty="0"/>
              <a:t>methods are all useful shortcuts and useful recursion practice. </a:t>
            </a:r>
          </a:p>
        </p:txBody>
      </p:sp>
    </p:spTree>
    <p:extLst>
      <p:ext uri="{BB962C8B-B14F-4D97-AF65-F5344CB8AC3E}">
        <p14:creationId xmlns:p14="http://schemas.microsoft.com/office/powerpoint/2010/main" val="73125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C493-B87C-8615-04DC-305633C4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linked lists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9C91-E8D0-4953-9A1D-3BBC60C2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Honestly, a list() is easier </a:t>
            </a:r>
            <a:r>
              <a:rPr lang="en-US" sz="2800" i="1" dirty="0"/>
              <a:t>most </a:t>
            </a:r>
            <a:r>
              <a:rPr lang="en-US" sz="2800" dirty="0"/>
              <a:t>of the time</a:t>
            </a:r>
          </a:p>
          <a:p>
            <a:pPr lvl="1"/>
            <a:r>
              <a:rPr lang="en-US" sz="2800" dirty="0"/>
              <a:t> Python handles all the hard details!</a:t>
            </a:r>
          </a:p>
          <a:p>
            <a:r>
              <a:rPr lang="en-US" sz="2800" dirty="0"/>
              <a:t> In terms of </a:t>
            </a:r>
            <a:r>
              <a:rPr lang="en-US" sz="2800" i="1" dirty="0"/>
              <a:t>efficiency</a:t>
            </a:r>
            <a:r>
              <a:rPr lang="en-US" sz="2800" dirty="0"/>
              <a:t>: Linked list make it fast to move items around, inserts and deletes.</a:t>
            </a:r>
          </a:p>
          <a:p>
            <a:pPr lvl="1"/>
            <a:r>
              <a:rPr lang="en-US" sz="2800" dirty="0"/>
              <a:t> But they are slower to finding any single item.</a:t>
            </a:r>
          </a:p>
          <a:p>
            <a:r>
              <a:rPr lang="en-US" sz="2800" dirty="0"/>
              <a:t> In Ants Project: You'll see a list of `Place` objects which are linked together via an entrance and an exit.</a:t>
            </a:r>
          </a:p>
        </p:txBody>
      </p:sp>
    </p:spTree>
    <p:extLst>
      <p:ext uri="{BB962C8B-B14F-4D97-AF65-F5344CB8AC3E}">
        <p14:creationId xmlns:p14="http://schemas.microsoft.com/office/powerpoint/2010/main" val="3544843391"/>
      </p:ext>
    </p:extLst>
  </p:cSld>
  <p:clrMapOvr>
    <a:masterClrMapping/>
  </p:clrMapOvr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25525</TotalTime>
  <Pages>12</Pages>
  <Words>412</Words>
  <Application>Microsoft Macintosh PowerPoint</Application>
  <PresentationFormat>Widescreen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FreightMicro Pro Bold</vt:lpstr>
      <vt:lpstr>FreightMicro Pro Book</vt:lpstr>
      <vt:lpstr>FreightMicro Pro Light</vt:lpstr>
      <vt:lpstr>FreightSans Pro Bold</vt:lpstr>
      <vt:lpstr>FreightSans Pro Book</vt:lpstr>
      <vt:lpstr>FreightSans Pro Medium</vt:lpstr>
      <vt:lpstr>Source Code Pro</vt:lpstr>
      <vt:lpstr>Times New Roman</vt:lpstr>
      <vt:lpstr>1_cs162-fa14</vt:lpstr>
      <vt:lpstr> Data Structures: Linked Lists </vt:lpstr>
      <vt:lpstr>Why "Data Structures"? (Next Few lectures)</vt:lpstr>
      <vt:lpstr>Linked Lists</vt:lpstr>
      <vt:lpstr>Data Structures</vt:lpstr>
      <vt:lpstr>Linked Lists</vt:lpstr>
      <vt:lpstr>Recursion Is Implicit</vt:lpstr>
      <vt:lpstr>Demo – See the Notebook</vt:lpstr>
      <vt:lpstr>What's Needed For a Linked List?</vt:lpstr>
      <vt:lpstr>Why are linked lists useful?</vt:lpstr>
    </vt:vector>
  </TitlesOfParts>
  <Company>University of California,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Microsoft Office User</cp:lastModifiedBy>
  <cp:revision>729</cp:revision>
  <cp:lastPrinted>2022-04-04T19:46:17Z</cp:lastPrinted>
  <dcterms:created xsi:type="dcterms:W3CDTF">2009-09-09T21:17:00Z</dcterms:created>
  <dcterms:modified xsi:type="dcterms:W3CDTF">2022-04-04T21:02:25Z</dcterms:modified>
</cp:coreProperties>
</file>