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01" r:id="rId1"/>
  </p:sldMasterIdLst>
  <p:notesMasterIdLst>
    <p:notesMasterId r:id="rId19"/>
  </p:notesMasterIdLst>
  <p:handoutMasterIdLst>
    <p:handoutMasterId r:id="rId20"/>
  </p:handoutMasterIdLst>
  <p:sldIdLst>
    <p:sldId id="360" r:id="rId2"/>
    <p:sldId id="1074" r:id="rId3"/>
    <p:sldId id="403" r:id="rId4"/>
    <p:sldId id="1066" r:id="rId5"/>
    <p:sldId id="1073" r:id="rId6"/>
    <p:sldId id="1072" r:id="rId7"/>
    <p:sldId id="1077" r:id="rId8"/>
    <p:sldId id="1081" r:id="rId9"/>
    <p:sldId id="1084" r:id="rId10"/>
    <p:sldId id="1078" r:id="rId11"/>
    <p:sldId id="1082" r:id="rId12"/>
    <p:sldId id="1083" r:id="rId13"/>
    <p:sldId id="1085" r:id="rId14"/>
    <p:sldId id="1076" r:id="rId15"/>
    <p:sldId id="1068" r:id="rId16"/>
    <p:sldId id="1069" r:id="rId17"/>
    <p:sldId id="1070" r:id="rId18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BA03"/>
    <a:srgbClr val="EFE683"/>
    <a:srgbClr val="BCB667"/>
    <a:srgbClr val="55FC02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2"/>
    <p:restoredTop sz="91744" autoAdjust="0"/>
  </p:normalViewPr>
  <p:slideViewPr>
    <p:cSldViewPr>
      <p:cViewPr varScale="1">
        <p:scale>
          <a:sx n="229" d="100"/>
          <a:sy n="229" d="100"/>
        </p:scale>
        <p:origin x="232" y="7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7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3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9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2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10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3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13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0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14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2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4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655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4685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82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365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34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856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25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4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03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565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52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379517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Data Structures:</a:t>
            </a:r>
            <a:br>
              <a:rPr lang="en-US" dirty="0"/>
            </a:br>
            <a:r>
              <a:rPr lang="en-US" dirty="0"/>
              <a:t>Trees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Counting Each Node</a:t>
            </a:r>
          </a:p>
        </p:txBody>
      </p:sp>
    </p:spTree>
    <p:extLst>
      <p:ext uri="{BB962C8B-B14F-4D97-AF65-F5344CB8AC3E}">
        <p14:creationId xmlns:p14="http://schemas.microsoft.com/office/powerpoint/2010/main" val="42459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E77F-C11A-8DB0-017E-8B20A015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count nodes?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91D8-6DBA-A18A-6D92-1C7A072A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"root" or top of the tree is one node.</a:t>
            </a:r>
          </a:p>
          <a:p>
            <a:pPr lvl="1"/>
            <a:r>
              <a:rPr lang="en-US" dirty="0"/>
              <a:t> (We assume we can't have a tree of 0 nodes!)</a:t>
            </a:r>
          </a:p>
          <a:p>
            <a:r>
              <a:rPr lang="en-US" dirty="0"/>
              <a:t> For each subtree we… Count the nodes!</a:t>
            </a:r>
          </a:p>
          <a:p>
            <a:pPr lvl="1"/>
            <a:r>
              <a:rPr lang="en-US" dirty="0"/>
              <a:t> Doesn't this sound like recursion?</a:t>
            </a:r>
          </a:p>
          <a:p>
            <a:r>
              <a:rPr lang="en-US" dirty="0"/>
              <a:t> Trick: How do we group the results of recursion?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7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087C-0522-D941-E3A8-BA84527F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E0E1-7203-2648-0FFA-20463E3A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count_nodes</a:t>
            </a:r>
            <a:r>
              <a:rPr lang="en-US" dirty="0">
                <a:latin typeface="Source Code Pro" panose="020B0509030403020204" pitchFamily="49" charset="77"/>
              </a:rPr>
              <a:t>(t):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"""The number of leaves in tree.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&gt;&gt;&gt; </a:t>
            </a:r>
            <a:r>
              <a:rPr lang="en-US" dirty="0" err="1">
                <a:latin typeface="Source Code Pro" panose="020B0509030403020204" pitchFamily="49" charset="77"/>
              </a:rPr>
              <a:t>count_nodes</a:t>
            </a:r>
            <a:r>
              <a:rPr lang="en-US" dirty="0">
                <a:latin typeface="Source Code Pro" panose="020B0509030403020204" pitchFamily="49" charset="77"/>
              </a:rPr>
              <a:t>(</a:t>
            </a:r>
            <a:r>
              <a:rPr lang="en-US" dirty="0" err="1">
                <a:latin typeface="Source Code Pro" panose="020B0509030403020204" pitchFamily="49" charset="77"/>
              </a:rPr>
              <a:t>fib_tree</a:t>
            </a:r>
            <a:r>
              <a:rPr lang="en-US" dirty="0">
                <a:latin typeface="Source Code Pro" panose="020B0509030403020204" pitchFamily="49" charset="77"/>
              </a:rPr>
              <a:t>(5))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8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"""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if </a:t>
            </a:r>
            <a:r>
              <a:rPr lang="en-US" dirty="0" err="1">
                <a:latin typeface="Source Code Pro" panose="020B0509030403020204" pitchFamily="49" charset="77"/>
              </a:rPr>
              <a:t>t.is_leaf</a:t>
            </a:r>
            <a:r>
              <a:rPr lang="en-US" dirty="0">
                <a:latin typeface="Source Code Pro" panose="020B0509030403020204" pitchFamily="49" charset="77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1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1 + sum(map(</a:t>
            </a:r>
            <a:r>
              <a:rPr lang="en-US" dirty="0" err="1">
                <a:latin typeface="Source Code Pro" panose="020B0509030403020204" pitchFamily="49" charset="77"/>
              </a:rPr>
              <a:t>count_nodes</a:t>
            </a:r>
            <a:r>
              <a:rPr lang="en-US" dirty="0">
                <a:latin typeface="Source Code Pro" panose="020B0509030403020204" pitchFamily="49" charset="77"/>
              </a:rPr>
              <a:t>, </a:t>
            </a:r>
            <a:r>
              <a:rPr lang="en-US" dirty="0" err="1">
                <a:latin typeface="Source Code Pro" panose="020B0509030403020204" pitchFamily="49" charset="77"/>
              </a:rPr>
              <a:t>t.branches</a:t>
            </a:r>
            <a:r>
              <a:rPr lang="en-US" dirty="0">
                <a:latin typeface="Source Code Pro" panose="020B0509030403020204" pitchFamily="49" charset="77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6473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2693987"/>
            <a:ext cx="8458200" cy="1470025"/>
          </a:xfrm>
        </p:spPr>
        <p:txBody>
          <a:bodyPr/>
          <a:lstStyle/>
          <a:p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Practice With Recursion:</a:t>
            </a:r>
            <a:br>
              <a:rPr lang="en-US" dirty="0"/>
            </a:br>
            <a:r>
              <a:rPr lang="en-US" dirty="0" err="1">
                <a:latin typeface="Source Code Pro" panose="020B0509030403020204" pitchFamily="49" charset="77"/>
              </a:rPr>
              <a:t>print_tree</a:t>
            </a: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3717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693987"/>
            <a:ext cx="8458200" cy="1470025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Advanced Topics: Searching</a:t>
            </a:r>
            <a:br>
              <a:rPr lang="en-US" dirty="0"/>
            </a:br>
            <a:r>
              <a:rPr lang="en-US" dirty="0"/>
              <a:t>Optional!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F6FC-9B12-D140-856A-398C3701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Trees: Two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2F3D-4466-F146-BE08-26E428A7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searching we have been doing today is called “Depth First Search”, or DFS.</a:t>
            </a:r>
          </a:p>
          <a:p>
            <a:r>
              <a:rPr lang="en-US" dirty="0"/>
              <a:t>Recursion makes the algorithm very nice.</a:t>
            </a:r>
          </a:p>
          <a:p>
            <a:pPr lvl="1"/>
            <a:r>
              <a:rPr lang="en-US" dirty="0"/>
              <a:t> First: we deal with our current item, then we get to the branches.</a:t>
            </a:r>
          </a:p>
          <a:p>
            <a:pPr lvl="1"/>
            <a:r>
              <a:rPr lang="en-US" dirty="0"/>
              <a:t>We always make a recursive call on the first branch</a:t>
            </a:r>
          </a:p>
          <a:p>
            <a:pPr lvl="1"/>
            <a:r>
              <a:rPr lang="en-US" dirty="0"/>
              <a:t>We continue recursing until there are no more branches</a:t>
            </a:r>
          </a:p>
          <a:p>
            <a:pPr lvl="1"/>
            <a:r>
              <a:rPr lang="en-US" dirty="0"/>
              <a:t>Then the function executes, and we go back “up” a level and check out the next branch.</a:t>
            </a:r>
          </a:p>
          <a:p>
            <a:pPr lvl="1"/>
            <a:r>
              <a:rPr lang="en-US" dirty="0"/>
              <a:t>We sometimes say: “popping up the stack”.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stack</a:t>
            </a:r>
            <a:r>
              <a:rPr lang="en-US" dirty="0"/>
              <a:t> is the “stack of function calls” the computer uses to keep track of how things work, and you’ll learn about this in CS61B.</a:t>
            </a:r>
          </a:p>
        </p:txBody>
      </p:sp>
    </p:spTree>
    <p:extLst>
      <p:ext uri="{BB962C8B-B14F-4D97-AF65-F5344CB8AC3E}">
        <p14:creationId xmlns:p14="http://schemas.microsoft.com/office/powerpoint/2010/main" val="2687263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CCBE-D2AC-B746-B9CD-C3BEC366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Tree by level: 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7B8A-2C32-5F42-B242-854F7B7C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want to check out all the values of my branches before making a recursive call?</a:t>
            </a:r>
          </a:p>
          <a:p>
            <a:r>
              <a:rPr lang="en-US" dirty="0"/>
              <a:t>What if we said, you just can’t use recursion. (Sometimes, CS instructors do weird things like that…)</a:t>
            </a:r>
          </a:p>
          <a:p>
            <a:r>
              <a:rPr lang="en-US" dirty="0"/>
              <a:t>This is used in practice for lots of cool things:</a:t>
            </a:r>
          </a:p>
          <a:p>
            <a:pPr lvl="1"/>
            <a:r>
              <a:rPr lang="en-US" dirty="0"/>
              <a:t>Shortest path between two items (more of a graph and not a tree, usually). Google Maps uses it for routing and the algorithms that power the internet use it. </a:t>
            </a:r>
          </a:p>
        </p:txBody>
      </p:sp>
    </p:spTree>
    <p:extLst>
      <p:ext uri="{BB962C8B-B14F-4D97-AF65-F5344CB8AC3E}">
        <p14:creationId xmlns:p14="http://schemas.microsoft.com/office/powerpoint/2010/main" val="40492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46B3-8227-4849-A973-6DB63E2F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60C974-3C7B-5E42-99E9-86416E402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2362200"/>
            <a:ext cx="3797300" cy="333979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DEF371-0E9E-4D4D-9769-87C691F733A7}"/>
              </a:ext>
            </a:extLst>
          </p:cNvPr>
          <p:cNvSpPr txBox="1"/>
          <p:nvPr/>
        </p:nvSpPr>
        <p:spPr>
          <a:xfrm>
            <a:off x="2122072" y="914400"/>
            <a:ext cx="854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how the tree is “ordered” such that the left is always less than the right side.</a:t>
            </a:r>
          </a:p>
        </p:txBody>
      </p:sp>
    </p:spTree>
    <p:extLst>
      <p:ext uri="{BB962C8B-B14F-4D97-AF65-F5344CB8AC3E}">
        <p14:creationId xmlns:p14="http://schemas.microsoft.com/office/powerpoint/2010/main" val="292947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81F3-A152-F14F-B38D-4E18F4FD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B91B-C3C1-6E48-9B59-0583745D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Trees are a general version of linked lists</a:t>
            </a:r>
          </a:p>
          <a:p>
            <a:r>
              <a:rPr lang="en-US" dirty="0"/>
              <a:t> Trees have a value, and are connected to "sub-trees" called branches</a:t>
            </a:r>
          </a:p>
          <a:p>
            <a:r>
              <a:rPr lang="en-US" dirty="0"/>
              <a:t> We can often use recursion to process all items in a tree</a:t>
            </a:r>
          </a:p>
          <a:p>
            <a:pPr lvl="1"/>
            <a:r>
              <a:rPr lang="en-US" dirty="0"/>
              <a:t> We typically have recursion inside a loop over all the tree's branches</a:t>
            </a:r>
          </a:p>
          <a:p>
            <a:pPr lvl="1"/>
            <a:r>
              <a:rPr lang="en-US" dirty="0"/>
              <a:t> This is called "Depth First Search"</a:t>
            </a:r>
          </a:p>
        </p:txBody>
      </p:sp>
    </p:spTree>
    <p:extLst>
      <p:ext uri="{BB962C8B-B14F-4D97-AF65-F5344CB8AC3E}">
        <p14:creationId xmlns:p14="http://schemas.microsoft.com/office/powerpoint/2010/main" val="8252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421A-98DA-9C4A-866E-85C47A4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2E22-C876-1146-87FF-84838527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represent lots of natural structures</a:t>
            </a:r>
          </a:p>
          <a:p>
            <a:pPr lvl="1"/>
            <a:r>
              <a:rPr lang="en-US" dirty="0"/>
              <a:t> A boss who has employees report to them</a:t>
            </a:r>
          </a:p>
          <a:p>
            <a:pPr lvl="1"/>
            <a:r>
              <a:rPr lang="en-US" dirty="0"/>
              <a:t> Courses which belong to departments, and departments which colleges in a University</a:t>
            </a:r>
          </a:p>
          <a:p>
            <a:pPr lvl="1"/>
            <a:r>
              <a:rPr lang="en-US" dirty="0"/>
              <a:t> Anything with a hierarchy, really.</a:t>
            </a:r>
          </a:p>
          <a:p>
            <a:pPr lvl="2"/>
            <a:r>
              <a:rPr lang="en-US" dirty="0"/>
              <a:t> A family tree</a:t>
            </a:r>
          </a:p>
          <a:p>
            <a:pPr lvl="2"/>
            <a:r>
              <a:rPr lang="en-US" dirty="0"/>
              <a:t> Biological taxonomies (Kingdom, Phylum….)</a:t>
            </a:r>
          </a:p>
          <a:p>
            <a:pPr lvl="2"/>
            <a:r>
              <a:rPr lang="en-US" dirty="0"/>
              <a:t> 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257274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8501-8A9F-F048-95D8-C018329C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16E9-31F5-7145-A781-39A91E39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Recursive List, sometimes called a "</a:t>
            </a:r>
            <a:r>
              <a:rPr lang="en-US" dirty="0" err="1"/>
              <a:t>rlist</a:t>
            </a:r>
            <a:r>
              <a:rPr lang="en-US" dirty="0"/>
              <a:t>"</a:t>
            </a:r>
          </a:p>
          <a:p>
            <a:r>
              <a:rPr lang="en-US" dirty="0"/>
              <a:t> Linked lists contain other linked lists</a:t>
            </a:r>
          </a:p>
          <a:p>
            <a:r>
              <a:rPr lang="en-US" dirty="0"/>
              <a:t>A series of items with two pieces: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ea typeface="Source Code Pro" panose="020B0509030403020204" pitchFamily="49" charset="0"/>
              </a:rPr>
              <a:t>value, usually called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"first"</a:t>
            </a:r>
          </a:p>
          <a:p>
            <a:pPr lvl="1"/>
            <a:r>
              <a:rPr lang="en-US" dirty="0"/>
              <a:t>A “pointer” to the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rest</a:t>
            </a:r>
            <a:r>
              <a:rPr lang="en-US" dirty="0"/>
              <a:t> of the items in the list.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We’ll use a very small Python class “Link” to model this.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4D8E0-B602-E24F-B028-0019E9CB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746500"/>
            <a:ext cx="5181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4CA2-0432-2B42-8DDE-59D2B6B6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3146-8D23-E246-B53C-9515DDE3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data structure</a:t>
            </a:r>
          </a:p>
          <a:p>
            <a:pPr lvl="1"/>
            <a:r>
              <a:rPr lang="en-US" dirty="0"/>
              <a:t> Almost like a linked list!</a:t>
            </a:r>
          </a:p>
          <a:p>
            <a:r>
              <a:rPr lang="en-US" dirty="0"/>
              <a:t>What if a linked list could have multiple "rest" elements?</a:t>
            </a:r>
          </a:p>
          <a:p>
            <a:r>
              <a:rPr lang="en-US" dirty="0"/>
              <a:t>We call these "branches". </a:t>
            </a:r>
          </a:p>
          <a:p>
            <a:r>
              <a:rPr lang="en-US" b="1" dirty="0"/>
              <a:t>Each branch is also its own Tree.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7D3BD-38F4-984E-BC34-6D7865F5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083623"/>
            <a:ext cx="3962400" cy="45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3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05B-A9C4-1547-A3E7-8BA31C5E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are common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69B5-7730-0C4E-9A37-27DC341F2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give us really cool approaches for “divide and conquer”</a:t>
            </a:r>
          </a:p>
          <a:p>
            <a:pPr lvl="1"/>
            <a:r>
              <a:rPr lang="en-US" dirty="0"/>
              <a:t> Used in every computer to speed up searching for files</a:t>
            </a:r>
          </a:p>
          <a:p>
            <a:pPr lvl="1"/>
            <a:r>
              <a:rPr lang="en-US" dirty="0"/>
              <a:t> Used for modeling decision systems in AI programs</a:t>
            </a:r>
          </a:p>
          <a:p>
            <a:pPr lvl="1"/>
            <a:r>
              <a:rPr lang="en-US" dirty="0"/>
              <a:t> Used for modelling the kinds of moves in a game.</a:t>
            </a:r>
          </a:p>
          <a:p>
            <a:r>
              <a:rPr lang="en-US" dirty="0"/>
              <a:t>Another recursive data structure!</a:t>
            </a:r>
          </a:p>
          <a:p>
            <a:pPr lvl="1"/>
            <a:r>
              <a:rPr lang="en-US" dirty="0"/>
              <a:t>We can keep practicing recursion and working with classes</a:t>
            </a:r>
          </a:p>
          <a:p>
            <a:pPr lvl="1"/>
            <a:r>
              <a:rPr lang="en-US" dirty="0"/>
              <a:t> Computer sciences really like recursion.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Trees are a simplified form of a </a:t>
            </a:r>
            <a:r>
              <a:rPr lang="en-US" i="1" dirty="0"/>
              <a:t>graph</a:t>
            </a:r>
            <a:r>
              <a:rPr lang="en-US" dirty="0"/>
              <a:t>, a tool which can help us model just about anything.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9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67000"/>
            <a:ext cx="8458200" cy="1470025"/>
          </a:xfrm>
        </p:spPr>
        <p:txBody>
          <a:bodyPr/>
          <a:lstStyle/>
          <a:p>
            <a:r>
              <a:rPr lang="en-US" dirty="0"/>
              <a:t>Trees: Code Overview</a:t>
            </a:r>
            <a:br>
              <a:rPr lang="en-US" dirty="0"/>
            </a:br>
            <a:r>
              <a:rPr lang="en-US" dirty="0"/>
              <a:t>(Go Inspect the </a:t>
            </a:r>
            <a:r>
              <a:rPr lang="en-US" dirty="0" err="1"/>
              <a:t>ipynb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7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3A18-19A8-1E3C-4D28-FFA5DC36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0B3C-10C8-0090-49D6-E5035049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class Tree: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__</a:t>
            </a:r>
            <a:r>
              <a:rPr lang="en-US" sz="1600" dirty="0" err="1">
                <a:latin typeface="Source Code Pro" panose="020B0509030403020204" pitchFamily="49" charset="77"/>
              </a:rPr>
              <a:t>init</a:t>
            </a:r>
            <a:r>
              <a:rPr lang="en-US" sz="1600" dirty="0">
                <a:latin typeface="Source Code Pro" panose="020B0509030403020204" pitchFamily="49" charset="77"/>
              </a:rPr>
              <a:t>__(self, value, branches=()):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</a:t>
            </a:r>
            <a:r>
              <a:rPr lang="en-US" sz="1600" dirty="0" err="1">
                <a:latin typeface="Source Code Pro" panose="020B0509030403020204" pitchFamily="49" charset="77"/>
              </a:rPr>
              <a:t>self.value</a:t>
            </a:r>
            <a:r>
              <a:rPr lang="en-US" sz="1600" dirty="0">
                <a:latin typeface="Source Code Pro" panose="020B0509030403020204" pitchFamily="49" charset="77"/>
              </a:rPr>
              <a:t> = value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for branch in branches: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    assert </a:t>
            </a:r>
            <a:r>
              <a:rPr lang="en-US" sz="1600" dirty="0" err="1">
                <a:latin typeface="Source Code Pro" panose="020B0509030403020204" pitchFamily="49" charset="77"/>
              </a:rPr>
              <a:t>isinstance</a:t>
            </a:r>
            <a:r>
              <a:rPr lang="en-US" sz="1600" dirty="0">
                <a:latin typeface="Source Code Pro" panose="020B0509030403020204" pitchFamily="49" charset="77"/>
              </a:rPr>
              <a:t>(branch, Tree)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 = list(branches)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__</a:t>
            </a:r>
            <a:r>
              <a:rPr lang="en-US" sz="1600" dirty="0" err="1">
                <a:latin typeface="Source Code Pro" panose="020B0509030403020204" pitchFamily="49" charset="77"/>
              </a:rPr>
              <a:t>repr</a:t>
            </a:r>
            <a:r>
              <a:rPr lang="en-US" sz="1600" dirty="0">
                <a:latin typeface="Source Code Pro" panose="020B0509030403020204" pitchFamily="49" charset="77"/>
              </a:rPr>
              <a:t>__(self):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if 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    </a:t>
            </a:r>
            <a:r>
              <a:rPr lang="en-US" sz="1600" dirty="0" err="1">
                <a:latin typeface="Source Code Pro" panose="020B0509030403020204" pitchFamily="49" charset="77"/>
              </a:rPr>
              <a:t>branches_str</a:t>
            </a:r>
            <a:r>
              <a:rPr lang="en-US" sz="1600" dirty="0">
                <a:latin typeface="Source Code Pro" panose="020B0509030403020204" pitchFamily="49" charset="77"/>
              </a:rPr>
              <a:t> = ', ' + </a:t>
            </a:r>
            <a:r>
              <a:rPr lang="en-US" sz="1600" dirty="0" err="1">
                <a:latin typeface="Source Code Pro" panose="020B0509030403020204" pitchFamily="49" charset="77"/>
              </a:rPr>
              <a:t>repr</a:t>
            </a:r>
            <a:r>
              <a:rPr lang="en-US" sz="1600" dirty="0">
                <a:latin typeface="Source Code Pro" panose="020B0509030403020204" pitchFamily="49" charset="77"/>
              </a:rPr>
              <a:t>(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else: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    </a:t>
            </a:r>
            <a:r>
              <a:rPr lang="en-US" sz="1600" dirty="0" err="1">
                <a:latin typeface="Source Code Pro" panose="020B0509030403020204" pitchFamily="49" charset="77"/>
              </a:rPr>
              <a:t>branches_str</a:t>
            </a:r>
            <a:r>
              <a:rPr lang="en-US" sz="1600" dirty="0">
                <a:latin typeface="Source Code Pro" panose="020B0509030403020204" pitchFamily="49" charset="77"/>
              </a:rPr>
              <a:t> = ''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return 'Tree({0}{1})'.format(</a:t>
            </a:r>
            <a:r>
              <a:rPr lang="en-US" sz="1600" dirty="0" err="1">
                <a:latin typeface="Source Code Pro" panose="020B0509030403020204" pitchFamily="49" charset="77"/>
              </a:rPr>
              <a:t>self.value</a:t>
            </a:r>
            <a:r>
              <a:rPr lang="en-US" sz="1600" dirty="0">
                <a:latin typeface="Source Code Pro" panose="020B0509030403020204" pitchFamily="49" charset="77"/>
              </a:rPr>
              <a:t>, </a:t>
            </a:r>
            <a:r>
              <a:rPr lang="en-US" sz="1600" dirty="0" err="1">
                <a:latin typeface="Source Code Pro" panose="020B0509030403020204" pitchFamily="49" charset="77"/>
              </a:rPr>
              <a:t>branches_str</a:t>
            </a:r>
            <a:r>
              <a:rPr lang="en-US" sz="1600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</a:t>
            </a:r>
            <a:r>
              <a:rPr lang="en-US" sz="1600" dirty="0" err="1">
                <a:latin typeface="Source Code Pro" panose="020B0509030403020204" pitchFamily="49" charset="77"/>
              </a:rPr>
              <a:t>is_leaf</a:t>
            </a:r>
            <a:r>
              <a:rPr lang="en-US" sz="1600" dirty="0">
                <a:latin typeface="Source Code Pro" panose="020B0509030403020204" pitchFamily="49" charset="77"/>
              </a:rPr>
              <a:t>(self):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return not 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</a:t>
            </a:r>
            <a:r>
              <a:rPr lang="en-US" sz="1600" dirty="0" err="1">
                <a:latin typeface="Source Code Pro" panose="020B0509030403020204" pitchFamily="49" charset="77"/>
              </a:rPr>
              <a:t>add_branch</a:t>
            </a:r>
            <a:r>
              <a:rPr lang="en-US" sz="1600" dirty="0">
                <a:latin typeface="Source Code Pro" panose="020B0509030403020204" pitchFamily="49" charset="77"/>
              </a:rPr>
              <a:t>(self, tree):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assert </a:t>
            </a:r>
            <a:r>
              <a:rPr lang="en-US" sz="1600" dirty="0" err="1">
                <a:latin typeface="Source Code Pro" panose="020B0509030403020204" pitchFamily="49" charset="77"/>
              </a:rPr>
              <a:t>isinstance</a:t>
            </a:r>
            <a:r>
              <a:rPr lang="en-US" sz="1600" dirty="0">
                <a:latin typeface="Source Code Pro" panose="020B0509030403020204" pitchFamily="49" charset="77"/>
              </a:rPr>
              <a:t>(tree, Tree), "Each branch of a Tree must be an instance of a Tree"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</a:t>
            </a:r>
            <a:r>
              <a:rPr lang="en-US" sz="1600" dirty="0" err="1">
                <a:latin typeface="Source Code Pro" panose="020B0509030403020204" pitchFamily="49" charset="77"/>
              </a:rPr>
              <a:t>self.branches.append</a:t>
            </a:r>
            <a:r>
              <a:rPr lang="en-US" sz="1600" dirty="0">
                <a:latin typeface="Source Code Pro" panose="020B0509030403020204" pitchFamily="49" charset="77"/>
              </a:rPr>
              <a:t>(tree)</a:t>
            </a:r>
          </a:p>
          <a:p>
            <a:pPr marL="0" indent="0">
              <a:buNone/>
            </a:pPr>
            <a:endParaRPr lang="en-US" sz="16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sz="16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610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2693987"/>
            <a:ext cx="8458200" cy="1470025"/>
          </a:xfrm>
        </p:spPr>
        <p:txBody>
          <a:bodyPr/>
          <a:lstStyle/>
          <a:p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Practice With Recursion:</a:t>
            </a:r>
            <a:br>
              <a:rPr lang="en-US" dirty="0"/>
            </a:br>
            <a:r>
              <a:rPr lang="en-US" dirty="0" err="1">
                <a:latin typeface="Source Code Pro" panose="020B0509030403020204" pitchFamily="49" charset="77"/>
              </a:rPr>
              <a:t>traverse_recursive</a:t>
            </a: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360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27538</TotalTime>
  <Pages>12</Pages>
  <Words>901</Words>
  <Application>Microsoft Macintosh PowerPoint</Application>
  <PresentationFormat>Widescreen</PresentationFormat>
  <Paragraphs>100</Paragraphs>
  <Slides>17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FreightMicro Pro Bold</vt:lpstr>
      <vt:lpstr>FreightMicro Pro Book</vt:lpstr>
      <vt:lpstr>FreightMicro Pro Light</vt:lpstr>
      <vt:lpstr>FreightSans Pro Bold</vt:lpstr>
      <vt:lpstr>FreightSans Pro Book</vt:lpstr>
      <vt:lpstr>FreightSans Pro Medium</vt:lpstr>
      <vt:lpstr>Source Code Pro</vt:lpstr>
      <vt:lpstr>Times New Roman</vt:lpstr>
      <vt:lpstr>1_cs162-fa14</vt:lpstr>
      <vt:lpstr> Data Structures: Trees </vt:lpstr>
      <vt:lpstr>Learning Objectives</vt:lpstr>
      <vt:lpstr>Why Use Trees?</vt:lpstr>
      <vt:lpstr>Review: Linked Lists</vt:lpstr>
      <vt:lpstr>What is a tree?</vt:lpstr>
      <vt:lpstr>Trees are common in Computer Science</vt:lpstr>
      <vt:lpstr>Trees: Code Overview (Go Inspect the ipynb)</vt:lpstr>
      <vt:lpstr>PowerPoint Presentation</vt:lpstr>
      <vt:lpstr>Trees: Practice With Recursion: traverse_recursive</vt:lpstr>
      <vt:lpstr>Trees: Counting Each Node</vt:lpstr>
      <vt:lpstr>How do we count nodes?</vt:lpstr>
      <vt:lpstr>PowerPoint Presentation</vt:lpstr>
      <vt:lpstr>Trees: Practice With Recursion: print_tree</vt:lpstr>
      <vt:lpstr> Trees: Advanced Topics: Searching Optional! </vt:lpstr>
      <vt:lpstr>Searching Trees: Two Strategies</vt:lpstr>
      <vt:lpstr>Searching a Tree by level: Breadth First Search</vt:lpstr>
      <vt:lpstr>Binary Search Trees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Microsoft Office User</cp:lastModifiedBy>
  <cp:revision>756</cp:revision>
  <cp:lastPrinted>2022-04-11T19:24:28Z</cp:lastPrinted>
  <dcterms:created xsi:type="dcterms:W3CDTF">2009-09-09T21:17:00Z</dcterms:created>
  <dcterms:modified xsi:type="dcterms:W3CDTF">2022-04-11T21:27:41Z</dcterms:modified>
</cp:coreProperties>
</file>