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1" r:id="rId1"/>
  </p:sldMasterIdLst>
  <p:notesMasterIdLst>
    <p:notesMasterId r:id="rId16"/>
  </p:notesMasterIdLst>
  <p:sldIdLst>
    <p:sldId id="360" r:id="rId2"/>
    <p:sldId id="259" r:id="rId3"/>
    <p:sldId id="261" r:id="rId4"/>
    <p:sldId id="406" r:id="rId5"/>
    <p:sldId id="268" r:id="rId6"/>
    <p:sldId id="269" r:id="rId7"/>
    <p:sldId id="407" r:id="rId8"/>
    <p:sldId id="271" r:id="rId9"/>
    <p:sldId id="272" r:id="rId10"/>
    <p:sldId id="405" r:id="rId11"/>
    <p:sldId id="273" r:id="rId12"/>
    <p:sldId id="274" r:id="rId13"/>
    <p:sldId id="275" r:id="rId14"/>
    <p:sldId id="276" r:id="rId15"/>
  </p:sldIdLst>
  <p:sldSz cx="12192000" cy="6858000"/>
  <p:notesSz cx="6997700" cy="9194800"/>
  <p:embeddedFontLst>
    <p:embeddedFont>
      <p:font typeface="FreightMicro Pro Bold" panose="02000603020000020004" pitchFamily="2" charset="0"/>
      <p:bold r:id="rId17"/>
      <p:italic r:id="rId18"/>
      <p:boldItalic r:id="rId19"/>
    </p:embeddedFont>
    <p:embeddedFont>
      <p:font typeface="FreightMicro Pro Book" panose="02000603020000020004" pitchFamily="2" charset="0"/>
      <p:regular r:id="rId20"/>
      <p:italic r:id="rId21"/>
    </p:embeddedFont>
    <p:embeddedFont>
      <p:font typeface="FreightMicro Pro Light" panose="02000603030000020004" pitchFamily="2" charset="0"/>
      <p:regular r:id="rId22"/>
      <p:italic r:id="rId23"/>
    </p:embeddedFont>
    <p:embeddedFont>
      <p:font typeface="FreightSans Pro Book" panose="02000606030000020004" pitchFamily="2" charset="0"/>
      <p:regular r:id="rId24"/>
      <p:italic r:id="rId25"/>
    </p:embeddedFont>
    <p:embeddedFont>
      <p:font typeface="FreightSans Pro Light" panose="02000606030000020004" pitchFamily="2" charset="0"/>
      <p:regular r:id="rId26"/>
      <p:italic r:id="rId27"/>
    </p:embeddedFont>
    <p:embeddedFont>
      <p:font typeface="FreightText Pro Book" panose="02000603060000020004" pitchFamily="2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Source Code Pro" panose="020B0509030403020204" pitchFamily="49" charset="77"/>
      <p:regular r:id="rId34"/>
      <p:bold r:id="rId35"/>
      <p:italic r:id="rId36"/>
    </p:embeddedFont>
    <p:embeddedFont>
      <p:font typeface="SourceCodePro-Light" panose="020B0509030403020204" pitchFamily="49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9"/>
    <p:restoredTop sz="94946"/>
  </p:normalViewPr>
  <p:slideViewPr>
    <p:cSldViewPr snapToGrid="0">
      <p:cViewPr varScale="1">
        <p:scale>
          <a:sx n="156" d="100"/>
          <a:sy n="156" d="100"/>
        </p:scale>
        <p:origin x="6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Text Pro Book" panose="0200060306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Text Pro Book" panose="02000603060000020004" pitchFamily="2" charset="0"/>
              </a:rPr>
              <a:pPr/>
              <a:t>1</a:t>
            </a:fld>
            <a:endParaRPr lang="en-US" sz="900" dirty="0">
              <a:latin typeface="FreightText Pro Book" panose="0200060306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Light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4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87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4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0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85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2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4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5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3049292" y="3275112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12489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489857" y="228600"/>
            <a:ext cx="9416143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have some "magic methods" on them. We saw magic methods when we learned about classes, </a:t>
            </a:r>
          </a:p>
          <a:p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) </a:t>
            </a:r>
            <a:r>
              <a:rPr lang="en-US" dirty="0"/>
              <a:t>– transforms a sequence into </a:t>
            </a:r>
            <a:r>
              <a:rPr lang="en-US" dirty="0" err="1"/>
              <a:t>asn</a:t>
            </a:r>
            <a:r>
              <a:rPr lang="en-US" dirty="0"/>
              <a:t> iterator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3200" dirty="0"/>
              <a:t>Iterators: The </a:t>
            </a:r>
            <a:r>
              <a:rPr lang="en-US" sz="3200" dirty="0" err="1"/>
              <a:t>iter</a:t>
            </a:r>
            <a:r>
              <a:rPr lang="en-US" sz="3200" dirty="0"/>
              <a:t> protocol</a:t>
            </a:r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9372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dirty="0"/>
              <a:t>In order to be </a:t>
            </a:r>
            <a:r>
              <a:rPr lang="en-US" b="0" i="1" dirty="0" err="1"/>
              <a:t>iterable</a:t>
            </a:r>
            <a:r>
              <a:rPr lang="en-US" b="0" dirty="0"/>
              <a:t>, a class must implement the</a:t>
            </a:r>
            <a:r>
              <a:rPr lang="en-US" dirty="0"/>
              <a:t>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 iterator objects themselves are required to support the following two methods, which together form the iterator protocol: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</a:t>
            </a:r>
            <a:r>
              <a:rPr lang="en-US" b="0" dirty="0" err="1">
                <a:latin typeface="Source Code Pro" panose="020B0509030403020204" pitchFamily="49" charset="77"/>
              </a:rPr>
              <a:t>iter</a:t>
            </a:r>
            <a:r>
              <a:rPr lang="en-US" b="0" dirty="0">
                <a:latin typeface="Source Code Pro" panose="020B0509030403020204" pitchFamily="49" charset="77"/>
              </a:rPr>
              <a:t>__() </a:t>
            </a:r>
            <a:r>
              <a:rPr lang="en-US" b="0" dirty="0"/>
              <a:t>: Return the iterator object itself. This is required to allow both containers and iterators to be used with the for and in statements.</a:t>
            </a:r>
            <a:endParaRPr lang="en-US" dirty="0"/>
          </a:p>
          <a:p>
            <a:pPr marL="878682" lvl="2" indent="-228600"/>
            <a:r>
              <a:rPr lang="en-US" b="0" dirty="0"/>
              <a:t>This method returns an iterator object</a:t>
            </a:r>
            <a:r>
              <a:rPr lang="en-US" dirty="0"/>
              <a:t> (which</a:t>
            </a:r>
            <a:r>
              <a:rPr lang="en-US" b="0" dirty="0"/>
              <a:t> can be </a:t>
            </a:r>
            <a:r>
              <a:rPr lang="en-US" b="0" dirty="0">
                <a:latin typeface="Source Code Pro" panose="020B0509030403020204" pitchFamily="49" charset="77"/>
              </a:rPr>
              <a:t>self</a:t>
            </a:r>
            <a:r>
              <a:rPr lang="en-US" b="0" dirty="0"/>
              <a:t>)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__next__() </a:t>
            </a:r>
            <a:r>
              <a:rPr lang="en-US" b="0" dirty="0"/>
              <a:t>: Return the next item from the container. If there are no further items, raise the </a:t>
            </a:r>
            <a:r>
              <a:rPr lang="en-US" b="0" dirty="0" err="1">
                <a:latin typeface="Source Code Pro" panose="020B0509030403020204" pitchFamily="49" charset="77"/>
              </a:rPr>
              <a:t>StopIteration</a:t>
            </a:r>
            <a:r>
              <a:rPr lang="en-US" b="0" dirty="0"/>
              <a:t> exception.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Classes get to define how they are iterated over by defining these methods</a:t>
            </a:r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>
                <a:latin typeface="Source Code Pro" panose="020B0509030403020204" pitchFamily="49" charset="77"/>
              </a:rPr>
              <a:t>ContainterIterator</a:t>
            </a:r>
            <a:r>
              <a:rPr lang="en-US" dirty="0"/>
              <a:t> class.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</a:t>
            </a:r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sequence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sym typeface="Courier"/>
              </a:rPr>
              <a:t>__</a:t>
            </a:r>
            <a:r>
              <a:rPr lang="en-US" dirty="0" err="1">
                <a:sym typeface="Courier"/>
              </a:rPr>
              <a:t>getitem</a:t>
            </a:r>
            <a:r>
              <a:rPr lang="en-US" dirty="0">
                <a:sym typeface="Courier"/>
              </a:rPr>
              <a:t>__(self, </a:t>
            </a:r>
            <a:r>
              <a:rPr lang="en-US" dirty="0" err="1">
                <a:sym typeface="Courier"/>
              </a:rPr>
              <a:t>i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ourier"/>
              </a:rPr>
              <a:t>from </a:t>
            </a:r>
            <a:r>
              <a:rPr lang="en-US" dirty="0" err="1">
                <a:sym typeface="Courier"/>
              </a:rPr>
              <a:t>collections.abc</a:t>
            </a:r>
            <a:r>
              <a:rPr lang="en-US" dirty="0">
                <a:sym typeface="Courier"/>
              </a:rPr>
              <a:t> import </a:t>
            </a:r>
            <a:r>
              <a:rPr lang="en-US" dirty="0" err="1">
                <a:sym typeface="Courier"/>
              </a:rPr>
              <a:t>Iterable</a:t>
            </a:r>
            <a:endParaRPr lang="en-US" dirty="0">
              <a:sym typeface="Courier"/>
            </a:endParaRPr>
          </a:p>
          <a:p>
            <a:r>
              <a:rPr lang="en-US" dirty="0" err="1">
                <a:sym typeface="Courier"/>
              </a:rPr>
              <a:t>isinstance</a:t>
            </a:r>
            <a:r>
              <a:rPr lang="en-US" dirty="0">
                <a:sym typeface="Courier"/>
              </a:rPr>
              <a:t>([1,2,3], </a:t>
            </a:r>
            <a:r>
              <a:rPr lang="en-US" dirty="0" err="1">
                <a:sym typeface="Courier"/>
              </a:rPr>
              <a:t>Iterable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2209800" y="1093352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vs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iterators without generating all the data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Generator concept</a:t>
            </a:r>
          </a:p>
          <a:p>
            <a:pPr marL="685800" lvl="1" indent="-22860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an iterator from iteration with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yield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Magic methods</a:t>
            </a:r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 next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iter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ourier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 –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Getitem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object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evaluation with iterators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93986" y="228600"/>
            <a:ext cx="9412014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Review: Why Object-Oriented Design?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idx="1"/>
          </p:nvPr>
        </p:nvSpPr>
        <p:spPr>
          <a:xfrm>
            <a:off x="493986" y="1066800"/>
            <a:ext cx="933581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Approach creation of a class as a design problem</a:t>
            </a:r>
          </a:p>
          <a:p>
            <a:pPr marL="685800" lvl="1" indent="-228600"/>
            <a:r>
              <a:rPr lang="en-US" dirty="0"/>
              <a:t>Meaningful behavior =&gt; methods [&amp; attributes]</a:t>
            </a:r>
          </a:p>
          <a:p>
            <a:pPr marL="685800" lvl="1" indent="-228600"/>
            <a:r>
              <a:rPr lang="en-US" dirty="0"/>
              <a:t>ADT methodology</a:t>
            </a:r>
          </a:p>
          <a:p>
            <a:pPr marL="685800" lvl="1" indent="-228600"/>
            <a:r>
              <a:rPr lang="en-US" dirty="0"/>
              <a:t>What’s private and hidden? vs What’s public?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Design for inheritance</a:t>
            </a:r>
          </a:p>
          <a:p>
            <a:pPr marL="685800" lvl="1" indent="-228600"/>
            <a:r>
              <a:rPr lang="en-US" dirty="0"/>
              <a:t>Clean general case as foundation for specialized subclasses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Use it to streamline development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Anticipate exceptional cases and unforeseen problems</a:t>
            </a:r>
          </a:p>
          <a:p>
            <a:pPr marL="685800" lvl="1" indent="-228600"/>
            <a:r>
              <a:rPr lang="en-US" dirty="0"/>
              <a:t>try … catch</a:t>
            </a:r>
          </a:p>
          <a:p>
            <a:pPr marL="685800" lvl="1" indent="-228600"/>
            <a:r>
              <a:rPr lang="en-US" dirty="0"/>
              <a:t>raise / assert</a:t>
            </a:r>
          </a:p>
          <a:p>
            <a:pPr marL="685800" lvl="1" indent="-1143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032-6B1A-4BF8-856A-F38960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</a:t>
            </a:r>
            <a:r>
              <a:rPr lang="en-US" b="1" dirty="0"/>
              <a:t>sequence</a:t>
            </a:r>
            <a:r>
              <a:rPr lang="en-US" dirty="0"/>
              <a:t>? 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6594-F0B5-406B-77BF-5EC99A57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Sequence is an "ordered set"</a:t>
            </a:r>
          </a:p>
          <a:p>
            <a:pPr lvl="1"/>
            <a:r>
              <a:rPr lang="en-US" dirty="0"/>
              <a:t> list</a:t>
            </a:r>
          </a:p>
          <a:p>
            <a:pPr lvl="1"/>
            <a:r>
              <a:rPr lang="en-US" dirty="0"/>
              <a:t> tuples</a:t>
            </a:r>
          </a:p>
          <a:p>
            <a:pPr lvl="1"/>
            <a:r>
              <a:rPr lang="en-US" dirty="0"/>
              <a:t> ranges</a:t>
            </a:r>
          </a:p>
          <a:p>
            <a:pPr lvl="1"/>
            <a:r>
              <a:rPr lang="en-US" dirty="0"/>
              <a:t> strings</a:t>
            </a:r>
          </a:p>
          <a:p>
            <a:r>
              <a:rPr lang="en-US" dirty="0"/>
              <a:t> Some common operations:</a:t>
            </a:r>
          </a:p>
          <a:p>
            <a:pPr lvl="1"/>
            <a:r>
              <a:rPr lang="en-US" dirty="0"/>
              <a:t> Slicing syntax: </a:t>
            </a:r>
            <a:r>
              <a:rPr lang="en-US" dirty="0">
                <a:latin typeface="Source Code Pro" panose="020B0509030403020204" pitchFamily="49" charset="77"/>
              </a:rPr>
              <a:t>data[1:4]</a:t>
            </a:r>
          </a:p>
          <a:p>
            <a:pPr lvl="1"/>
            <a:r>
              <a:rPr lang="en-US" dirty="0"/>
              <a:t> Membership: </a:t>
            </a:r>
            <a:r>
              <a:rPr lang="en-US" dirty="0">
                <a:latin typeface="Source Code Pro" panose="020B0509030403020204" pitchFamily="49" charset="77"/>
              </a:rPr>
              <a:t>'cs88' in courses</a:t>
            </a:r>
          </a:p>
          <a:p>
            <a:pPr lvl="1"/>
            <a:r>
              <a:rPr lang="en-US" dirty="0"/>
              <a:t> Concatenation: </a:t>
            </a:r>
            <a:r>
              <a:rPr lang="en-US" dirty="0" err="1">
                <a:latin typeface="Source Code Pro" panose="020B0509030403020204" pitchFamily="49" charset="77"/>
              </a:rPr>
              <a:t>breakfast_foods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lunch_foods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dinner_foods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 Count Items: </a:t>
            </a:r>
            <a:r>
              <a:rPr lang="en-US" dirty="0">
                <a:latin typeface="Source Code Pro" panose="020B0509030403020204" pitchFamily="49" charset="77"/>
              </a:rPr>
              <a:t>'cs88'.count('8')</a:t>
            </a:r>
          </a:p>
        </p:txBody>
      </p:sp>
    </p:spTree>
    <p:extLst>
      <p:ext uri="{BB962C8B-B14F-4D97-AF65-F5344CB8AC3E}">
        <p14:creationId xmlns:p14="http://schemas.microsoft.com/office/powerpoint/2010/main" val="89577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- an object you can iterate over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: An object capable of yielding its members one at a time.</a:t>
            </a:r>
          </a:p>
          <a:p>
            <a:r>
              <a:rPr lang="en-US" dirty="0"/>
              <a:t>iterator: An object representing a stream of data.</a:t>
            </a:r>
          </a:p>
          <a:p>
            <a:r>
              <a:rPr lang="en-US" dirty="0"/>
              <a:t>We have worked with many </a:t>
            </a:r>
            <a:r>
              <a:rPr lang="en-US" dirty="0" err="1"/>
              <a:t>iterables</a:t>
            </a:r>
            <a:r>
              <a:rPr lang="en-US" dirty="0"/>
              <a:t> as if they were sequences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zip</a:t>
            </a:r>
          </a:p>
          <a:p>
            <a:endParaRPr lang="en-US" dirty="0"/>
          </a:p>
          <a:p>
            <a:r>
              <a:rPr lang="en-US" dirty="0"/>
              <a:t>These objects are </a:t>
            </a:r>
            <a:r>
              <a:rPr lang="en-US" b="1" dirty="0"/>
              <a:t>not</a:t>
            </a:r>
            <a:r>
              <a:rPr lang="en-US" dirty="0"/>
              <a:t> sequences.</a:t>
            </a:r>
          </a:p>
          <a:p>
            <a:r>
              <a:rPr lang="en-US" dirty="0"/>
              <a:t> They are </a:t>
            </a:r>
            <a:r>
              <a:rPr lang="en-US" i="1" dirty="0"/>
              <a:t>generators, </a:t>
            </a:r>
            <a:r>
              <a:rPr lang="en-US" dirty="0"/>
              <a:t>or </a:t>
            </a:r>
            <a:r>
              <a:rPr lang="en-US" dirty="0" err="1"/>
              <a:t>iterables</a:t>
            </a:r>
            <a:r>
              <a:rPr lang="en-US" dirty="0"/>
              <a:t>. A "stream" of data we can iterate over.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Can't directly slice into them.</a:t>
            </a:r>
          </a:p>
          <a:p>
            <a:pPr lvl="1"/>
            <a:r>
              <a:rPr lang="en-US" dirty="0"/>
              <a:t>Don't know their length</a:t>
            </a:r>
          </a:p>
          <a:p>
            <a:r>
              <a:rPr lang="en-US" dirty="0"/>
              <a:t>If we want to see all the elements at once, we need to explicitly call list() or tuple() on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D54-8716-BA4B-666E-EF353B9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52CA-6946-E04B-84E2-F4D3A13E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Calling list() works, but it builds the result in one go.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This loses the benefits when we have large data!</a:t>
            </a:r>
          </a:p>
          <a:p>
            <a:r>
              <a:rPr lang="en-US" dirty="0">
                <a:latin typeface="Open Sans" panose="020B0606030504020204" pitchFamily="34" charset="0"/>
              </a:rPr>
              <a:t> Generators allow us to successively </a:t>
            </a:r>
            <a:r>
              <a:rPr lang="en-US" i="1" dirty="0">
                <a:latin typeface="Open Sans" panose="020B0606030504020204" pitchFamily="34" charset="0"/>
              </a:rPr>
              <a:t>generate </a:t>
            </a:r>
            <a:r>
              <a:rPr lang="en-US" dirty="0">
                <a:latin typeface="Open Sans" panose="020B0606030504020204" pitchFamily="34" charset="0"/>
              </a:rPr>
              <a:t>(get it?) the next result!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Iterate with for loops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point in data: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print(point)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0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1 …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eventually raises </a:t>
            </a:r>
            <a:r>
              <a:rPr lang="en-US" dirty="0" err="1">
                <a:latin typeface="Source Code Pro" panose="020B0509030403020204" pitchFamily="49" charset="77"/>
              </a:rPr>
              <a:t>StopIteration</a:t>
            </a:r>
            <a:r>
              <a:rPr lang="en-US" dirty="0">
                <a:latin typeface="Source Code Pro" panose="020B0509030403020204" pitchFamily="49" charset="77"/>
              </a:rPr>
              <a:t> error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35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i="1" dirty="0"/>
              <a:t>Generator</a:t>
            </a:r>
            <a:r>
              <a:rPr lang="en-US" b="0" dirty="0"/>
              <a:t> functions use iteration (for loops, while loops) and the yield keyword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functions have no return statement, but they don’t return None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They implicitly return a generator object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objects are just iterators</a:t>
            </a:r>
            <a:endParaRPr lang="en-US"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  <p:sp>
        <p:nvSpPr>
          <p:cNvPr id="232" name="Google Shape;232;p27"/>
          <p:cNvSpPr/>
          <p:nvPr/>
        </p:nvSpPr>
        <p:spPr>
          <a:xfrm>
            <a:off x="4267200" y="4343401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squares(n):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in range(n):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yield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*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)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95D-1072-A04D-28C3-F946315D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Google Shape;241;p28"/>
          <p:cNvSpPr/>
          <p:nvPr/>
        </p:nvSpPr>
        <p:spPr>
          <a:xfrm>
            <a:off x="2590800" y="1774042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all_pairs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(x):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item1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for item2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    yield(item1, item2)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786</Words>
  <Application>Microsoft Macintosh PowerPoint</Application>
  <PresentationFormat>Widescreen</PresentationFormat>
  <Paragraphs>104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Open Sans</vt:lpstr>
      <vt:lpstr>FreightMicro Pro Light</vt:lpstr>
      <vt:lpstr>FreightSans Pro Light</vt:lpstr>
      <vt:lpstr>Courier</vt:lpstr>
      <vt:lpstr>Source Code Pro</vt:lpstr>
      <vt:lpstr>SourceCodePro-Light</vt:lpstr>
      <vt:lpstr>Arial</vt:lpstr>
      <vt:lpstr>FreightMicro Pro Bold</vt:lpstr>
      <vt:lpstr>FreightMicro Pro Book</vt:lpstr>
      <vt:lpstr>FreightText Pro Book</vt:lpstr>
      <vt:lpstr>FreightSans Pro Book</vt:lpstr>
      <vt:lpstr>cs88</vt:lpstr>
      <vt:lpstr>Iterators and Generators</vt:lpstr>
      <vt:lpstr>Today:</vt:lpstr>
      <vt:lpstr>Review: Why Object-Oriented Design?</vt:lpstr>
      <vt:lpstr>Review: What is a sequence? [Docs]</vt:lpstr>
      <vt:lpstr>Iterable - an object you can iterate over</vt:lpstr>
      <vt:lpstr>Functions that return iterables</vt:lpstr>
      <vt:lpstr>Using a Generator</vt:lpstr>
      <vt:lpstr>Generators: turning iteration into an iterable</vt:lpstr>
      <vt:lpstr>Nest iteration</vt:lpstr>
      <vt:lpstr>Iterables</vt:lpstr>
      <vt:lpstr>Next element in generator iterable</vt:lpstr>
      <vt:lpstr>Iterators: The iter protocol</vt:lpstr>
      <vt:lpstr>Get Item protocol</vt:lpstr>
      <vt:lpstr>Determining if an object is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Microsoft Office User</cp:lastModifiedBy>
  <cp:revision>50</cp:revision>
  <cp:lastPrinted>2022-04-13T19:38:09Z</cp:lastPrinted>
  <dcterms:modified xsi:type="dcterms:W3CDTF">2022-04-13T21:31:48Z</dcterms:modified>
</cp:coreProperties>
</file>