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36"/>
  </p:notesMasterIdLst>
  <p:sldIdLst>
    <p:sldId id="360" r:id="rId2"/>
    <p:sldId id="365" r:id="rId3"/>
    <p:sldId id="364" r:id="rId4"/>
    <p:sldId id="377" r:id="rId5"/>
    <p:sldId id="378" r:id="rId6"/>
    <p:sldId id="362" r:id="rId7"/>
    <p:sldId id="258" r:id="rId8"/>
    <p:sldId id="259" r:id="rId9"/>
    <p:sldId id="260" r:id="rId10"/>
    <p:sldId id="261" r:id="rId11"/>
    <p:sldId id="371" r:id="rId12"/>
    <p:sldId id="271" r:id="rId13"/>
    <p:sldId id="370" r:id="rId14"/>
    <p:sldId id="374" r:id="rId15"/>
    <p:sldId id="375" r:id="rId16"/>
    <p:sldId id="372" r:id="rId17"/>
    <p:sldId id="366" r:id="rId18"/>
    <p:sldId id="363" r:id="rId19"/>
    <p:sldId id="262" r:id="rId20"/>
    <p:sldId id="263" r:id="rId21"/>
    <p:sldId id="369" r:id="rId22"/>
    <p:sldId id="264" r:id="rId23"/>
    <p:sldId id="265" r:id="rId24"/>
    <p:sldId id="268" r:id="rId25"/>
    <p:sldId id="269" r:id="rId26"/>
    <p:sldId id="270" r:id="rId27"/>
    <p:sldId id="368" r:id="rId28"/>
    <p:sldId id="272" r:id="rId29"/>
    <p:sldId id="273" r:id="rId30"/>
    <p:sldId id="367" r:id="rId31"/>
    <p:sldId id="266" r:id="rId32"/>
    <p:sldId id="267" r:id="rId33"/>
    <p:sldId id="286" r:id="rId34"/>
    <p:sldId id="287" r:id="rId35"/>
  </p:sldIdLst>
  <p:sldSz cx="12192000" cy="6858000"/>
  <p:notesSz cx="6997700" cy="9194800"/>
  <p:embeddedFontLst>
    <p:embeddedFont>
      <p:font typeface="FreightMicro Pro Bold" panose="02000603020000020004" pitchFamily="2" charset="0"/>
      <p:bold r:id="rId37"/>
      <p:italic r:id="rId38"/>
      <p:boldItalic r:id="rId39"/>
    </p:embeddedFont>
    <p:embeddedFont>
      <p:font typeface="FreightMicro Pro Book" panose="02000603020000020004" pitchFamily="2" charset="0"/>
      <p:regular r:id="rId40"/>
      <p:italic r:id="rId41"/>
    </p:embeddedFont>
    <p:embeddedFont>
      <p:font typeface="FreightMicro Pro Light" panose="02000603030000020004" pitchFamily="2" charset="0"/>
      <p:regular r:id="rId42"/>
      <p:italic r:id="rId43"/>
    </p:embeddedFont>
    <p:embeddedFont>
      <p:font typeface="FreightSans Pro Bold" panose="02000606030000020004" pitchFamily="2" charset="0"/>
      <p:bold r:id="rId44"/>
      <p:italic r:id="rId45"/>
      <p:boldItalic r:id="rId46"/>
    </p:embeddedFont>
    <p:embeddedFont>
      <p:font typeface="FreightSans Pro Book" panose="02000606030000020004" pitchFamily="2" charset="0"/>
      <p:regular r:id="rId47"/>
      <p:italic r:id="rId48"/>
    </p:embeddedFont>
    <p:embeddedFont>
      <p:font typeface="FreightSans Pro Medium" panose="02000606030000020004" pitchFamily="2" charset="0"/>
      <p:regular r:id="rId49"/>
      <p:italic r:id="rId50"/>
    </p:embeddedFont>
    <p:embeddedFont>
      <p:font typeface="Open Sans" panose="020B0606030504020204" pitchFamily="34" charset="0"/>
      <p:regular r:id="rId51"/>
      <p:bold r:id="rId52"/>
      <p:italic r:id="rId53"/>
      <p:boldItalic r:id="rId54"/>
    </p:embeddedFont>
    <p:embeddedFont>
      <p:font typeface="Source Code Pro" panose="020B0509030403020204" pitchFamily="49" charset="77"/>
      <p:regular r:id="rId55"/>
      <p:bold r:id="rId56"/>
    </p:embeddedFont>
    <p:embeddedFont>
      <p:font typeface="Source Code Pro Light" panose="020B0409030403020204" pitchFamily="49" charset="77"/>
      <p:regular r:id="rId57"/>
    </p:embeddedFont>
    <p:embeddedFont>
      <p:font typeface="SourceCodePro-Light" panose="020B0509030403020204" pitchFamily="49" charset="77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E67F9-6B8D-4537-87E8-312A73754733}">
  <a:tblStyle styleId="{56FE67F9-6B8D-4537-87E8-312A737547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EFF"/>
          </a:solidFill>
        </a:fill>
      </a:tcStyle>
    </a:wholeTbl>
    <a:band1H>
      <a:tcTxStyle/>
      <a:tcStyle>
        <a:tcBdr/>
        <a:fill>
          <a:solidFill>
            <a:srgbClr val="D1DBF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BF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/>
    <p:restoredTop sz="94694"/>
  </p:normalViewPr>
  <p:slideViewPr>
    <p:cSldViewPr snapToGrid="0">
      <p:cViewPr varScale="1">
        <p:scale>
          <a:sx n="102" d="100"/>
          <a:sy n="102" d="100"/>
        </p:scale>
        <p:origin x="216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11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27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17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27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7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3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9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78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3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33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6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726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37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3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44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470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804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8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8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83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8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64880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tut.com/sql-tutorial/sql-selec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www.zentut.com/sql-tutorial/sql-delete/" TargetMode="External"/><Relationship Id="rId4" Type="http://schemas.openxmlformats.org/officeDocument/2006/relationships/hyperlink" Target="http://www.zentut.com/sql-tutorial/sql-updat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&amp; SQL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Database Management Systems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idx="1"/>
          </p:nvPr>
        </p:nvSpPr>
        <p:spPr>
          <a:xfrm>
            <a:off x="1810408" y="98797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DBMS are persistent tables with powerful relational operators</a:t>
            </a:r>
            <a:endParaRPr dirty="0"/>
          </a:p>
          <a:p>
            <a:pPr marL="685800" lvl="1" indent="-228600"/>
            <a:r>
              <a:rPr lang="en-US" dirty="0"/>
              <a:t>Important, heavily used, interesting!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A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table</a:t>
            </a:r>
            <a:r>
              <a:rPr lang="en-US" dirty="0"/>
              <a:t> is a collection of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records</a:t>
            </a:r>
            <a:r>
              <a:rPr lang="en-US" dirty="0"/>
              <a:t>, which are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rows</a:t>
            </a:r>
            <a:r>
              <a:rPr lang="en-US" dirty="0"/>
              <a:t> that have a value for each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column</a:t>
            </a:r>
            <a:endParaRPr dirty="0"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Structure Query Language (SQL) is a declarative programming language describing operations on tables</a:t>
            </a:r>
            <a:endParaRPr dirty="0"/>
          </a:p>
        </p:txBody>
      </p:sp>
      <p:graphicFrame>
        <p:nvGraphicFramePr>
          <p:cNvPr id="249" name="Google Shape;249;p17"/>
          <p:cNvGraphicFramePr/>
          <p:nvPr/>
        </p:nvGraphicFramePr>
        <p:xfrm>
          <a:off x="3657600" y="3276600"/>
          <a:ext cx="4572000" cy="1483400"/>
        </p:xfrm>
        <a:graphic>
          <a:graphicData uri="http://schemas.openxmlformats.org/drawingml/2006/table">
            <a:tbl>
              <a:tblPr firstRow="1" bandRow="1">
                <a:noFill/>
                <a:tableStyleId>{56FE67F9-6B8D-4537-87E8-312A73754733}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Latitude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Longitude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Berkeley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Cambridge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Minneapolis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17"/>
          <p:cNvGrpSpPr/>
          <p:nvPr/>
        </p:nvGrpSpPr>
        <p:grpSpPr>
          <a:xfrm>
            <a:off x="3352800" y="2895600"/>
            <a:ext cx="7162800" cy="2286000"/>
            <a:chOff x="1828800" y="2895600"/>
            <a:chExt cx="7162800" cy="2286000"/>
          </a:xfrm>
        </p:grpSpPr>
        <p:sp>
          <p:nvSpPr>
            <p:cNvPr id="251" name="Google Shape;251;p17"/>
            <p:cNvSpPr/>
            <p:nvPr/>
          </p:nvSpPr>
          <p:spPr>
            <a:xfrm>
              <a:off x="1828800" y="2895600"/>
              <a:ext cx="5410200" cy="2286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7543800" y="4114800"/>
              <a:ext cx="1447800" cy="838200"/>
            </a:xfrm>
            <a:prstGeom prst="wedgeRectCallout">
              <a:avLst>
                <a:gd name="adj1" fmla="val -70459"/>
                <a:gd name="adj2" fmla="val 14651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table</a:t>
              </a:r>
              <a:r>
                <a:rPr lang="en-US" sz="1800">
                  <a:solidFill>
                    <a:schemeClr val="dk1"/>
                  </a:solidFill>
                </a:rPr>
                <a:t> has columns and rows</a:t>
              </a: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1676400" y="3048000"/>
            <a:ext cx="6934200" cy="1447800"/>
            <a:chOff x="152400" y="3048000"/>
            <a:chExt cx="6934200" cy="1447800"/>
          </a:xfrm>
        </p:grpSpPr>
        <p:sp>
          <p:nvSpPr>
            <p:cNvPr id="254" name="Google Shape;254;p17"/>
            <p:cNvSpPr/>
            <p:nvPr/>
          </p:nvSpPr>
          <p:spPr>
            <a:xfrm>
              <a:off x="1981200" y="3962400"/>
              <a:ext cx="5105400" cy="5334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52400" y="3048000"/>
              <a:ext cx="1524000" cy="1066800"/>
            </a:xfrm>
            <a:prstGeom prst="wedgeRectCallout">
              <a:avLst>
                <a:gd name="adj1" fmla="val 73457"/>
                <a:gd name="adj2" fmla="val 74462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row</a:t>
              </a:r>
              <a:r>
                <a:rPr lang="en-US" sz="1800">
                  <a:solidFill>
                    <a:schemeClr val="dk1"/>
                  </a:solidFill>
                </a:rPr>
                <a:t> has a value for each column</a:t>
              </a:r>
              <a:endParaRPr/>
            </a:p>
          </p:txBody>
        </p:sp>
      </p:grpSp>
      <p:grpSp>
        <p:nvGrpSpPr>
          <p:cNvPr id="256" name="Google Shape;256;p17"/>
          <p:cNvGrpSpPr/>
          <p:nvPr/>
        </p:nvGrpSpPr>
        <p:grpSpPr>
          <a:xfrm>
            <a:off x="6629400" y="2590800"/>
            <a:ext cx="3810000" cy="2438400"/>
            <a:chOff x="5105400" y="2590800"/>
            <a:chExt cx="3810000" cy="2438400"/>
          </a:xfrm>
        </p:grpSpPr>
        <p:sp>
          <p:nvSpPr>
            <p:cNvPr id="257" name="Google Shape;257;p17"/>
            <p:cNvSpPr/>
            <p:nvPr/>
          </p:nvSpPr>
          <p:spPr>
            <a:xfrm>
              <a:off x="5105400" y="3048000"/>
              <a:ext cx="1828800" cy="19812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7391400" y="2590800"/>
              <a:ext cx="1524000" cy="1066800"/>
            </a:xfrm>
            <a:prstGeom prst="wedgeRectCallout">
              <a:avLst>
                <a:gd name="adj1" fmla="val -78942"/>
                <a:gd name="adj2" fmla="val 47832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column</a:t>
              </a:r>
              <a:r>
                <a:rPr lang="en-US" sz="1800">
                  <a:solidFill>
                    <a:schemeClr val="dk1"/>
                  </a:solidFill>
                </a:rPr>
                <a:t> has a name and a type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With A Database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>
            <a:spLocks noGrp="1"/>
          </p:cNvSpPr>
          <p:nvPr>
            <p:ph type="title"/>
          </p:nvPr>
        </p:nvSpPr>
        <p:spPr>
          <a:xfrm>
            <a:off x="488515" y="228600"/>
            <a:ext cx="9417485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Permanent Data Storage</a:t>
            </a:r>
            <a:endParaRPr dirty="0"/>
          </a:p>
        </p:txBody>
      </p:sp>
      <p:sp>
        <p:nvSpPr>
          <p:cNvPr id="362" name="Google Shape;362;p27"/>
          <p:cNvSpPr/>
          <p:nvPr/>
        </p:nvSpPr>
        <p:spPr>
          <a:xfrm>
            <a:off x="7315200" y="1371600"/>
            <a:ext cx="2819400" cy="2971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363" name="Google Shape;3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4114800"/>
            <a:ext cx="6223000" cy="18669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4" name="Google Shape;36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0" y="2345070"/>
            <a:ext cx="2413000" cy="13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BD16-50CC-DF7B-1E0F-681510B0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 [Python Docs] [</a:t>
            </a:r>
            <a:r>
              <a:rPr lang="en-US" dirty="0">
                <a:hlinkClick r:id="rId2"/>
              </a:rPr>
              <a:t>SQLite Docs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2A11-3D14-68AC-C22B-02F935B6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Pronounced "sequel lite" </a:t>
            </a:r>
          </a:p>
          <a:p>
            <a:r>
              <a:rPr lang="en-US" dirty="0">
                <a:latin typeface="Source Code Pro" panose="020B0509030403020204" pitchFamily="49" charset="77"/>
              </a:rPr>
              <a:t>sqlite3</a:t>
            </a:r>
            <a:r>
              <a:rPr lang="en-US" dirty="0"/>
              <a:t> is a Python module which connects to a very popular database!</a:t>
            </a:r>
          </a:p>
          <a:p>
            <a:r>
              <a:rPr lang="en-US" dirty="0"/>
              <a:t>  	This is the first time you write code that really interacts with data on your computer!</a:t>
            </a:r>
          </a:p>
          <a:p>
            <a:r>
              <a:rPr lang="en-US" dirty="0"/>
              <a:t> 	There's some "boilerplate" setup here, but it's not too bad… </a:t>
            </a:r>
          </a:p>
          <a:p>
            <a:r>
              <a:rPr lang="en-US" dirty="0"/>
              <a:t> It's lightweight, fast, and works on most computers natively</a:t>
            </a:r>
          </a:p>
          <a:p>
            <a:pPr lvl="1"/>
            <a:r>
              <a:rPr lang="en-US" dirty="0"/>
              <a:t> But </a:t>
            </a:r>
            <a:r>
              <a:rPr lang="en-US" dirty="0" err="1"/>
              <a:t>sqlite</a:t>
            </a:r>
            <a:r>
              <a:rPr lang="en-US" dirty="0"/>
              <a:t> is not setup for web applications – you may encounter other database systems like PostgreSQL </a:t>
            </a:r>
          </a:p>
          <a:p>
            <a:r>
              <a:rPr lang="en-US" dirty="0"/>
              <a:t> A database is a </a:t>
            </a:r>
            <a:r>
              <a:rPr lang="en-US" dirty="0">
                <a:latin typeface="Source Code Pro" panose="020B0509030403020204" pitchFamily="49" charset="77"/>
              </a:rPr>
              <a:t>.</a:t>
            </a:r>
            <a:r>
              <a:rPr lang="en-US" dirty="0" err="1">
                <a:latin typeface="Source Code Pro" panose="020B0509030403020204" pitchFamily="49" charset="77"/>
              </a:rPr>
              <a:t>db</a:t>
            </a:r>
            <a:r>
              <a:rPr lang="en-US" dirty="0"/>
              <a:t> file, which contains all of your data in an efficient form.</a:t>
            </a:r>
          </a:p>
          <a:p>
            <a:r>
              <a:rPr lang="en-US" dirty="0"/>
              <a:t> Many people connect to </a:t>
            </a:r>
            <a:r>
              <a:rPr lang="en-US" dirty="0" err="1"/>
              <a:t>sqlite</a:t>
            </a:r>
            <a:r>
              <a:rPr lang="en-US" dirty="0"/>
              <a:t> through a Program like Python OR through the </a:t>
            </a:r>
            <a:r>
              <a:rPr lang="en-US" dirty="0" err="1"/>
              <a:t>sqlite</a:t>
            </a:r>
            <a:r>
              <a:rPr lang="en-US" dirty="0"/>
              <a:t> interpreter.</a:t>
            </a:r>
          </a:p>
        </p:txBody>
      </p:sp>
    </p:spTree>
    <p:extLst>
      <p:ext uri="{BB962C8B-B14F-4D97-AF65-F5344CB8AC3E}">
        <p14:creationId xmlns:p14="http://schemas.microsoft.com/office/powerpoint/2010/main" val="324253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BEE0-5E78-1397-2BB5-2475E203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 (Python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34B3-4701-DA82-7824-8EB56C61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>
                <a:effectLst/>
                <a:latin typeface="SourceCodePro-Light" panose="020B0509030403020204" pitchFamily="49" charset="77"/>
              </a:rPr>
              <a:t>DB_FILENAME = '23-Databases_and_SQL.db'</a:t>
            </a:r>
            <a:br>
              <a:rPr lang="en-US" sz="2000" b="0" dirty="0">
                <a:effectLst/>
                <a:latin typeface="SourceCodePro-Light" panose="020B0509030403020204" pitchFamily="49" charset="77"/>
              </a:rPr>
            </a:br>
            <a:r>
              <a:rPr lang="en-US" sz="2000" b="0" dirty="0">
                <a:effectLst/>
                <a:latin typeface="SourceCodePro-Light" panose="020B0509030403020204" pitchFamily="49" charset="77"/>
              </a:rPr>
              <a:t>import sqlite3</a:t>
            </a:r>
          </a:p>
          <a:p>
            <a:pPr marL="0" indent="0">
              <a:buNone/>
            </a:pP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Talking to the database happens through a "connection"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SourceCodePro-Light" panose="020B0509030403020204" pitchFamily="49" charset="77"/>
              </a:rPr>
              <a:t>con = sqlite3.connect(DB_FILENAME)</a:t>
            </a:r>
          </a:p>
          <a:p>
            <a:pPr marL="0" indent="0">
              <a:buNone/>
            </a:pP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A cursor is the object we use to execute a query.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SourceCodePro-Light" panose="020B0509030403020204" pitchFamily="49" charset="77"/>
              </a:rPr>
              <a:t>cur = </a:t>
            </a:r>
            <a:r>
              <a:rPr lang="en-US" sz="2000" b="0" dirty="0" err="1">
                <a:effectLst/>
                <a:latin typeface="SourceCodePro-Light" panose="020B0509030403020204" pitchFamily="49" charset="77"/>
              </a:rPr>
              <a:t>con.cursor</a:t>
            </a:r>
            <a:r>
              <a:rPr lang="en-US" sz="2000" b="0" dirty="0">
                <a:effectLst/>
                <a:latin typeface="SourceCodePro-Light" panose="020B0509030403020204" pitchFamily="49" charset="77"/>
              </a:rPr>
              <a:t>()</a:t>
            </a:r>
            <a:br>
              <a:rPr lang="en-US" sz="2000" b="0" dirty="0">
                <a:effectLst/>
                <a:latin typeface="SourceCodePro-Light" panose="020B0509030403020204" pitchFamily="49" charset="77"/>
              </a:rPr>
            </a:b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This returns an iterator!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SourceCodePro-Light" panose="020B0509030403020204" pitchFamily="49" charset="77"/>
              </a:rPr>
              <a:t>result = </a:t>
            </a:r>
            <a:r>
              <a:rPr lang="en-US" sz="2000" b="0" dirty="0" err="1">
                <a:effectLst/>
                <a:latin typeface="SourceCodePro-Light" panose="020B0509030403020204" pitchFamily="49" charset="77"/>
              </a:rPr>
              <a:t>cur.execute</a:t>
            </a:r>
            <a:r>
              <a:rPr lang="en-US" sz="2000" b="0" dirty="0">
                <a:effectLst/>
                <a:latin typeface="SourceCodePro-Light" panose="020B0509030403020204" pitchFamily="49" charset="77"/>
              </a:rPr>
              <a:t>("YOUR QUERY")</a:t>
            </a:r>
          </a:p>
          <a:p>
            <a:pPr marL="0" indent="0">
              <a:buNone/>
            </a:pPr>
            <a:r>
              <a:rPr lang="en-US" sz="2000" dirty="0">
                <a:latin typeface="SourceCodePro-Light" panose="020B0509030403020204" pitchFamily="49" charset="77"/>
              </a:rPr>
              <a:t>for row in result: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SourceCodePro-Light" panose="020B0509030403020204" pitchFamily="49" charset="77"/>
              </a:rPr>
              <a:t>    print(result) # This is a Tuple!</a:t>
            </a:r>
            <a:br>
              <a:rPr lang="en-US" sz="2000" b="0" dirty="0">
                <a:effectLst/>
                <a:latin typeface="SourceCodePro-Light" panose="020B0509030403020204" pitchFamily="49" charset="77"/>
              </a:rPr>
            </a:b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Save (commit) the changes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SourceCodePro-Light" panose="020B0509030403020204" pitchFamily="49" charset="77"/>
              </a:rPr>
              <a:t>con.commit</a:t>
            </a:r>
            <a:r>
              <a:rPr lang="en-US" sz="2000" b="0" dirty="0">
                <a:effectLst/>
                <a:latin typeface="SourceCodePro-Light" panose="020B0509030403020204" pitchFamily="49" charset="77"/>
              </a:rPr>
              <a:t>()</a:t>
            </a:r>
            <a:br>
              <a:rPr lang="en-US" sz="2000" b="0" dirty="0">
                <a:effectLst/>
                <a:latin typeface="SourceCodePro-Light" panose="020B0509030403020204" pitchFamily="49" charset="77"/>
              </a:rPr>
            </a:b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We can also close the connection if we are done with it.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Just be sure any changes have been committed or they will be lost.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SourceCodePro-Light" panose="020B0509030403020204" pitchFamily="49" charset="77"/>
              </a:rPr>
              <a:t>con.close</a:t>
            </a:r>
            <a:r>
              <a:rPr lang="en-US" sz="2000" b="0" dirty="0">
                <a:effectLst/>
                <a:latin typeface="SourceCodePro-Light" panose="020B0509030403020204" pitchFamily="49" charset="77"/>
              </a:rPr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529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>
            <a:spLocks noGrp="1"/>
          </p:cNvSpPr>
          <p:nvPr>
            <p:ph type="title"/>
          </p:nvPr>
        </p:nvSpPr>
        <p:spPr>
          <a:xfrm>
            <a:off x="526093" y="228600"/>
            <a:ext cx="9379907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SQLite python API – In a Notebook.</a:t>
            </a:r>
            <a:endParaRPr dirty="0"/>
          </a:p>
        </p:txBody>
      </p:sp>
      <p:pic>
        <p:nvPicPr>
          <p:cNvPr id="498" name="Google Shape;49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402080"/>
            <a:ext cx="9144000" cy="4053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30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237C-4AE9-302C-687D-6615FE73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sqlite</a:t>
            </a:r>
            <a:r>
              <a:rPr lang="en-US" dirty="0"/>
              <a:t>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2171-0938-144F-D44D-81BA4A5A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Interactive console used </a:t>
            </a:r>
            <a:r>
              <a:rPr lang="en-US" i="1" dirty="0"/>
              <a:t>via the Terminal!</a:t>
            </a:r>
          </a:p>
          <a:p>
            <a:r>
              <a:rPr lang="en-US" i="1" dirty="0"/>
              <a:t> Everything is saved </a:t>
            </a:r>
            <a:r>
              <a:rPr lang="en-US" i="1" dirty="0" err="1"/>
              <a:t>automaticaly</a:t>
            </a:r>
            <a:r>
              <a:rPr lang="en-US" i="1" dirty="0"/>
              <a:t>. BEWARE!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Source Code Pro Light" panose="020B0409030403020204" pitchFamily="49" charset="77"/>
              </a:rPr>
              <a:t>👉 sqlite3 23-Databases_and_SQL.db 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SQLite version 3.37.0 2021-12-09 01:34:53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Enter ".help" for usage hints.</a:t>
            </a:r>
          </a:p>
          <a:p>
            <a:pPr marL="0" indent="0">
              <a:buNone/>
            </a:pPr>
            <a:r>
              <a:rPr lang="en-US" sz="1600" dirty="0" err="1">
                <a:effectLst/>
                <a:latin typeface="Source Code Pro Light" panose="020B0409030403020204" pitchFamily="49" charset="77"/>
              </a:rPr>
              <a:t>sqlite</a:t>
            </a:r>
            <a:r>
              <a:rPr lang="en-US" sz="1600" dirty="0">
                <a:effectLst/>
                <a:latin typeface="Source Code Pro Light" panose="020B0409030403020204" pitchFamily="49" charset="77"/>
              </a:rPr>
              <a:t>&gt; .help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.echo </a:t>
            </a:r>
            <a:r>
              <a:rPr lang="en-US" sz="1600" dirty="0" err="1">
                <a:effectLst/>
                <a:latin typeface="Source Code Pro Light" panose="020B0409030403020204" pitchFamily="49" charset="77"/>
              </a:rPr>
              <a:t>on|off</a:t>
            </a:r>
            <a:r>
              <a:rPr lang="en-US" sz="1600" dirty="0">
                <a:effectLst/>
                <a:latin typeface="Source Code Pro Light" panose="020B0409030403020204" pitchFamily="49" charset="77"/>
              </a:rPr>
              <a:t>             Turn command echo on or off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.exit ?CODE?             Exit this program with return-code CODE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.headers </a:t>
            </a:r>
            <a:r>
              <a:rPr lang="en-US" sz="1600" dirty="0" err="1">
                <a:effectLst/>
                <a:latin typeface="Source Code Pro Light" panose="020B0409030403020204" pitchFamily="49" charset="77"/>
              </a:rPr>
              <a:t>on|off</a:t>
            </a:r>
            <a:r>
              <a:rPr lang="en-US" sz="1600" dirty="0">
                <a:effectLst/>
                <a:latin typeface="Source Code Pro Light" panose="020B0409030403020204" pitchFamily="49" charset="77"/>
              </a:rPr>
              <a:t>          Turn display of headers on or off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.help ?-all? ?PATTERN?   Show help text for PATTERN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.quit                    Exit this program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.show                    Show the current values for various settings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.tables ?TABLE?          List names of tables matching LIKE pattern TABLE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.trace ?OPTIONS?         Output each SQL statement as it is run</a:t>
            </a:r>
          </a:p>
          <a:p>
            <a:pPr marL="0" indent="0">
              <a:buNone/>
            </a:pPr>
            <a:r>
              <a:rPr lang="en-US" sz="1600" dirty="0" err="1">
                <a:effectLst/>
                <a:latin typeface="Source Code Pro Light" panose="020B0409030403020204" pitchFamily="49" charset="77"/>
              </a:rPr>
              <a:t>sqlite</a:t>
            </a:r>
            <a:r>
              <a:rPr lang="en-US" sz="1600" dirty="0">
                <a:effectLst/>
                <a:latin typeface="Source Code Pro Light" panose="020B0409030403020204" pitchFamily="49" charset="77"/>
              </a:rPr>
              <a:t>&gt; .tables</a:t>
            </a:r>
          </a:p>
          <a:p>
            <a:pPr marL="0" indent="0">
              <a:buNone/>
            </a:pPr>
            <a:r>
              <a:rPr lang="en-US" sz="1600" dirty="0">
                <a:latin typeface="Source Code Pro Light" panose="020B0409030403020204" pitchFamily="49" charset="77"/>
              </a:rPr>
              <a:t>cones sales</a:t>
            </a:r>
          </a:p>
          <a:p>
            <a:pPr marL="0" indent="0">
              <a:buNone/>
            </a:pPr>
            <a:r>
              <a:rPr lang="en-US" sz="1600" dirty="0" err="1">
                <a:latin typeface="Source Code Pro Light" panose="020B0409030403020204" pitchFamily="49" charset="77"/>
              </a:rPr>
              <a:t>sqlite</a:t>
            </a:r>
            <a:r>
              <a:rPr lang="en-US" sz="1600" dirty="0">
                <a:latin typeface="Source Code Pro Light" panose="020B0409030403020204" pitchFamily="49" charset="77"/>
              </a:rPr>
              <a:t>&gt; </a:t>
            </a:r>
            <a:endParaRPr lang="en-US" sz="1600" dirty="0">
              <a:effectLst/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3A69A-4F50-41EA-7D8C-40C4C42B5856}"/>
              </a:ext>
            </a:extLst>
          </p:cNvPr>
          <p:cNvSpPr txBox="1"/>
          <p:nvPr/>
        </p:nvSpPr>
        <p:spPr>
          <a:xfrm>
            <a:off x="8843375" y="1377863"/>
            <a:ext cx="2404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many more commands than the ones shown here!, but these can be neat!</a:t>
            </a:r>
          </a:p>
        </p:txBody>
      </p:sp>
    </p:spTree>
    <p:extLst>
      <p:ext uri="{BB962C8B-B14F-4D97-AF65-F5344CB8AC3E}">
        <p14:creationId xmlns:p14="http://schemas.microsoft.com/office/powerpoint/2010/main" val="4176815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SQL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5CD3-4D73-6B44-A7F9-B698A45F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DD4A-6365-F849-AB88-65DBF08D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</a:t>
            </a:r>
            <a:r>
              <a:rPr lang="en-US" b="1" i="1" dirty="0"/>
              <a:t>declarative</a:t>
            </a:r>
            <a:r>
              <a:rPr lang="en-US" b="1" dirty="0"/>
              <a:t> programming language </a:t>
            </a:r>
            <a:r>
              <a:rPr lang="en-US" dirty="0"/>
              <a:t>for accessing and modifying data in a relational database.</a:t>
            </a:r>
          </a:p>
          <a:p>
            <a:r>
              <a:rPr lang="en-US" dirty="0"/>
              <a:t>It is an entirely new way of thinking (“new” in 1970, and new to you now!) that specifies </a:t>
            </a:r>
            <a:r>
              <a:rPr lang="en-US" i="1" dirty="0"/>
              <a:t>what </a:t>
            </a:r>
            <a:r>
              <a:rPr lang="en-US" dirty="0"/>
              <a:t>should happen, but not </a:t>
            </a:r>
            <a:r>
              <a:rPr lang="en-US" i="1" dirty="0"/>
              <a:t>how</a:t>
            </a:r>
            <a:r>
              <a:rPr lang="en-US" dirty="0"/>
              <a:t> it should happen.</a:t>
            </a:r>
          </a:p>
          <a:p>
            <a:r>
              <a:rPr lang="en-US" dirty="0"/>
              <a:t>One of a few major programming paradigms</a:t>
            </a:r>
          </a:p>
          <a:p>
            <a:pPr lvl="1"/>
            <a:r>
              <a:rPr lang="en-US" dirty="0"/>
              <a:t> Imperative/Procedural</a:t>
            </a:r>
          </a:p>
          <a:p>
            <a:pPr lvl="1"/>
            <a:r>
              <a:rPr lang="en-US" dirty="0"/>
              <a:t> Object Oriented</a:t>
            </a:r>
          </a:p>
          <a:p>
            <a:pPr lvl="1"/>
            <a:r>
              <a:rPr lang="en-US" dirty="0"/>
              <a:t> Functional</a:t>
            </a:r>
          </a:p>
          <a:p>
            <a:pPr lvl="1"/>
            <a:r>
              <a:rPr lang="en-US" dirty="0"/>
              <a:t> Declarative</a:t>
            </a:r>
          </a:p>
          <a:p>
            <a:r>
              <a:rPr lang="en-US" dirty="0"/>
              <a:t> Python is a multi-paradigm language, but we haven't yet tried declarative programming.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F8CF-688E-1944-91ED-D9A5A5A3D04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7180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567559" y="228600"/>
            <a:ext cx="9338441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What is SQL?</a:t>
            </a:r>
            <a:endParaRPr dirty="0"/>
          </a:p>
        </p:txBody>
      </p:sp>
      <p:sp>
        <p:nvSpPr>
          <p:cNvPr id="264" name="Google Shape;264;p18"/>
          <p:cNvSpPr txBox="1">
            <a:spLocks noGrp="1"/>
          </p:cNvSpPr>
          <p:nvPr>
            <p:ph idx="1"/>
          </p:nvPr>
        </p:nvSpPr>
        <p:spPr>
          <a:xfrm>
            <a:off x="567559" y="1066800"/>
            <a:ext cx="1162444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 declarative language</a:t>
            </a:r>
            <a:endParaRPr dirty="0"/>
          </a:p>
          <a:p>
            <a:pPr marL="685800" lvl="1" indent="-228600"/>
            <a:r>
              <a:rPr lang="en-US" dirty="0"/>
              <a:t>Described </a:t>
            </a:r>
            <a:r>
              <a:rPr lang="en-US" i="1" dirty="0"/>
              <a:t>what</a:t>
            </a:r>
            <a:r>
              <a:rPr lang="en-US" dirty="0"/>
              <a:t> to compute</a:t>
            </a:r>
            <a:endParaRPr dirty="0"/>
          </a:p>
          <a:p>
            <a:pPr marL="685800" lvl="1" indent="-228600"/>
            <a:r>
              <a:rPr lang="en-US" dirty="0"/>
              <a:t>Imperative languages, like python, describe </a:t>
            </a:r>
            <a:r>
              <a:rPr lang="en-US" i="1" dirty="0"/>
              <a:t>how</a:t>
            </a:r>
            <a:r>
              <a:rPr lang="en-US" dirty="0"/>
              <a:t> to compute it</a:t>
            </a:r>
            <a:endParaRPr dirty="0"/>
          </a:p>
          <a:p>
            <a:pPr marL="685800" lvl="1" indent="-228600"/>
            <a:r>
              <a:rPr lang="en-US" dirty="0"/>
              <a:t>Query processor (interpreter) chooses which of many equivalent query plans to execute to perform the SQL statements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ANSI and ISO standard, but many variants</a:t>
            </a:r>
          </a:p>
          <a:p>
            <a:pPr marL="742950" lvl="1" indent="-285750">
              <a:spcBef>
                <a:spcPts val="720"/>
              </a:spcBef>
              <a:buSzPts val="2400"/>
              <a:buFont typeface="Arial"/>
              <a:buChar char="•"/>
            </a:pPr>
            <a:r>
              <a:rPr lang="en-US" dirty="0"/>
              <a:t>CS88's SQL will work on nearly all relational databases—databases that use tables.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dirty="0"/>
              <a:t> statement creates a new table, either from scratch or by projecting a table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dirty="0"/>
              <a:t>statement gives a global name to a table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Lots of other statements</a:t>
            </a:r>
            <a:endParaRPr dirty="0"/>
          </a:p>
          <a:p>
            <a:pPr marL="685800" lvl="1" indent="-228600">
              <a:buFont typeface="Courier"/>
              <a:buChar char="–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analyze, delete, explain, insert, replace, update, 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9A88-C26C-D544-BB84-10D459DD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0638-24DD-6047-AA14-06CA9D61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456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SQL example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SQL statements create tables</a:t>
            </a:r>
            <a:endParaRPr dirty="0"/>
          </a:p>
          <a:p>
            <a:pPr marL="685800" lvl="1" indent="-228600"/>
            <a:r>
              <a:rPr lang="en-US" dirty="0"/>
              <a:t>Give it a try with sqlite3 or code.cs61a.org </a:t>
            </a:r>
          </a:p>
          <a:p>
            <a:pPr marL="685800" lvl="1" indent="-228600"/>
            <a:r>
              <a:rPr lang="en-US" b="1" dirty="0"/>
              <a:t>Each statement ends with ‘;’</a:t>
            </a:r>
            <a:endParaRPr b="1" dirty="0"/>
          </a:p>
          <a:p>
            <a:pPr marL="685800" lvl="1" indent="-114300">
              <a:buNone/>
            </a:pPr>
            <a:endParaRPr dirty="0"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/>
          </a:p>
        </p:txBody>
      </p:sp>
      <p:sp>
        <p:nvSpPr>
          <p:cNvPr id="277" name="Google Shape;277;p19"/>
          <p:cNvSpPr/>
          <p:nvPr/>
        </p:nvSpPr>
        <p:spPr>
          <a:xfrm>
            <a:off x="1676400" y="3012638"/>
            <a:ext cx="8763000" cy="2585323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cs88$ sqlite3</a:t>
            </a:r>
            <a:endParaRPr dirty="0"/>
          </a:p>
          <a:p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SQLite version 3.9.2 2015-11-02 18:31:45</a:t>
            </a:r>
            <a:endParaRPr dirty="0"/>
          </a:p>
          <a:p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Enter ".help" for usage hints.</a:t>
            </a:r>
            <a:endParaRPr dirty="0"/>
          </a:p>
          <a:p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Connected to a </a:t>
            </a:r>
            <a:r>
              <a:rPr lang="en-US" sz="18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transient in-memory database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dirty="0"/>
          </a:p>
          <a:p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Use ".open FILENAME" to reopen on a persistent database.</a:t>
            </a:r>
            <a:endParaRPr dirty="0"/>
          </a:p>
          <a:p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sqlite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lang="en-US" sz="1800" b="1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38 as latitude, 122 as longitude, "Berkeley" as name;</a:t>
            </a:r>
            <a:endParaRPr dirty="0"/>
          </a:p>
          <a:p>
            <a:r>
              <a:rPr lang="en-US" sz="18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38|122|Berkeley</a:t>
            </a:r>
            <a:endParaRPr dirty="0"/>
          </a:p>
          <a:p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sqlite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2AA9-9350-2D48-8937-AA9AEF25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SQL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978A-311C-9A4A-BD7D-AECD1A68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SQL Keywords are case-</a:t>
            </a:r>
            <a:r>
              <a:rPr lang="en-US" sz="2800" i="1" dirty="0"/>
              <a:t>insensitive</a:t>
            </a:r>
          </a:p>
          <a:p>
            <a:pPr lvl="1"/>
            <a:r>
              <a:rPr lang="en-US" sz="2800" dirty="0"/>
              <a:t> e.g. </a:t>
            </a:r>
            <a:r>
              <a:rPr lang="en-US" sz="2800" dirty="0">
                <a:latin typeface="Source Code Pro" panose="020B0509030403020204" pitchFamily="49" charset="77"/>
              </a:rPr>
              <a:t>SELECT</a:t>
            </a:r>
            <a:r>
              <a:rPr lang="en-US" sz="2800" dirty="0"/>
              <a:t> and </a:t>
            </a:r>
            <a:r>
              <a:rPr lang="en-US" sz="2800" dirty="0">
                <a:latin typeface="Source Code Pro" panose="020B0509030403020204" pitchFamily="49" charset="77"/>
              </a:rPr>
              <a:t>select</a:t>
            </a:r>
            <a:r>
              <a:rPr lang="en-US" sz="2800" dirty="0"/>
              <a:t> do the same thing</a:t>
            </a:r>
          </a:p>
          <a:p>
            <a:pPr lvl="1"/>
            <a:r>
              <a:rPr lang="en-US" sz="2800" dirty="0"/>
              <a:t> I </a:t>
            </a:r>
            <a:r>
              <a:rPr lang="en-US" sz="2800" i="1" dirty="0"/>
              <a:t>try </a:t>
            </a:r>
            <a:r>
              <a:rPr lang="en-US" sz="2800" dirty="0"/>
              <a:t>to capitalize them to make it clear what's-what.</a:t>
            </a:r>
          </a:p>
          <a:p>
            <a:r>
              <a:rPr lang="en-US" sz="2800" dirty="0"/>
              <a:t> The order of SQL keywords matters</a:t>
            </a:r>
          </a:p>
          <a:p>
            <a:pPr lvl="1"/>
            <a:r>
              <a:rPr lang="en-US" sz="2800" dirty="0"/>
              <a:t> e.g. </a:t>
            </a:r>
            <a:r>
              <a:rPr lang="en-US" sz="2800" dirty="0">
                <a:latin typeface="Source Code Pro" panose="020B0509030403020204" pitchFamily="49" charset="77"/>
              </a:rPr>
              <a:t>SELECT ... FROM … WHERE … </a:t>
            </a:r>
          </a:p>
          <a:p>
            <a:r>
              <a:rPr lang="en-US" sz="2800" dirty="0">
                <a:latin typeface="Source Code Pro" panose="020B0509030403020204" pitchFamily="49" charset="77"/>
              </a:rPr>
              <a:t>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statement ends in a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Whitespace doesn't matter</a:t>
            </a:r>
          </a:p>
          <a:p>
            <a:pPr lvl="1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But indentations and newlines help make queries readable!</a:t>
            </a: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Despite being a standard, differences do exist between databases. We use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sqlite3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880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A Running example from Data 8 Lec 10</a:t>
            </a:r>
            <a:endParaRPr/>
          </a:p>
        </p:txBody>
      </p:sp>
      <p:pic>
        <p:nvPicPr>
          <p:cNvPr id="286" name="Google Shape;28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219201"/>
            <a:ext cx="6324600" cy="416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0034" y="5392330"/>
            <a:ext cx="6172200" cy="109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8" name="Google Shape;28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3581400"/>
            <a:ext cx="346456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SELECT</a:t>
            </a:r>
            <a:endParaRPr dirty="0"/>
          </a:p>
        </p:txBody>
      </p:sp>
      <p:sp>
        <p:nvSpPr>
          <p:cNvPr id="294" name="Google Shape;294;p21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Comma-separated list of </a:t>
            </a:r>
            <a:r>
              <a:rPr lang="en-US" i="1"/>
              <a:t>column descriptions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Column description is an expression, optionally followed by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/>
              <a:t> and a </a:t>
            </a:r>
            <a:r>
              <a:rPr lang="en-US" b="0">
                <a:solidFill>
                  <a:srgbClr val="FF0000"/>
                </a:solidFill>
              </a:rPr>
              <a:t>column name</a:t>
            </a:r>
            <a:endParaRPr/>
          </a:p>
          <a:p>
            <a:pPr marL="0" indent="0">
              <a:spcBef>
                <a:spcPts val="720"/>
              </a:spcBef>
              <a:buSzPts val="2400"/>
              <a:buNone/>
            </a:pP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Selecting literals creates a one-row table</a:t>
            </a:r>
            <a:endParaRPr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/>
              <a:t> of select statements is a table containing the union of the rows</a:t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1810193" y="4395184"/>
            <a:ext cx="8610600" cy="138499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"strawberry" as Flavor, "pink" as Color, 3.55 as Price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"chocolate","light brown", 4.75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"chocolate","dark brown", 5.25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"strawberry","pink",5.25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"bubblegum","pink",4.75</a:t>
            </a:r>
            <a:r>
              <a:rPr lang="en-US" sz="20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600" b="1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2186940" y="2209800"/>
            <a:ext cx="7543800" cy="42575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2000">
                <a:solidFill>
                  <a:schemeClr val="dk1"/>
                </a:solidFill>
              </a:rPr>
              <a:t> [expression]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2000">
                <a:solidFill>
                  <a:schemeClr val="dk1"/>
                </a:solidFill>
              </a:rPr>
              <a:t> [name], [expression]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2000">
                <a:solidFill>
                  <a:schemeClr val="dk1"/>
                </a:solidFill>
              </a:rPr>
              <a:t> [name]; . . . </a:t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186940" y="3200400"/>
            <a:ext cx="7947660" cy="33855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"strawberry"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Flavor, "pink"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Color, 3.55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Price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Select …</a:t>
            </a:r>
            <a:endParaRPr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762000"/>
            <a:ext cx="8102600" cy="5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3040" y="3537508"/>
            <a:ext cx="3945007" cy="27495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Projecting existing tables</a:t>
            </a: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Input table specified by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/>
              <a:t>clause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Subset of rows selected using a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/>
              <a:t> clause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Ordering of the selected rows declared using an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order by </a:t>
            </a:r>
            <a:r>
              <a:rPr lang="en-US"/>
              <a:t>clause</a:t>
            </a:r>
            <a:endParaRPr/>
          </a:p>
        </p:txBody>
      </p:sp>
      <p:sp>
        <p:nvSpPr>
          <p:cNvPr id="340" name="Google Shape;340;p25"/>
          <p:cNvSpPr txBox="1"/>
          <p:nvPr/>
        </p:nvSpPr>
        <p:spPr>
          <a:xfrm>
            <a:off x="1905001" y="2943999"/>
            <a:ext cx="7793940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[table]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[condition]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[order] 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1905000" y="3791415"/>
            <a:ext cx="6349652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*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from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cones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order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by Price;</a:t>
            </a:r>
            <a:endParaRPr dirty="0">
              <a:latin typeface="Source Code Pro" panose="020B0509030403020204" pitchFamily="49" charset="77"/>
            </a:endParaRPr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800" y="4418103"/>
            <a:ext cx="3153440" cy="172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1" y="1295400"/>
            <a:ext cx="3918857" cy="25908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Projection</a:t>
            </a:r>
            <a:endParaRPr/>
          </a:p>
        </p:txBody>
      </p:sp>
      <p:sp>
        <p:nvSpPr>
          <p:cNvPr id="349" name="Google Shape;349;p26"/>
          <p:cNvSpPr txBox="1">
            <a:spLocks noGrp="1"/>
          </p:cNvSpPr>
          <p:nvPr>
            <p:ph idx="1"/>
          </p:nvPr>
        </p:nvSpPr>
        <p:spPr>
          <a:xfrm>
            <a:off x="1313793" y="5749160"/>
            <a:ext cx="851600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 “projection” is a view of a table, it doesn’t alter the state of the table.</a:t>
            </a:r>
            <a:endParaRPr dirty="0"/>
          </a:p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2581" y="2874027"/>
            <a:ext cx="5600700" cy="264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in SQL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Filtering rows - where</a:t>
            </a:r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idx="1"/>
          </p:nvPr>
        </p:nvSpPr>
        <p:spPr>
          <a:xfrm>
            <a:off x="2133600" y="11559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Set of Table records (rows) that satisfy a condition</a:t>
            </a:r>
            <a:endParaRPr/>
          </a:p>
        </p:txBody>
      </p:sp>
      <p:pic>
        <p:nvPicPr>
          <p:cNvPr id="374" name="Google Shape;3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6779" y="2822644"/>
            <a:ext cx="2919933" cy="19304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5058" y="5094408"/>
            <a:ext cx="4060320" cy="96987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6" name="Google Shape;37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12786" y="2825994"/>
            <a:ext cx="4488514" cy="323828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7" name="Google Shape;377;p28"/>
          <p:cNvSpPr txBox="1"/>
          <p:nvPr/>
        </p:nvSpPr>
        <p:spPr>
          <a:xfrm>
            <a:off x="1556359" y="1943332"/>
            <a:ext cx="9654436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[table] </a:t>
            </a:r>
            <a:r>
              <a:rPr lang="en-US" sz="18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where</a:t>
            </a:r>
            <a:r>
              <a:rPr lang="en-US" sz="1800" b="1" dirty="0">
                <a:solidFill>
                  <a:srgbClr val="FF0000"/>
                </a:solidFill>
                <a:latin typeface="Source Code Pro" panose="020B0509030403020204" pitchFamily="49" charset="77"/>
              </a:rPr>
              <a:t> [condition]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[order] 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SQL Operators for predicate</a:t>
            </a:r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b="0"/>
              <a:t>use the </a:t>
            </a:r>
            <a:r>
              <a:rPr lang="en-US" sz="1800"/>
              <a:t>WHERE </a:t>
            </a:r>
            <a:r>
              <a:rPr lang="en-US" sz="1800" b="0"/>
              <a:t>clause in the SQL statements such as </a:t>
            </a:r>
            <a:r>
              <a:rPr lang="en-US" sz="1800" b="0" u="sng">
                <a:solidFill>
                  <a:schemeClr val="hlink"/>
                </a:solidFill>
                <a:hlinkClick r:id="rId3"/>
              </a:rPr>
              <a:t>SELECT</a:t>
            </a:r>
            <a:r>
              <a:rPr lang="en-US" sz="1800" b="0"/>
              <a:t>,  </a:t>
            </a:r>
            <a:r>
              <a:rPr lang="en-US" sz="1800" b="0" u="sng">
                <a:solidFill>
                  <a:schemeClr val="hlink"/>
                </a:solidFill>
                <a:hlinkClick r:id="rId4"/>
              </a:rPr>
              <a:t>UPDATE </a:t>
            </a:r>
            <a:r>
              <a:rPr lang="en-US" sz="1800" b="0"/>
              <a:t>and </a:t>
            </a:r>
            <a:r>
              <a:rPr lang="en-US" sz="1800" b="0" u="sng">
                <a:solidFill>
                  <a:schemeClr val="hlink"/>
                </a:solidFill>
                <a:hlinkClick r:id="rId5"/>
              </a:rPr>
              <a:t>DELETE</a:t>
            </a:r>
            <a:r>
              <a:rPr lang="en-US" sz="1800" b="0"/>
              <a:t>  to filter rows that do not meet a specified condition</a:t>
            </a:r>
            <a:endParaRPr sz="1800"/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62200" y="2438400"/>
            <a:ext cx="7035236" cy="31242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&amp; SQL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Summary</a:t>
            </a:r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SQL a declarative programming language on relational tables </a:t>
            </a:r>
            <a:endParaRPr/>
          </a:p>
          <a:p>
            <a:pPr marL="685800" lvl="1" indent="-228600"/>
            <a:r>
              <a:rPr lang="en-US"/>
              <a:t>largely familiar to you from data8</a:t>
            </a:r>
            <a:endParaRPr/>
          </a:p>
          <a:p>
            <a:pPr marL="685800" lvl="1" indent="-228600"/>
            <a:r>
              <a:rPr lang="en-US"/>
              <a:t>create, select, where, order, group by, join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Databases are accessed through Applications</a:t>
            </a:r>
            <a:endParaRPr/>
          </a:p>
          <a:p>
            <a:pPr marL="685800" lvl="1" indent="-228600"/>
            <a:r>
              <a:rPr lang="en-US"/>
              <a:t>e.g., all modern web apps have Database backend</a:t>
            </a:r>
            <a:endParaRPr/>
          </a:p>
          <a:p>
            <a:pPr marL="685800" lvl="1" indent="-228600"/>
            <a:r>
              <a:rPr lang="en-US"/>
              <a:t>Queries are issued through API</a:t>
            </a:r>
            <a:endParaRPr/>
          </a:p>
          <a:p>
            <a:pPr marL="1143000" lvl="2" indent="-228600"/>
            <a:r>
              <a:rPr lang="en-US"/>
              <a:t>Be careful about app corrupting the database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 analytics tend to draw database into memory and operate on it as a data structure</a:t>
            </a:r>
            <a:endParaRPr/>
          </a:p>
          <a:p>
            <a:pPr marL="685800" lvl="1" indent="-228600"/>
            <a:r>
              <a:rPr lang="en-US"/>
              <a:t>e.g., Tables 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More in lab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025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>
                <a:latin typeface="Courier"/>
                <a:ea typeface="Courier"/>
                <a:cs typeface="Courier"/>
                <a:sym typeface="Courier"/>
              </a:rPr>
              <a:t>create table</a:t>
            </a:r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SQL often used interactively</a:t>
            </a:r>
            <a:endParaRPr/>
          </a:p>
          <a:p>
            <a:pPr marL="685800" lvl="1" indent="-228600"/>
            <a:r>
              <a:rPr lang="en-US"/>
              <a:t>Result of select displayed to the user, but not stored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Create table statement gives the result a name</a:t>
            </a:r>
            <a:endParaRPr/>
          </a:p>
          <a:p>
            <a:pPr marL="685800" lvl="1" indent="-228600"/>
            <a:r>
              <a:rPr lang="en-US"/>
              <a:t>Like a variable, but for a permanent object</a:t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2385391" y="3214158"/>
            <a:ext cx="8299309" cy="46166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create table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</a:rPr>
              <a:t>[name] </a:t>
            </a:r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</a:rPr>
              <a:t> [select statement];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SQL: creating a named table</a:t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1918252" y="1450876"/>
            <a:ext cx="8597348" cy="230832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create table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cones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1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ID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, "strawberry"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Flavor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, "pink"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Color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, 3.55 as Price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2, "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chocolate","light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brown", 4.75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3, "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chocolate","dark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brown", 5.25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4, "strawberry","pink",5.25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5, "bubblegum","pink",4.75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6, "chocolate", "dark brown", 5.25;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2209800" y="4786868"/>
            <a:ext cx="65453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Notice how column names are introduced and implicit later on.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Summary – Part 1</a:t>
            </a:r>
            <a:endParaRPr/>
          </a:p>
        </p:txBody>
      </p:sp>
      <p:sp>
        <p:nvSpPr>
          <p:cNvPr id="525" name="Google Shape;525;p42"/>
          <p:cNvSpPr txBox="1"/>
          <p:nvPr/>
        </p:nvSpPr>
        <p:spPr>
          <a:xfrm>
            <a:off x="2438400" y="1447800"/>
            <a:ext cx="8672185" cy="707886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 &lt;col spec&gt;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FROM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&lt;table spec&gt;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WHERE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&lt;</a:t>
            </a:r>
            <a:r>
              <a:rPr lang="en-US" sz="2000" b="1" dirty="0" err="1">
                <a:solidFill>
                  <a:schemeClr val="dk1"/>
                </a:solidFill>
                <a:latin typeface="Source Code Pro" panose="020B0509030403020204" pitchFamily="49" charset="77"/>
              </a:rPr>
              <a:t>cond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spec&gt;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GROUP BY &lt;group spec&gt; ORDER BY &lt;order spec&gt;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2438399" y="2563432"/>
            <a:ext cx="8672185" cy="67710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INSERT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INTO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table(column1, column2,...)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	VALUES (value1, value2,...);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527" name="Google Shape;527;p42"/>
          <p:cNvSpPr/>
          <p:nvPr/>
        </p:nvSpPr>
        <p:spPr>
          <a:xfrm>
            <a:off x="2438401" y="4204372"/>
            <a:ext cx="8672183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CREATE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name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 &lt;select statement&gt; 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2438400" y="3540625"/>
            <a:ext cx="8672184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CREATE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name ( &lt;columns&gt; ) 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2438399" y="4962604"/>
            <a:ext cx="8672183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DROP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name 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Summary</a:t>
            </a:r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SQL a declarative programming language on relational tables </a:t>
            </a:r>
            <a:endParaRPr/>
          </a:p>
          <a:p>
            <a:pPr marL="685800" lvl="1" indent="-228600"/>
            <a:r>
              <a:rPr lang="en-US"/>
              <a:t>largely familiar to you from data8</a:t>
            </a:r>
            <a:endParaRPr/>
          </a:p>
          <a:p>
            <a:pPr marL="685800" lvl="1" indent="-228600"/>
            <a:r>
              <a:rPr lang="en-US"/>
              <a:t>create, select, where, order, group by, join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Databases are accessed through Applications</a:t>
            </a:r>
            <a:endParaRPr/>
          </a:p>
          <a:p>
            <a:pPr marL="685800" lvl="1" indent="-228600"/>
            <a:r>
              <a:rPr lang="en-US"/>
              <a:t>e.g., all modern web apps have Database backend</a:t>
            </a:r>
            <a:endParaRPr/>
          </a:p>
          <a:p>
            <a:pPr marL="685800" lvl="1" indent="-228600"/>
            <a:r>
              <a:rPr lang="en-US"/>
              <a:t>Queries are issued through API</a:t>
            </a:r>
            <a:endParaRPr/>
          </a:p>
          <a:p>
            <a:pPr marL="1143000" lvl="2" indent="-228600"/>
            <a:r>
              <a:rPr lang="en-US"/>
              <a:t>Be careful about app corrupting the database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 analytics tend to draw database into memory and operate on it as a data structure</a:t>
            </a:r>
            <a:endParaRPr/>
          </a:p>
          <a:p>
            <a:pPr marL="685800" lvl="1" indent="-228600"/>
            <a:r>
              <a:rPr lang="en-US"/>
              <a:t>e.g., Tables 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More in lab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5CD3-4D73-6B44-A7F9-B698A45F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SQL? (Review)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DD4A-6365-F849-AB88-65DBF08D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</a:t>
            </a:r>
            <a:r>
              <a:rPr lang="en-US" b="1" i="1" dirty="0"/>
              <a:t>declarative</a:t>
            </a:r>
            <a:r>
              <a:rPr lang="en-US" b="1" dirty="0"/>
              <a:t> programming language </a:t>
            </a:r>
            <a:r>
              <a:rPr lang="en-US" dirty="0"/>
              <a:t>for accessing and modifying data in a relational database.</a:t>
            </a:r>
          </a:p>
          <a:p>
            <a:r>
              <a:rPr lang="en-US" dirty="0"/>
              <a:t>It is an entirely new way of thinking (“new” in 1970, and new to you now!) that specifies </a:t>
            </a:r>
            <a:r>
              <a:rPr lang="en-US" i="1" dirty="0"/>
              <a:t>what </a:t>
            </a:r>
            <a:r>
              <a:rPr lang="en-US" dirty="0"/>
              <a:t>should happen, but not </a:t>
            </a:r>
            <a:r>
              <a:rPr lang="en-US" i="1" dirty="0"/>
              <a:t>how</a:t>
            </a:r>
            <a:r>
              <a:rPr lang="en-US" dirty="0"/>
              <a:t> it should happen.</a:t>
            </a:r>
          </a:p>
          <a:p>
            <a:r>
              <a:rPr lang="en-US" dirty="0"/>
              <a:t>One of a few major programming paradigms</a:t>
            </a:r>
          </a:p>
          <a:p>
            <a:pPr lvl="1"/>
            <a:r>
              <a:rPr lang="en-US" dirty="0"/>
              <a:t> Imperative/Procedural</a:t>
            </a:r>
          </a:p>
          <a:p>
            <a:pPr lvl="1"/>
            <a:r>
              <a:rPr lang="en-US" dirty="0"/>
              <a:t> Object Oriented</a:t>
            </a:r>
          </a:p>
          <a:p>
            <a:pPr lvl="1"/>
            <a:r>
              <a:rPr lang="en-US" dirty="0"/>
              <a:t> Functional</a:t>
            </a:r>
          </a:p>
          <a:p>
            <a:pPr lvl="1"/>
            <a:r>
              <a:rPr lang="en-US" dirty="0"/>
              <a:t> Declarative</a:t>
            </a:r>
          </a:p>
          <a:p>
            <a:r>
              <a:rPr lang="en-US" dirty="0"/>
              <a:t> Python is a multi-paradigm language, but we haven't yet tried declarative programming.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F8CF-688E-1944-91ED-D9A5A5A3D04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58472-AEB9-3EAD-D30E-ECCFD7BAB6EA}"/>
              </a:ext>
            </a:extLst>
          </p:cNvPr>
          <p:cNvSpPr txBox="1"/>
          <p:nvPr/>
        </p:nvSpPr>
        <p:spPr>
          <a:xfrm>
            <a:off x="2780778" y="7515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9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567559" y="228600"/>
            <a:ext cx="9338441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What is SQL?</a:t>
            </a:r>
            <a:endParaRPr dirty="0"/>
          </a:p>
        </p:txBody>
      </p:sp>
      <p:sp>
        <p:nvSpPr>
          <p:cNvPr id="264" name="Google Shape;264;p18"/>
          <p:cNvSpPr txBox="1">
            <a:spLocks noGrp="1"/>
          </p:cNvSpPr>
          <p:nvPr>
            <p:ph idx="1"/>
          </p:nvPr>
        </p:nvSpPr>
        <p:spPr>
          <a:xfrm>
            <a:off x="567559" y="1066800"/>
            <a:ext cx="1162444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 declarative language</a:t>
            </a:r>
            <a:endParaRPr dirty="0"/>
          </a:p>
          <a:p>
            <a:pPr marL="685800" lvl="1" indent="-228600"/>
            <a:r>
              <a:rPr lang="en-US" dirty="0"/>
              <a:t>Described </a:t>
            </a:r>
            <a:r>
              <a:rPr lang="en-US" i="1" dirty="0"/>
              <a:t>what</a:t>
            </a:r>
            <a:r>
              <a:rPr lang="en-US" dirty="0"/>
              <a:t> to compute</a:t>
            </a:r>
            <a:endParaRPr dirty="0"/>
          </a:p>
          <a:p>
            <a:pPr marL="685800" lvl="1" indent="-228600"/>
            <a:r>
              <a:rPr lang="en-US" dirty="0"/>
              <a:t>Imperative languages, like python, describe </a:t>
            </a:r>
            <a:r>
              <a:rPr lang="en-US" i="1" dirty="0"/>
              <a:t>how</a:t>
            </a:r>
            <a:r>
              <a:rPr lang="en-US" dirty="0"/>
              <a:t> to compute it</a:t>
            </a:r>
            <a:endParaRPr dirty="0"/>
          </a:p>
          <a:p>
            <a:pPr marL="685800" lvl="1" indent="-228600"/>
            <a:r>
              <a:rPr lang="en-US" dirty="0"/>
              <a:t>Query processor (interpreter) chooses which of many equivalent query plans to execute to perform the SQL statements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ANSI and ISO standard, but many variants</a:t>
            </a:r>
          </a:p>
          <a:p>
            <a:pPr marL="742950" lvl="1" indent="-285750">
              <a:spcBef>
                <a:spcPts val="720"/>
              </a:spcBef>
              <a:buSzPts val="2400"/>
              <a:buFont typeface="Arial"/>
              <a:buChar char="•"/>
            </a:pPr>
            <a:r>
              <a:rPr lang="en-US" dirty="0"/>
              <a:t>CS88's SQL will work on nearly all relational databases—databases that use tables.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dirty="0"/>
              <a:t> statement creates a new table, either from scratch or by projecting a table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dirty="0"/>
              <a:t>statement gives a global name to a table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Lots of other statements</a:t>
            </a:r>
            <a:endParaRPr dirty="0"/>
          </a:p>
          <a:p>
            <a:pPr marL="685800" lvl="1" indent="-228600">
              <a:buFont typeface="Courier"/>
              <a:buChar char="–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analyze, delete, explain, insert, replace, update,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58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3452-7A52-C94B-9073-20DC0F2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332F5-467D-1D40-BA49-5A9A033A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• Data lives in files: website access logs, in images, in CSVs and so on…</a:t>
            </a:r>
          </a:p>
          <a:p>
            <a:pPr marL="114300" indent="0">
              <a:buNone/>
            </a:pPr>
            <a:r>
              <a:rPr lang="en-US" dirty="0"/>
              <a:t>	• Useful, but hard to access, aggregate and compute results with.</a:t>
            </a:r>
          </a:p>
          <a:p>
            <a:pPr marL="114300" indent="0">
              <a:buNone/>
            </a:pPr>
            <a:r>
              <a:rPr lang="en-US" dirty="0"/>
              <a:t>• Databases provide a mechanism to store vast amounts of data in an </a:t>
            </a:r>
            <a:r>
              <a:rPr lang="en-US" i="1" dirty="0"/>
              <a:t>organized</a:t>
            </a:r>
            <a:r>
              <a:rPr lang="en-US" dirty="0"/>
              <a:t> manner.</a:t>
            </a:r>
          </a:p>
          <a:p>
            <a:pPr marL="114300" indent="0">
              <a:buNone/>
            </a:pPr>
            <a:r>
              <a:rPr lang="en-US" dirty="0"/>
              <a:t>	• The (often) rely on ”tables” as an abstraction. </a:t>
            </a:r>
          </a:p>
          <a:p>
            <a:pPr marL="114300" indent="0">
              <a:buNone/>
            </a:pPr>
            <a:r>
              <a:rPr lang="en-US" dirty="0"/>
              <a:t>	• There are other kinds of databases, that store “documents” or other forms of data.</a:t>
            </a:r>
          </a:p>
          <a:p>
            <a:pPr marL="114300" indent="0">
              <a:buNone/>
            </a:pPr>
            <a:r>
              <a:rPr lang="en-US" dirty="0"/>
              <a:t>• Databases is the topic of CS186</a:t>
            </a:r>
          </a:p>
          <a:p>
            <a:pPr marL="114300" indent="0">
              <a:buNone/>
            </a:pPr>
            <a:r>
              <a:rPr lang="en-US" dirty="0"/>
              <a:t>• Elsewhere: Data, it's storage and accessing it are critical to data science.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F2D9-ABD5-7842-BD86-D6FB33C6729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0231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59676" y="197069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Database Management Systems</a:t>
            </a:r>
            <a:endParaRPr dirty="0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4800" y="3134710"/>
            <a:ext cx="6502400" cy="2933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676" y="1043151"/>
            <a:ext cx="2628641" cy="26620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2743200" y="3392455"/>
            <a:ext cx="2689494" cy="9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2743200" y="1538255"/>
            <a:ext cx="1981200" cy="203886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546538" y="152400"/>
            <a:ext cx="9359462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Applications Issue Queries to a Database</a:t>
            </a: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idx="1"/>
          </p:nvPr>
        </p:nvSpPr>
        <p:spPr>
          <a:xfrm>
            <a:off x="2098801" y="4561548"/>
            <a:ext cx="80771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The SQL language is represented in query strings delivered to a DB backend.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Use the techniques learned here to build clean abstractions.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You have already learned the relational operators!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125214" y="3720000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Python Interpreter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2990646" y="1672840"/>
            <a:ext cx="1441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>
                <a:solidFill>
                  <a:schemeClr val="dk1"/>
                </a:solidFill>
              </a:rPr>
              <a:t>Application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7239000" y="2524391"/>
            <a:ext cx="1660898" cy="173114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7318310" y="2662785"/>
            <a:ext cx="148983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</a:rPr>
              <a:t>Database Query Processor,</a:t>
            </a:r>
            <a:endParaRPr/>
          </a:p>
          <a:p>
            <a:pPr algn="ctr"/>
            <a:r>
              <a:rPr lang="en-US" sz="1800">
                <a:solidFill>
                  <a:schemeClr val="dk1"/>
                </a:solidFill>
              </a:rPr>
              <a:t>i.e.,  Interpreter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586066" y="2524390"/>
            <a:ext cx="1015663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</a:rPr>
              <a:t>Classes &amp; Objects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1873811" y="1242013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User</a:t>
            </a:r>
            <a:endParaRPr/>
          </a:p>
        </p:txBody>
      </p:sp>
      <p:cxnSp>
        <p:nvCxnSpPr>
          <p:cNvPr id="130" name="Google Shape;130;p15"/>
          <p:cNvCxnSpPr/>
          <p:nvPr/>
        </p:nvCxnSpPr>
        <p:spPr>
          <a:xfrm>
            <a:off x="2057400" y="1611346"/>
            <a:ext cx="533400" cy="430827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31" name="Google Shape;131;p15"/>
          <p:cNvGrpSpPr/>
          <p:nvPr/>
        </p:nvGrpSpPr>
        <p:grpSpPr>
          <a:xfrm>
            <a:off x="3819331" y="2332653"/>
            <a:ext cx="3396342" cy="1846208"/>
            <a:chOff x="2295331" y="2332653"/>
            <a:chExt cx="3396342" cy="1846208"/>
          </a:xfrm>
        </p:grpSpPr>
        <p:sp>
          <p:nvSpPr>
            <p:cNvPr id="132" name="Google Shape;132;p15"/>
            <p:cNvSpPr/>
            <p:nvPr/>
          </p:nvSpPr>
          <p:spPr>
            <a:xfrm>
              <a:off x="2295331" y="2332653"/>
              <a:ext cx="3396342" cy="1432942"/>
            </a:xfrm>
            <a:custGeom>
              <a:avLst/>
              <a:gdLst/>
              <a:ahLst/>
              <a:cxnLst/>
              <a:rect l="l" t="t" r="r" b="b"/>
              <a:pathLst>
                <a:path w="3396342" h="1432942" extrusionOk="0">
                  <a:moveTo>
                    <a:pt x="0" y="0"/>
                  </a:moveTo>
                  <a:cubicBezTo>
                    <a:pt x="132183" y="220824"/>
                    <a:pt x="264367" y="441649"/>
                    <a:pt x="447869" y="653143"/>
                  </a:cubicBezTo>
                  <a:cubicBezTo>
                    <a:pt x="631371" y="864637"/>
                    <a:pt x="774441" y="1141445"/>
                    <a:pt x="1101012" y="1268963"/>
                  </a:cubicBezTo>
                  <a:cubicBezTo>
                    <a:pt x="1427583" y="1396481"/>
                    <a:pt x="2024743" y="1464906"/>
                    <a:pt x="2407298" y="1418253"/>
                  </a:cubicBezTo>
                  <a:cubicBezTo>
                    <a:pt x="2789853" y="1371600"/>
                    <a:pt x="3093097" y="1180322"/>
                    <a:pt x="3396342" y="989045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4136577" y="3809529"/>
              <a:ext cx="1347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b="1" i="1">
                  <a:solidFill>
                    <a:srgbClr val="FF0000"/>
                  </a:solidFill>
                </a:rPr>
                <a:t>SQL query</a:t>
              </a:r>
              <a:endParaRPr/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3893976" y="2090057"/>
            <a:ext cx="3303036" cy="1500722"/>
            <a:chOff x="2369976" y="2090057"/>
            <a:chExt cx="3303036" cy="1500722"/>
          </a:xfrm>
        </p:grpSpPr>
        <p:sp>
          <p:nvSpPr>
            <p:cNvPr id="135" name="Google Shape;135;p15"/>
            <p:cNvSpPr/>
            <p:nvPr/>
          </p:nvSpPr>
          <p:spPr>
            <a:xfrm>
              <a:off x="2369976" y="2090057"/>
              <a:ext cx="3303036" cy="1500722"/>
            </a:xfrm>
            <a:custGeom>
              <a:avLst/>
              <a:gdLst/>
              <a:ahLst/>
              <a:cxnLst/>
              <a:rect l="l" t="t" r="r" b="b"/>
              <a:pathLst>
                <a:path w="3303036" h="1500722" extrusionOk="0">
                  <a:moveTo>
                    <a:pt x="3303036" y="914400"/>
                  </a:moveTo>
                  <a:cubicBezTo>
                    <a:pt x="3058885" y="1090127"/>
                    <a:pt x="2814734" y="1265854"/>
                    <a:pt x="2481942" y="1362270"/>
                  </a:cubicBezTo>
                  <a:cubicBezTo>
                    <a:pt x="2149150" y="1458686"/>
                    <a:pt x="1592424" y="1524000"/>
                    <a:pt x="1306285" y="1492898"/>
                  </a:cubicBezTo>
                  <a:cubicBezTo>
                    <a:pt x="1020146" y="1461796"/>
                    <a:pt x="982824" y="1424473"/>
                    <a:pt x="765110" y="1175657"/>
                  </a:cubicBezTo>
                  <a:cubicBezTo>
                    <a:pt x="547396" y="926841"/>
                    <a:pt x="273698" y="46342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3969634" y="2908173"/>
              <a:ext cx="1287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b="1" i="1">
                  <a:solidFill>
                    <a:srgbClr val="FF0000"/>
                  </a:solidFill>
                </a:rPr>
                <a:t>Response</a:t>
              </a:r>
              <a:endParaRPr/>
            </a:p>
          </p:txBody>
        </p:sp>
      </p:grpSp>
      <p:sp>
        <p:nvSpPr>
          <p:cNvPr id="137" name="Google Shape;137;p15"/>
          <p:cNvSpPr/>
          <p:nvPr/>
        </p:nvSpPr>
        <p:spPr>
          <a:xfrm>
            <a:off x="9021979" y="2597100"/>
            <a:ext cx="1265021" cy="149223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38" name="Google Shape;138;p15"/>
          <p:cNvSpPr/>
          <p:nvPr/>
        </p:nvSpPr>
        <p:spPr>
          <a:xfrm rot="5400000">
            <a:off x="9254828" y="2987048"/>
            <a:ext cx="838200" cy="921344"/>
          </a:xfrm>
          <a:prstGeom prst="flowChartPunchedTape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9144000" y="3037178"/>
            <a:ext cx="1142999" cy="41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Tables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Data 8 Tables</a:t>
            </a:r>
            <a:endParaRPr sz="2700"/>
          </a:p>
        </p:txBody>
      </p:sp>
      <p:sp>
        <p:nvSpPr>
          <p:cNvPr id="145" name="Google Shape;145;p16"/>
          <p:cNvSpPr txBox="1">
            <a:spLocks noGrp="1"/>
          </p:cNvSpPr>
          <p:nvPr>
            <p:ph idx="1"/>
          </p:nvPr>
        </p:nvSpPr>
        <p:spPr>
          <a:xfrm>
            <a:off x="4051301" y="5637863"/>
            <a:ext cx="6540499" cy="865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000"/>
            </a:pPr>
            <a:r>
              <a:rPr lang="en-US" sz="2000"/>
              <a:t>A single, simple, powerful data structure for all</a:t>
            </a:r>
            <a:endParaRPr/>
          </a:p>
          <a:p>
            <a:pPr marL="285750" indent="-285750">
              <a:spcBef>
                <a:spcPts val="600"/>
              </a:spcBef>
              <a:buSzPts val="2000"/>
            </a:pPr>
            <a:r>
              <a:rPr lang="en-US" sz="2000"/>
              <a:t>Inspired by Excel, SQL, R, Pandas, Numpy, …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3211520" y="1073422"/>
            <a:ext cx="54726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>
                <a:solidFill>
                  <a:srgbClr val="660066"/>
                </a:solidFill>
              </a:rPr>
              <a:t>ordered collection of labeled columns of anything</a:t>
            </a:r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4730866" y="1575834"/>
            <a:ext cx="2476500" cy="2951201"/>
            <a:chOff x="2679701" y="1595399"/>
            <a:chExt cx="2476500" cy="2951201"/>
          </a:xfrm>
        </p:grpSpPr>
        <p:sp>
          <p:nvSpPr>
            <p:cNvPr id="150" name="Google Shape;150;p16"/>
            <p:cNvSpPr/>
            <p:nvPr/>
          </p:nvSpPr>
          <p:spPr>
            <a:xfrm>
              <a:off x="2679701" y="1595399"/>
              <a:ext cx="2476500" cy="295120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819400" y="2057400"/>
              <a:ext cx="469900" cy="2489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819400" y="1701800"/>
              <a:ext cx="4699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53" name="Google Shape;153;p16"/>
            <p:cNvCxnSpPr/>
            <p:nvPr/>
          </p:nvCxnSpPr>
          <p:spPr>
            <a:xfrm>
              <a:off x="2819400" y="22606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4" name="Google Shape;154;p16"/>
            <p:cNvCxnSpPr/>
            <p:nvPr/>
          </p:nvCxnSpPr>
          <p:spPr>
            <a:xfrm>
              <a:off x="2819400" y="2476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5" name="Google Shape;155;p16"/>
            <p:cNvCxnSpPr/>
            <p:nvPr/>
          </p:nvCxnSpPr>
          <p:spPr>
            <a:xfrm>
              <a:off x="2819400" y="27051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6" name="Google Shape;156;p16"/>
            <p:cNvCxnSpPr/>
            <p:nvPr/>
          </p:nvCxnSpPr>
          <p:spPr>
            <a:xfrm>
              <a:off x="2819400" y="29210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2819400" y="4254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grpSp>
          <p:nvGrpSpPr>
            <p:cNvPr id="158" name="Google Shape;158;p16"/>
            <p:cNvGrpSpPr/>
            <p:nvPr/>
          </p:nvGrpSpPr>
          <p:grpSpPr>
            <a:xfrm>
              <a:off x="2971800" y="3514273"/>
              <a:ext cx="165100" cy="609600"/>
              <a:chOff x="1397000" y="3746500"/>
              <a:chExt cx="165100" cy="520700"/>
            </a:xfrm>
          </p:grpSpPr>
          <p:sp>
            <p:nvSpPr>
              <p:cNvPr id="159" name="Google Shape;159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2" name="Google Shape;162;p16"/>
            <p:cNvSpPr/>
            <p:nvPr/>
          </p:nvSpPr>
          <p:spPr>
            <a:xfrm>
              <a:off x="3390900" y="2057400"/>
              <a:ext cx="317500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390900" y="1701800"/>
              <a:ext cx="3175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64" name="Google Shape;164;p16"/>
            <p:cNvCxnSpPr/>
            <p:nvPr/>
          </p:nvCxnSpPr>
          <p:spPr>
            <a:xfrm>
              <a:off x="3390900" y="22606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3390900" y="24765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6" name="Google Shape;166;p16"/>
            <p:cNvCxnSpPr/>
            <p:nvPr/>
          </p:nvCxnSpPr>
          <p:spPr>
            <a:xfrm>
              <a:off x="3390900" y="27051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7" name="Google Shape;167;p16"/>
            <p:cNvCxnSpPr/>
            <p:nvPr/>
          </p:nvCxnSpPr>
          <p:spPr>
            <a:xfrm>
              <a:off x="3390900" y="29210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3390900" y="42418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69" name="Google Shape;169;p16"/>
            <p:cNvSpPr/>
            <p:nvPr/>
          </p:nvSpPr>
          <p:spPr>
            <a:xfrm>
              <a:off x="3810000" y="2057400"/>
              <a:ext cx="647699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810000" y="1701800"/>
              <a:ext cx="647699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71" name="Google Shape;171;p16"/>
            <p:cNvCxnSpPr/>
            <p:nvPr/>
          </p:nvCxnSpPr>
          <p:spPr>
            <a:xfrm>
              <a:off x="3810000" y="22606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3810000" y="24765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3810000" y="27051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3810000" y="29210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3810000" y="42418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76" name="Google Shape;176;p16"/>
            <p:cNvSpPr/>
            <p:nvPr/>
          </p:nvSpPr>
          <p:spPr>
            <a:xfrm>
              <a:off x="4559300" y="2057400"/>
              <a:ext cx="469900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559300" y="1701800"/>
              <a:ext cx="4699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78" name="Google Shape;178;p16"/>
            <p:cNvCxnSpPr/>
            <p:nvPr/>
          </p:nvCxnSpPr>
          <p:spPr>
            <a:xfrm>
              <a:off x="4559300" y="22606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4559300" y="2476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4559300" y="27051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4559300" y="29210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4559300" y="42418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grpSp>
          <p:nvGrpSpPr>
            <p:cNvPr id="183" name="Google Shape;183;p16"/>
            <p:cNvGrpSpPr/>
            <p:nvPr/>
          </p:nvGrpSpPr>
          <p:grpSpPr>
            <a:xfrm>
              <a:off x="3467100" y="3514273"/>
              <a:ext cx="165100" cy="609600"/>
              <a:chOff x="1397000" y="3746500"/>
              <a:chExt cx="165100" cy="520700"/>
            </a:xfrm>
          </p:grpSpPr>
          <p:sp>
            <p:nvSpPr>
              <p:cNvPr id="184" name="Google Shape;184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87" name="Google Shape;187;p16"/>
            <p:cNvGrpSpPr/>
            <p:nvPr/>
          </p:nvGrpSpPr>
          <p:grpSpPr>
            <a:xfrm>
              <a:off x="4025900" y="3514273"/>
              <a:ext cx="165100" cy="609600"/>
              <a:chOff x="1397000" y="3746500"/>
              <a:chExt cx="165100" cy="520700"/>
            </a:xfrm>
          </p:grpSpPr>
          <p:sp>
            <p:nvSpPr>
              <p:cNvPr id="188" name="Google Shape;188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91" name="Google Shape;191;p16"/>
            <p:cNvGrpSpPr/>
            <p:nvPr/>
          </p:nvGrpSpPr>
          <p:grpSpPr>
            <a:xfrm>
              <a:off x="4699000" y="3514273"/>
              <a:ext cx="165100" cy="609600"/>
              <a:chOff x="1397000" y="3746500"/>
              <a:chExt cx="165100" cy="520700"/>
            </a:xfrm>
          </p:grpSpPr>
          <p:sp>
            <p:nvSpPr>
              <p:cNvPr id="192" name="Google Shape;192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95" name="Google Shape;195;p16"/>
            <p:cNvSpPr txBox="1"/>
            <p:nvPr/>
          </p:nvSpPr>
          <p:spPr>
            <a:xfrm>
              <a:off x="2754742" y="1624568"/>
              <a:ext cx="712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</a:rPr>
                <a:t>label</a:t>
              </a:r>
              <a:endParaRPr dirty="0"/>
            </a:p>
          </p:txBody>
        </p:sp>
        <p:sp>
          <p:nvSpPr>
            <p:cNvPr id="196" name="Google Shape;196;p16"/>
            <p:cNvSpPr txBox="1"/>
            <p:nvPr/>
          </p:nvSpPr>
          <p:spPr>
            <a:xfrm rot="5400000">
              <a:off x="2623336" y="2805399"/>
              <a:ext cx="9170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</a:rPr>
                <a:t>values</a:t>
              </a:r>
              <a:endParaRPr dirty="0"/>
            </a:p>
          </p:txBody>
        </p:sp>
      </p:grpSp>
      <p:grpSp>
        <p:nvGrpSpPr>
          <p:cNvPr id="197" name="Google Shape;197;p16"/>
          <p:cNvGrpSpPr/>
          <p:nvPr/>
        </p:nvGrpSpPr>
        <p:grpSpPr>
          <a:xfrm>
            <a:off x="5105524" y="4527204"/>
            <a:ext cx="4759772" cy="854906"/>
            <a:chOff x="3479924" y="4637762"/>
            <a:chExt cx="4759772" cy="744350"/>
          </a:xfrm>
        </p:grpSpPr>
        <p:grpSp>
          <p:nvGrpSpPr>
            <p:cNvPr id="198" name="Google Shape;198;p16"/>
            <p:cNvGrpSpPr/>
            <p:nvPr/>
          </p:nvGrpSpPr>
          <p:grpSpPr>
            <a:xfrm rot="-5400000">
              <a:off x="6712974" y="4042262"/>
              <a:ext cx="317500" cy="2362200"/>
              <a:chOff x="6051884" y="2345240"/>
              <a:chExt cx="317500" cy="236220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6051884" y="2345240"/>
                <a:ext cx="317500" cy="2362200"/>
              </a:xfrm>
              <a:prstGeom prst="rect">
                <a:avLst/>
              </a:prstGeom>
              <a:gradFill>
                <a:gsLst>
                  <a:gs pos="0">
                    <a:srgbClr val="4985FF"/>
                  </a:gs>
                  <a:gs pos="100000">
                    <a:srgbClr val="7BA5FF"/>
                  </a:gs>
                </a:gsLst>
                <a:lin ang="16200000" scaled="0"/>
              </a:gradFill>
              <a:ln w="9525" cap="flat" cmpd="sng">
                <a:solidFill>
                  <a:srgbClr val="5A89F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00" name="Google Shape;200;p16"/>
              <p:cNvCxnSpPr/>
              <p:nvPr/>
            </p:nvCxnSpPr>
            <p:spPr>
              <a:xfrm>
                <a:off x="6051884" y="25484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1" name="Google Shape;201;p16"/>
              <p:cNvCxnSpPr/>
              <p:nvPr/>
            </p:nvCxnSpPr>
            <p:spPr>
              <a:xfrm>
                <a:off x="6051884" y="27643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2" name="Google Shape;202;p16"/>
              <p:cNvCxnSpPr/>
              <p:nvPr/>
            </p:nvCxnSpPr>
            <p:spPr>
              <a:xfrm>
                <a:off x="6051884" y="29929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3" name="Google Shape;203;p16"/>
              <p:cNvCxnSpPr/>
              <p:nvPr/>
            </p:nvCxnSpPr>
            <p:spPr>
              <a:xfrm>
                <a:off x="6051884" y="32088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4" name="Google Shape;204;p16"/>
              <p:cNvCxnSpPr/>
              <p:nvPr/>
            </p:nvCxnSpPr>
            <p:spPr>
              <a:xfrm>
                <a:off x="6051884" y="45296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grpSp>
            <p:nvGrpSpPr>
              <p:cNvPr id="205" name="Google Shape;205;p16"/>
              <p:cNvGrpSpPr/>
              <p:nvPr/>
            </p:nvGrpSpPr>
            <p:grpSpPr>
              <a:xfrm>
                <a:off x="6128084" y="3802113"/>
                <a:ext cx="165100" cy="609600"/>
                <a:chOff x="1397000" y="3746500"/>
                <a:chExt cx="165100" cy="520700"/>
              </a:xfrm>
            </p:grpSpPr>
            <p:sp>
              <p:nvSpPr>
                <p:cNvPr id="206" name="Google Shape;206;p16"/>
                <p:cNvSpPr/>
                <p:nvPr/>
              </p:nvSpPr>
              <p:spPr>
                <a:xfrm>
                  <a:off x="1397000" y="3746500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07" name="Google Shape;207;p16"/>
                <p:cNvSpPr/>
                <p:nvPr/>
              </p:nvSpPr>
              <p:spPr>
                <a:xfrm>
                  <a:off x="1397000" y="3932464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08" name="Google Shape;208;p16"/>
                <p:cNvSpPr/>
                <p:nvPr/>
              </p:nvSpPr>
              <p:spPr>
                <a:xfrm>
                  <a:off x="1397000" y="4127727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209" name="Google Shape;209;p16"/>
            <p:cNvCxnSpPr>
              <a:endCxn id="199" idx="0"/>
            </p:cNvCxnSpPr>
            <p:nvPr/>
          </p:nvCxnSpPr>
          <p:spPr>
            <a:xfrm>
              <a:off x="3479924" y="4637762"/>
              <a:ext cx="2210700" cy="585600"/>
            </a:xfrm>
            <a:prstGeom prst="curvedConnector3">
              <a:avLst>
                <a:gd name="adj1" fmla="val -6299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10" name="Google Shape;210;p16"/>
            <p:cNvSpPr txBox="1"/>
            <p:nvPr/>
          </p:nvSpPr>
          <p:spPr>
            <a:xfrm>
              <a:off x="6683434" y="4666733"/>
              <a:ext cx="1556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 err="1">
                  <a:solidFill>
                    <a:schemeClr val="dk1"/>
                  </a:solidFill>
                </a:rPr>
                <a:t>Numpy</a:t>
              </a:r>
              <a:r>
                <a:rPr lang="en-US" sz="1800" dirty="0">
                  <a:solidFill>
                    <a:schemeClr val="dk1"/>
                  </a:solidFill>
                </a:rPr>
                <a:t> array</a:t>
              </a:r>
              <a:endParaRPr dirty="0"/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4335651" y="4790108"/>
              <a:ext cx="1177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</a:rPr>
                <a:t>T[‘label’]</a:t>
              </a:r>
              <a:endParaRPr dirty="0"/>
            </a:p>
          </p:txBody>
        </p:sp>
      </p:grpSp>
      <p:grpSp>
        <p:nvGrpSpPr>
          <p:cNvPr id="212" name="Google Shape;212;p16"/>
          <p:cNvGrpSpPr/>
          <p:nvPr/>
        </p:nvGrpSpPr>
        <p:grpSpPr>
          <a:xfrm>
            <a:off x="2658277" y="1914062"/>
            <a:ext cx="4447488" cy="597932"/>
            <a:chOff x="1134277" y="1914062"/>
            <a:chExt cx="4447488" cy="597932"/>
          </a:xfrm>
        </p:grpSpPr>
        <p:sp>
          <p:nvSpPr>
            <p:cNvPr id="213" name="Google Shape;213;p16"/>
            <p:cNvSpPr/>
            <p:nvPr/>
          </p:nvSpPr>
          <p:spPr>
            <a:xfrm>
              <a:off x="2698865" y="2241034"/>
              <a:ext cx="2882900" cy="27096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14" name="Google Shape;214;p16"/>
            <p:cNvSpPr txBox="1"/>
            <p:nvPr/>
          </p:nvSpPr>
          <p:spPr>
            <a:xfrm>
              <a:off x="1134277" y="1914062"/>
              <a:ext cx="18330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i="1">
                  <a:solidFill>
                    <a:schemeClr val="dk1"/>
                  </a:solidFill>
                </a:rPr>
                <a:t>dict, record,tuple</a:t>
              </a:r>
              <a:endParaRPr sz="1800" i="1">
                <a:solidFill>
                  <a:schemeClr val="dk1"/>
                </a:solidFill>
              </a:endParaRPr>
            </a:p>
          </p:txBody>
        </p:sp>
      </p:grpSp>
      <p:grpSp>
        <p:nvGrpSpPr>
          <p:cNvPr id="215" name="Google Shape;215;p16"/>
          <p:cNvGrpSpPr/>
          <p:nvPr/>
        </p:nvGrpSpPr>
        <p:grpSpPr>
          <a:xfrm>
            <a:off x="7242744" y="1500486"/>
            <a:ext cx="3396640" cy="1604148"/>
            <a:chOff x="5464744" y="1500486"/>
            <a:chExt cx="3396640" cy="1604148"/>
          </a:xfrm>
        </p:grpSpPr>
        <p:sp>
          <p:nvSpPr>
            <p:cNvPr id="216" name="Google Shape;216;p16"/>
            <p:cNvSpPr/>
            <p:nvPr/>
          </p:nvSpPr>
          <p:spPr>
            <a:xfrm>
              <a:off x="7310783" y="1888743"/>
              <a:ext cx="776513" cy="101150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217" name="Google Shape;217;p16"/>
            <p:cNvCxnSpPr/>
            <p:nvPr/>
          </p:nvCxnSpPr>
          <p:spPr>
            <a:xfrm rot="10800000" flipH="1">
              <a:off x="5464744" y="2125552"/>
              <a:ext cx="1846039" cy="979082"/>
            </a:xfrm>
            <a:prstGeom prst="curvedConnector3">
              <a:avLst>
                <a:gd name="adj1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18" name="Google Shape;218;p16"/>
            <p:cNvSpPr txBox="1"/>
            <p:nvPr/>
          </p:nvSpPr>
          <p:spPr>
            <a:xfrm>
              <a:off x="5687393" y="1500486"/>
              <a:ext cx="3173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>
                  <a:solidFill>
                    <a:schemeClr val="dk1"/>
                  </a:solidFill>
                </a:rPr>
                <a:t>select, where, take, drop, group</a:t>
              </a:r>
              <a:endParaRPr/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1591463" y="2236803"/>
            <a:ext cx="3057924" cy="4420609"/>
            <a:chOff x="67463" y="2236802"/>
            <a:chExt cx="3057924" cy="4420609"/>
          </a:xfrm>
        </p:grpSpPr>
        <p:pic>
          <p:nvPicPr>
            <p:cNvPr id="220" name="Google Shape;220;p16" descr="A0YHYYT2laJSAAAAAElFTkSuQmCC%0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655" y="4132974"/>
              <a:ext cx="2006964" cy="121790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1" name="Google Shape;221;p16" descr="Screen Shot 2015-10-05 at 11.02.25 AM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6612" y="5197540"/>
              <a:ext cx="1679006" cy="1459871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2" name="Google Shape;222;p16" descr="kjJ4QQogZa+vWrQwODl53PTMzk7fffnsaKxJiesk9ekIIIYQQM5RcuhVCCCGEmKGk0RNCCCGEmKGk0RNCCCGEmKGk0RNCCCGEmKGk0RNCCCGEmKH+D6nJMcKA489xAAAAAElFTkSuQmCC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3776" y="3207231"/>
              <a:ext cx="2148349" cy="975906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3" name="Google Shape;223;p16" descr="4yQhENx+VgwAAAABJRU5ErkJggg==%0A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78784" y="4642772"/>
              <a:ext cx="1598324" cy="1033335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4" name="Google Shape;224;p16" descr="ZCFXn8MAAAAAElFTkSuQmCC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7463" y="2410070"/>
              <a:ext cx="1570837" cy="9019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25" name="Google Shape;225;p16"/>
            <p:cNvSpPr/>
            <p:nvPr/>
          </p:nvSpPr>
          <p:spPr>
            <a:xfrm rot="10164314">
              <a:off x="1316017" y="2394976"/>
              <a:ext cx="1772750" cy="562714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7735324" y="2260601"/>
            <a:ext cx="1268976" cy="1945307"/>
            <a:chOff x="5957324" y="2260600"/>
            <a:chExt cx="1268976" cy="1945307"/>
          </a:xfrm>
        </p:grpSpPr>
        <p:sp>
          <p:nvSpPr>
            <p:cNvPr id="227" name="Google Shape;227;p16"/>
            <p:cNvSpPr/>
            <p:nvPr/>
          </p:nvSpPr>
          <p:spPr>
            <a:xfrm>
              <a:off x="5957324" y="3693114"/>
              <a:ext cx="982040" cy="512793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375400" y="2260600"/>
              <a:ext cx="850900" cy="1330914"/>
            </a:xfrm>
            <a:custGeom>
              <a:avLst/>
              <a:gdLst/>
              <a:ahLst/>
              <a:cxnLst/>
              <a:rect l="l" t="t" r="r" b="b"/>
              <a:pathLst>
                <a:path w="850900" h="1168400" extrusionOk="0">
                  <a:moveTo>
                    <a:pt x="0" y="1168400"/>
                  </a:moveTo>
                  <a:cubicBezTo>
                    <a:pt x="62441" y="891116"/>
                    <a:pt x="124883" y="613833"/>
                    <a:pt x="266700" y="419100"/>
                  </a:cubicBezTo>
                  <a:cubicBezTo>
                    <a:pt x="408517" y="224367"/>
                    <a:pt x="850900" y="0"/>
                    <a:pt x="850900" y="0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6478996" y="3290867"/>
              <a:ext cx="5926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</a:rPr>
                <a:t>join</a:t>
              </a:r>
              <a:endParaRPr dirty="0"/>
            </a:p>
          </p:txBody>
        </p:sp>
      </p:grpSp>
      <p:sp>
        <p:nvSpPr>
          <p:cNvPr id="231" name="Google Shape;231;p16"/>
          <p:cNvSpPr/>
          <p:nvPr/>
        </p:nvSpPr>
        <p:spPr>
          <a:xfrm>
            <a:off x="7453086" y="2270695"/>
            <a:ext cx="1345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pivot, pivot_bin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232" name="Google Shape;232;p16"/>
          <p:cNvGrpSpPr/>
          <p:nvPr/>
        </p:nvGrpSpPr>
        <p:grpSpPr>
          <a:xfrm>
            <a:off x="7465786" y="3035266"/>
            <a:ext cx="2668814" cy="840441"/>
            <a:chOff x="5687786" y="3035265"/>
            <a:chExt cx="2391462" cy="840441"/>
          </a:xfrm>
        </p:grpSpPr>
        <p:sp>
          <p:nvSpPr>
            <p:cNvPr id="233" name="Google Shape;233;p16"/>
            <p:cNvSpPr/>
            <p:nvPr/>
          </p:nvSpPr>
          <p:spPr>
            <a:xfrm>
              <a:off x="7357163" y="3176690"/>
              <a:ext cx="722085" cy="699016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4" name="Google Shape;234;p16"/>
            <p:cNvSpPr txBox="1"/>
            <p:nvPr/>
          </p:nvSpPr>
          <p:spPr>
            <a:xfrm>
              <a:off x="5687786" y="3035265"/>
              <a:ext cx="582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>
                  <a:solidFill>
                    <a:schemeClr val="dk1"/>
                  </a:solidFill>
                </a:rPr>
                <a:t>split</a:t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5816600" y="3047052"/>
              <a:ext cx="1473200" cy="343848"/>
            </a:xfrm>
            <a:custGeom>
              <a:avLst/>
              <a:gdLst/>
              <a:ahLst/>
              <a:cxnLst/>
              <a:rect l="l" t="t" r="r" b="b"/>
              <a:pathLst>
                <a:path w="1473200" h="343848" extrusionOk="0">
                  <a:moveTo>
                    <a:pt x="0" y="13648"/>
                  </a:moveTo>
                  <a:cubicBezTo>
                    <a:pt x="353483" y="-1169"/>
                    <a:pt x="706967" y="-15985"/>
                    <a:pt x="952500" y="39048"/>
                  </a:cubicBezTo>
                  <a:cubicBezTo>
                    <a:pt x="1198033" y="94081"/>
                    <a:pt x="1473200" y="343848"/>
                    <a:pt x="1473200" y="343848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1827278" y="1090113"/>
            <a:ext cx="2554223" cy="843700"/>
            <a:chOff x="303277" y="1090113"/>
            <a:chExt cx="2554223" cy="843700"/>
          </a:xfrm>
        </p:grpSpPr>
        <p:sp>
          <p:nvSpPr>
            <p:cNvPr id="237" name="Google Shape;237;p16"/>
            <p:cNvSpPr/>
            <p:nvPr/>
          </p:nvSpPr>
          <p:spPr>
            <a:xfrm>
              <a:off x="1194673" y="1473532"/>
              <a:ext cx="1662827" cy="413177"/>
            </a:xfrm>
            <a:custGeom>
              <a:avLst/>
              <a:gdLst/>
              <a:ahLst/>
              <a:cxnLst/>
              <a:rect l="l" t="t" r="r" b="b"/>
              <a:pathLst>
                <a:path w="2006600" h="413177" extrusionOk="0">
                  <a:moveTo>
                    <a:pt x="0" y="0"/>
                  </a:moveTo>
                  <a:cubicBezTo>
                    <a:pt x="124883" y="151341"/>
                    <a:pt x="249767" y="302683"/>
                    <a:pt x="584200" y="368300"/>
                  </a:cubicBezTo>
                  <a:cubicBezTo>
                    <a:pt x="918633" y="433917"/>
                    <a:pt x="1462616" y="413808"/>
                    <a:pt x="2006600" y="39370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</a:endParaRPr>
            </a:p>
          </p:txBody>
        </p:sp>
        <p:pic>
          <p:nvPicPr>
            <p:cNvPr id="238" name="Google Shape;238;p16" descr="earth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03277" y="1090113"/>
              <a:ext cx="843700" cy="843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8047</TotalTime>
  <Words>1977</Words>
  <Application>Microsoft Macintosh PowerPoint</Application>
  <PresentationFormat>Widescreen</PresentationFormat>
  <Paragraphs>255</Paragraphs>
  <Slides>34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Times New Roman</vt:lpstr>
      <vt:lpstr>Arial</vt:lpstr>
      <vt:lpstr>FreightSans Pro Medium</vt:lpstr>
      <vt:lpstr>Source Code Pro</vt:lpstr>
      <vt:lpstr>FreightMicro Pro Bold</vt:lpstr>
      <vt:lpstr>FreightSans Pro Bold</vt:lpstr>
      <vt:lpstr>Open Sans</vt:lpstr>
      <vt:lpstr>SourceCodePro-Light</vt:lpstr>
      <vt:lpstr>FreightMicro Pro Book</vt:lpstr>
      <vt:lpstr>FreightSans Pro Book</vt:lpstr>
      <vt:lpstr>Source Code Pro Light</vt:lpstr>
      <vt:lpstr>Courier</vt:lpstr>
      <vt:lpstr>FreightMicro Pro Light</vt:lpstr>
      <vt:lpstr>1_cs162-fa14</vt:lpstr>
      <vt:lpstr>Databases &amp; SQL</vt:lpstr>
      <vt:lpstr>Announcements</vt:lpstr>
      <vt:lpstr>Databases &amp; SQL</vt:lpstr>
      <vt:lpstr>Why SQL? (Review)</vt:lpstr>
      <vt:lpstr>What is SQL?</vt:lpstr>
      <vt:lpstr>Why Databases?</vt:lpstr>
      <vt:lpstr>Database Management Systems</vt:lpstr>
      <vt:lpstr>Applications Issue Queries to a Database</vt:lpstr>
      <vt:lpstr>Data 8 Tables</vt:lpstr>
      <vt:lpstr>Database Management Systems</vt:lpstr>
      <vt:lpstr>Interacting With A Database</vt:lpstr>
      <vt:lpstr>Permanent Data Storage</vt:lpstr>
      <vt:lpstr>sqlite3 [Python Docs] [SQLite Docs]</vt:lpstr>
      <vt:lpstr>Connecting To a Database (Python 3)</vt:lpstr>
      <vt:lpstr>SQLite python API – In a Notebook.</vt:lpstr>
      <vt:lpstr>The sqlite console</vt:lpstr>
      <vt:lpstr>Introduction to SQL</vt:lpstr>
      <vt:lpstr>Why SQL?</vt:lpstr>
      <vt:lpstr>What is SQL?</vt:lpstr>
      <vt:lpstr>SQL example</vt:lpstr>
      <vt:lpstr>SQL Basics</vt:lpstr>
      <vt:lpstr>A Running example from Data 8 Lec 10</vt:lpstr>
      <vt:lpstr>SELECT</vt:lpstr>
      <vt:lpstr>Select …</vt:lpstr>
      <vt:lpstr>Projecting existing tables</vt:lpstr>
      <vt:lpstr>Projection</vt:lpstr>
      <vt:lpstr>Filtering in SQL</vt:lpstr>
      <vt:lpstr>Filtering rows - where</vt:lpstr>
      <vt:lpstr>SQL Operators for predicate</vt:lpstr>
      <vt:lpstr>Summary</vt:lpstr>
      <vt:lpstr>create table</vt:lpstr>
      <vt:lpstr>SQL: creating a named table</vt:lpstr>
      <vt:lpstr>Summary – Part 1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Taste of Declarative Programming in SQL</dc:title>
  <cp:lastModifiedBy>Microsoft Office User</cp:lastModifiedBy>
  <cp:revision>29</cp:revision>
  <cp:lastPrinted>2022-04-20T19:54:12Z</cp:lastPrinted>
  <dcterms:modified xsi:type="dcterms:W3CDTF">2022-04-20T20:02:21Z</dcterms:modified>
</cp:coreProperties>
</file>