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29"/>
  </p:notesMasterIdLst>
  <p:sldIdLst>
    <p:sldId id="360" r:id="rId2"/>
    <p:sldId id="374" r:id="rId3"/>
    <p:sldId id="364" r:id="rId4"/>
    <p:sldId id="367" r:id="rId5"/>
    <p:sldId id="271" r:id="rId6"/>
    <p:sldId id="265" r:id="rId7"/>
    <p:sldId id="269" r:id="rId8"/>
    <p:sldId id="268" r:id="rId9"/>
    <p:sldId id="368" r:id="rId10"/>
    <p:sldId id="272" r:id="rId11"/>
    <p:sldId id="273" r:id="rId12"/>
    <p:sldId id="274" r:id="rId13"/>
    <p:sldId id="369" r:id="rId14"/>
    <p:sldId id="266" r:id="rId15"/>
    <p:sldId id="267" r:id="rId16"/>
    <p:sldId id="281" r:id="rId17"/>
    <p:sldId id="373" r:id="rId18"/>
    <p:sldId id="370" r:id="rId19"/>
    <p:sldId id="275" r:id="rId20"/>
    <p:sldId id="276" r:id="rId21"/>
    <p:sldId id="372" r:id="rId22"/>
    <p:sldId id="277" r:id="rId23"/>
    <p:sldId id="278" r:id="rId24"/>
    <p:sldId id="375" r:id="rId25"/>
    <p:sldId id="279" r:id="rId26"/>
    <p:sldId id="280" r:id="rId27"/>
    <p:sldId id="286" r:id="rId28"/>
  </p:sldIdLst>
  <p:sldSz cx="12192000" cy="6858000"/>
  <p:notesSz cx="6997700" cy="9194800"/>
  <p:embeddedFontLst>
    <p:embeddedFont>
      <p:font typeface="FreightMicro Pro Bold" panose="02000603020000020004" pitchFamily="2" charset="0"/>
      <p:bold r:id="rId30"/>
      <p:italic r:id="rId31"/>
      <p:boldItalic r:id="rId32"/>
    </p:embeddedFont>
    <p:embeddedFont>
      <p:font typeface="FreightMicro Pro Book" panose="02000603020000020004" pitchFamily="2" charset="0"/>
      <p:regular r:id="rId33"/>
      <p:italic r:id="rId34"/>
    </p:embeddedFont>
    <p:embeddedFont>
      <p:font typeface="FreightMicro Pro Light" panose="02000603030000020004" pitchFamily="2" charset="0"/>
      <p:regular r:id="rId35"/>
      <p:italic r:id="rId36"/>
    </p:embeddedFont>
    <p:embeddedFont>
      <p:font typeface="FreightSans Pro Bold" panose="02000606030000020004" pitchFamily="2" charset="0"/>
      <p:bold r:id="rId37"/>
      <p:italic r:id="rId38"/>
      <p:boldItalic r:id="rId39"/>
    </p:embeddedFont>
    <p:embeddedFont>
      <p:font typeface="FreightSans Pro Book" panose="02000606030000020004" pitchFamily="2" charset="0"/>
      <p:regular r:id="rId40"/>
      <p:italic r:id="rId41"/>
    </p:embeddedFont>
    <p:embeddedFont>
      <p:font typeface="FreightSans Pro Medium" panose="02000606030000020004" pitchFamily="2" charset="0"/>
      <p:regular r:id="rId42"/>
      <p:italic r:id="rId43"/>
    </p:embeddedFont>
    <p:embeddedFont>
      <p:font typeface="Source Code Pro" panose="020B0509030403020204" pitchFamily="49" charset="77"/>
      <p:regular r:id="rId44"/>
      <p:bold r:id="rId45"/>
      <p:italic r:id="rId46"/>
      <p:boldItalic r:id="rId47"/>
    </p:embeddedFont>
    <p:embeddedFont>
      <p:font typeface="Source Code Pro Light" panose="020B0409030403020204" pitchFamily="49" charset="77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FE67F9-6B8D-4537-87E8-312A73754733}">
  <a:tblStyle styleId="{56FE67F9-6B8D-4537-87E8-312A7375473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EFF"/>
          </a:solidFill>
        </a:fill>
      </a:tcStyle>
    </a:wholeTbl>
    <a:band1H>
      <a:tcTxStyle/>
      <a:tcStyle>
        <a:tcBdr/>
        <a:fill>
          <a:solidFill>
            <a:srgbClr val="D1DBF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BF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9"/>
    <p:restoredTop sz="94694"/>
  </p:normalViewPr>
  <p:slideViewPr>
    <p:cSldViewPr snapToGrid="0">
      <p:cViewPr varScale="1">
        <p:scale>
          <a:sx n="104" d="100"/>
          <a:sy n="104" d="100"/>
        </p:scale>
        <p:origin x="216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Sans Pro Book" panose="02000606030000020004" pitchFamily="2" charset="0"/>
                <a:ea typeface="FreightSans Pro Book" panose="0200060603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Sans Pro Book" panose="02000606030000020004" pitchFamily="2" charset="0"/>
                <a:ea typeface="FreightSans Pro Book" panose="0200060603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Sans Pro Book" panose="02000606030000020004" pitchFamily="2" charset="0"/>
                <a:ea typeface="FreightSans Pro Book" panose="0200060603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r"/>
            <a:fld id="{00000000-1234-1234-1234-123412341234}" type="slidenum">
              <a:rPr lang="en-US" sz="90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pPr algn="r"/>
              <a:t>‹#›</a:t>
            </a:fld>
            <a:endParaRPr lang="en-US" sz="9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FreightSans Pro Book" panose="02000606030000020004" pitchFamily="2" charset="0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FreightSans Pro Book" panose="02000606030000020004" pitchFamily="2" charset="0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FreightSans Pro Book" panose="02000606030000020004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FreightSans Pro Book" panose="02000606030000020004" pitchFamily="2" charset="0"/>
        <a:ea typeface="FreightSans Pro Book" panose="02000606030000020004" pitchFamily="2" charset="0"/>
        <a:cs typeface="Arial"/>
        <a:sym typeface="Arial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11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80" name="Google Shape;3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90" name="Google Shape;3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13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74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13" name="Google Shape;3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69" name="Google Shape;4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69" name="Google Shape;4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260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18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53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99" name="Google Shape;3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12" name="Google Shape;4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3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93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21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5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25" name="Google Shape;4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38" name="Google Shape;4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49" name="Google Shape;4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459" name="Google Shape;4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519" name="Google Shape;5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532" name="Google Shape;5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7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56" name="Google Shape;3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33" name="Google Shape;3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23" name="Google Shape;3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9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74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Book" panose="02000606030000020004" pitchFamily="2" charset="0"/>
            </a:endParaRPr>
          </a:p>
        </p:txBody>
      </p:sp>
      <p:sp>
        <p:nvSpPr>
          <p:cNvPr id="367" name="Google Shape;3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86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726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376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1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31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44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470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804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8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84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83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89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364880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tut.com/sql-tutorial/sql-selec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www.zentut.com/sql-tutorial/sql-delete/" TargetMode="External"/><Relationship Id="rId4" Type="http://schemas.openxmlformats.org/officeDocument/2006/relationships/hyperlink" Target="http://www.zentut.com/sql-tutorial/sql-updat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createtabl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zentut.com/sql-tutorial/sql-count/" TargetMode="External"/><Relationship Id="rId3" Type="http://schemas.openxmlformats.org/officeDocument/2006/relationships/hyperlink" Target="http://www.zentut.com/sql-tutorial/sql-select/" TargetMode="External"/><Relationship Id="rId7" Type="http://schemas.openxmlformats.org/officeDocument/2006/relationships/hyperlink" Target="http://www.zentut.com/sql-tutorial/sql-min-max/" TargetMode="Externa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zentut.com/sql-tutorial/sql-avg/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://www.zentut.com/sql-tutorial/sql-sum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://www.zentut.com/sql-tutorial/sql-aggregate-functions/" TargetMode="Externa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6277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>
            <a:spLocks noGrp="1"/>
          </p:cNvSpPr>
          <p:nvPr>
            <p:ph type="title"/>
          </p:nvPr>
        </p:nvSpPr>
        <p:spPr>
          <a:xfrm>
            <a:off x="494270" y="228600"/>
            <a:ext cx="941173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Filtering rows - </a:t>
            </a:r>
            <a:r>
              <a:rPr lang="en-US" dirty="0">
                <a:latin typeface="Source Code Pro" panose="020B0509030403020204" pitchFamily="49" charset="77"/>
              </a:rPr>
              <a:t>WHERE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370" name="Google Shape;370;p28"/>
          <p:cNvSpPr txBox="1">
            <a:spLocks noGrp="1"/>
          </p:cNvSpPr>
          <p:nvPr>
            <p:ph idx="1"/>
          </p:nvPr>
        </p:nvSpPr>
        <p:spPr>
          <a:xfrm>
            <a:off x="611912" y="11151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Set of Table records (rows) that satisfy a condition</a:t>
            </a:r>
            <a:endParaRPr dirty="0"/>
          </a:p>
        </p:txBody>
      </p:sp>
      <p:pic>
        <p:nvPicPr>
          <p:cNvPr id="374" name="Google Shape;3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633" y="2501194"/>
            <a:ext cx="2919933" cy="19304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5" name="Google Shape;37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912" y="4772958"/>
            <a:ext cx="4060320" cy="96987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6" name="Google Shape;37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9640" y="2504544"/>
            <a:ext cx="4488514" cy="323828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7" name="Google Shape;377;p28"/>
          <p:cNvSpPr txBox="1"/>
          <p:nvPr/>
        </p:nvSpPr>
        <p:spPr>
          <a:xfrm>
            <a:off x="883396" y="1686667"/>
            <a:ext cx="9579953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[columns]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sym typeface="Courier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[table] 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WHERE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</a:rPr>
              <a:t> [condition] [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ORDER BY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order];</a:t>
            </a:r>
            <a:endParaRPr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>
            <a:spLocks noGrp="1"/>
          </p:cNvSpPr>
          <p:nvPr>
            <p:ph type="title"/>
          </p:nvPr>
        </p:nvSpPr>
        <p:spPr>
          <a:xfrm>
            <a:off x="553994" y="204573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SQL Operators for predicates</a:t>
            </a:r>
            <a:endParaRPr dirty="0"/>
          </a:p>
        </p:txBody>
      </p:sp>
      <p:sp>
        <p:nvSpPr>
          <p:cNvPr id="383" name="Google Shape;383;p29"/>
          <p:cNvSpPr txBox="1">
            <a:spLocks noGrp="1"/>
          </p:cNvSpPr>
          <p:nvPr>
            <p:ph idx="1"/>
          </p:nvPr>
        </p:nvSpPr>
        <p:spPr>
          <a:xfrm>
            <a:off x="813486" y="110387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b="0" dirty="0"/>
              <a:t>use the </a:t>
            </a:r>
            <a:r>
              <a:rPr lang="en-US" sz="1800" dirty="0"/>
              <a:t>WHERE </a:t>
            </a:r>
            <a:r>
              <a:rPr lang="en-US" sz="1800" b="0" dirty="0"/>
              <a:t>clause in the SQL statements such as </a:t>
            </a:r>
            <a:r>
              <a:rPr lang="en-US" sz="1800" b="0" u="sng" dirty="0">
                <a:solidFill>
                  <a:schemeClr val="hlink"/>
                </a:solidFill>
                <a:hlinkClick r:id="rId3"/>
              </a:rPr>
              <a:t>SELECT</a:t>
            </a:r>
            <a:r>
              <a:rPr lang="en-US" sz="1800" b="0" dirty="0"/>
              <a:t>,  </a:t>
            </a:r>
            <a:r>
              <a:rPr lang="en-US" sz="1800" b="0" u="sng" dirty="0">
                <a:solidFill>
                  <a:schemeClr val="hlink"/>
                </a:solidFill>
                <a:hlinkClick r:id="rId4"/>
              </a:rPr>
              <a:t>UPDATE </a:t>
            </a:r>
            <a:r>
              <a:rPr lang="en-US" sz="1800" b="0" dirty="0"/>
              <a:t>and </a:t>
            </a:r>
            <a:r>
              <a:rPr lang="en-US" sz="1800" b="0" u="sng" dirty="0">
                <a:solidFill>
                  <a:schemeClr val="hlink"/>
                </a:solidFill>
                <a:hlinkClick r:id="rId5"/>
              </a:rPr>
              <a:t>DELETE</a:t>
            </a:r>
            <a:r>
              <a:rPr lang="en-US" sz="1800" b="0" dirty="0"/>
              <a:t>  to filter rows that do not meet a specified condition</a:t>
            </a:r>
            <a:endParaRPr sz="1800" dirty="0"/>
          </a:p>
        </p:txBody>
      </p:sp>
      <p:pic>
        <p:nvPicPr>
          <p:cNvPr id="387" name="Google Shape;387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5868" y="2191265"/>
            <a:ext cx="7035236" cy="31242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Approximate Matching …</a:t>
            </a:r>
            <a:endParaRPr/>
          </a:p>
        </p:txBody>
      </p:sp>
      <p:pic>
        <p:nvPicPr>
          <p:cNvPr id="396" name="Google Shape;39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583" y="1064622"/>
            <a:ext cx="8516492" cy="502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CREATE and INSERT and UPDATE</a:t>
            </a:r>
          </a:p>
        </p:txBody>
      </p:sp>
    </p:spTree>
    <p:extLst>
      <p:ext uri="{BB962C8B-B14F-4D97-AF65-F5344CB8AC3E}">
        <p14:creationId xmlns:p14="http://schemas.microsoft.com/office/powerpoint/2010/main" val="18020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CREATE TABLE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SQL often used interactively</a:t>
            </a:r>
            <a:endParaRPr dirty="0"/>
          </a:p>
          <a:p>
            <a:pPr marL="685800" lvl="1" indent="-228600"/>
            <a:r>
              <a:rPr lang="en-US" dirty="0"/>
              <a:t>Result of select displayed to the user, but not stored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hlinkClick r:id="rId3"/>
              </a:rPr>
              <a:t>Can create a table in many ways</a:t>
            </a:r>
            <a:endParaRPr lang="en-US" dirty="0"/>
          </a:p>
          <a:p>
            <a:pPr marL="454521" lvl="1" indent="-285750">
              <a:spcBef>
                <a:spcPts val="720"/>
              </a:spcBef>
              <a:buSzPts val="2400"/>
            </a:pPr>
            <a:r>
              <a:rPr lang="en-US" dirty="0"/>
              <a:t>Often may just supply a list of columns without data.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Create table statement gives the result a name</a:t>
            </a:r>
            <a:endParaRPr dirty="0"/>
          </a:p>
          <a:p>
            <a:pPr marL="685800" lvl="1" indent="-228600"/>
            <a:r>
              <a:rPr lang="en-US" dirty="0"/>
              <a:t>Like a variable, but for a permanent object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10" name="Google Shape;310;p22"/>
          <p:cNvSpPr/>
          <p:nvPr/>
        </p:nvSpPr>
        <p:spPr>
          <a:xfrm>
            <a:off x="2362199" y="4285313"/>
            <a:ext cx="8140337" cy="44344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CREATE TABLE 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</a:rPr>
              <a:t>[name] 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</a:rPr>
              <a:t> [select statement];</a:t>
            </a:r>
            <a:endParaRPr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SQL: creating a named table</a:t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1918252" y="1450876"/>
            <a:ext cx="8597348" cy="230832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CREATE TABLE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cones 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select 1 as </a:t>
            </a:r>
            <a:r>
              <a:rPr lang="en-US" sz="1800" dirty="0">
                <a:solidFill>
                  <a:srgbClr val="022FD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ID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 "strawberry" as </a:t>
            </a:r>
            <a:r>
              <a:rPr lang="en-US" sz="1800" dirty="0">
                <a:solidFill>
                  <a:srgbClr val="022FD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Flavor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 "pink" as </a:t>
            </a:r>
            <a:r>
              <a:rPr lang="en-US" sz="1800" dirty="0">
                <a:solidFill>
                  <a:srgbClr val="022FD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Color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 3.55 as Price union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select 2, "chocolate", "light brown", 4.75 union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select 3, "chocolate", "dark brown", 5.25 union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select 4, "strawberry", "pink",5.25 union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select 5, "bubblegum", "pink",4.75 union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select 6, "chocolate", "dark brown", 5.25;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20" name="Google Shape;320;p23"/>
          <p:cNvSpPr txBox="1"/>
          <p:nvPr/>
        </p:nvSpPr>
        <p:spPr>
          <a:xfrm>
            <a:off x="2209800" y="4786868"/>
            <a:ext cx="65453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</a:rPr>
              <a:t>Notice how column names are introduced and implicit later on.</a:t>
            </a:r>
            <a:endParaRPr dirty="0">
              <a:latin typeface="FreightSans Pro Book" panose="02000606030000020004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Inserting new records (rows) </a:t>
            </a:r>
            <a:endParaRPr/>
          </a:p>
        </p:txBody>
      </p:sp>
      <p:sp>
        <p:nvSpPr>
          <p:cNvPr id="472" name="Google Shape;472;p37"/>
          <p:cNvSpPr txBox="1">
            <a:spLocks noGrp="1"/>
          </p:cNvSpPr>
          <p:nvPr>
            <p:ph idx="1"/>
          </p:nvPr>
        </p:nvSpPr>
        <p:spPr>
          <a:xfrm>
            <a:off x="2209800" y="53340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A database table is typically a shared, durable repository shared by multiple applications</a:t>
            </a:r>
            <a:endParaRPr dirty="0"/>
          </a:p>
        </p:txBody>
      </p:sp>
      <p:sp>
        <p:nvSpPr>
          <p:cNvPr id="476" name="Google Shape;476;p37"/>
          <p:cNvSpPr/>
          <p:nvPr/>
        </p:nvSpPr>
        <p:spPr>
          <a:xfrm>
            <a:off x="2667000" y="1193801"/>
            <a:ext cx="5867400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INSERT INTO table(column1, column2,...)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	VALUES (value1, value2,...);</a:t>
            </a:r>
            <a:endParaRPr dirty="0">
              <a:latin typeface="Source Code Pro" panose="020B0509030403020204" pitchFamily="49" charset="77"/>
            </a:endParaRPr>
          </a:p>
        </p:txBody>
      </p:sp>
      <p:pic>
        <p:nvPicPr>
          <p:cNvPr id="477" name="Google Shape;47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7550" y="2127250"/>
            <a:ext cx="8064500" cy="2044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8" name="Google Shape;47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8300" y="2752776"/>
            <a:ext cx="3390900" cy="24669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UPDATING new records (rows) </a:t>
            </a:r>
            <a:endParaRPr dirty="0"/>
          </a:p>
        </p:txBody>
      </p:sp>
      <p:sp>
        <p:nvSpPr>
          <p:cNvPr id="472" name="Google Shape;472;p37"/>
          <p:cNvSpPr txBox="1">
            <a:spLocks noGrp="1"/>
          </p:cNvSpPr>
          <p:nvPr>
            <p:ph type="body" idx="1"/>
          </p:nvPr>
        </p:nvSpPr>
        <p:spPr>
          <a:xfrm>
            <a:off x="2127607" y="27686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If you don’t specify a WHERE, you’ll update all rows!</a:t>
            </a:r>
            <a:endParaRPr dirty="0"/>
          </a:p>
        </p:txBody>
      </p:sp>
      <p:sp>
        <p:nvSpPr>
          <p:cNvPr id="476" name="Google Shape;476;p37"/>
          <p:cNvSpPr/>
          <p:nvPr/>
        </p:nvSpPr>
        <p:spPr>
          <a:xfrm>
            <a:off x="2667000" y="1193801"/>
            <a:ext cx="6819472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UPDATE table SET column1 = value1, column2 = value2</a:t>
            </a:r>
            <a:r>
              <a:rPr lang="en-US" dirty="0">
                <a:latin typeface="Source Code Pro" panose="020B0509030403020204" pitchFamily="49" charset="77"/>
                <a:ea typeface="Courier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[WHERE condition];</a:t>
            </a:r>
            <a:endParaRPr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0403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Aggregations</a:t>
            </a:r>
          </a:p>
        </p:txBody>
      </p:sp>
    </p:spTree>
    <p:extLst>
      <p:ext uri="{BB962C8B-B14F-4D97-AF65-F5344CB8AC3E}">
        <p14:creationId xmlns:p14="http://schemas.microsoft.com/office/powerpoint/2010/main" val="286607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>
            <a:spLocks noGrp="1"/>
          </p:cNvSpPr>
          <p:nvPr>
            <p:ph type="title"/>
          </p:nvPr>
        </p:nvSpPr>
        <p:spPr>
          <a:xfrm>
            <a:off x="504568" y="205154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 err="1"/>
              <a:t>Groupinng</a:t>
            </a:r>
            <a:r>
              <a:rPr lang="en-US" dirty="0"/>
              <a:t> and </a:t>
            </a:r>
            <a:r>
              <a:rPr lang="en-US" dirty="0" err="1"/>
              <a:t>Aggregatations</a:t>
            </a:r>
            <a:endParaRPr dirty="0"/>
          </a:p>
        </p:txBody>
      </p:sp>
      <p:sp>
        <p:nvSpPr>
          <p:cNvPr id="402" name="Google Shape;402;p31"/>
          <p:cNvSpPr txBox="1">
            <a:spLocks noGrp="1"/>
          </p:cNvSpPr>
          <p:nvPr>
            <p:ph idx="1"/>
          </p:nvPr>
        </p:nvSpPr>
        <p:spPr>
          <a:xfrm>
            <a:off x="677563" y="1080477"/>
            <a:ext cx="7620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b="0" dirty="0"/>
              <a:t>The  </a:t>
            </a:r>
            <a:r>
              <a:rPr lang="en-US" sz="1800" dirty="0">
                <a:latin typeface="Source Code Pro" panose="020B0509030403020204" pitchFamily="49" charset="77"/>
              </a:rPr>
              <a:t>GROUP BY</a:t>
            </a:r>
            <a:r>
              <a:rPr lang="en-US" sz="1800" b="0" dirty="0"/>
              <a:t> clause is used to group rows returned by </a:t>
            </a:r>
            <a:r>
              <a:rPr lang="en-US" sz="1800" b="0" u="sng" dirty="0">
                <a:solidFill>
                  <a:schemeClr val="hlink"/>
                </a:solidFill>
                <a:hlinkClick r:id="rId3"/>
              </a:rPr>
              <a:t>SELECT statement</a:t>
            </a:r>
            <a:r>
              <a:rPr lang="en-US" sz="1800" b="0" dirty="0"/>
              <a:t> into a set of summary rows or groups based on values of columns or expressions. </a:t>
            </a:r>
            <a:endParaRPr dirty="0"/>
          </a:p>
          <a:p>
            <a:pPr marL="285750" indent="-285750"/>
            <a:r>
              <a:rPr lang="en-US" sz="1800" b="0" dirty="0"/>
              <a:t>Apply an </a:t>
            </a:r>
            <a:r>
              <a:rPr lang="en-US" sz="1800" b="0" u="sng" dirty="0">
                <a:solidFill>
                  <a:schemeClr val="hlink"/>
                </a:solidFill>
                <a:hlinkClick r:id="rId4"/>
              </a:rPr>
              <a:t>aggregate function</a:t>
            </a:r>
            <a:r>
              <a:rPr lang="en-US" sz="1800" b="0" dirty="0"/>
              <a:t>, such as </a:t>
            </a:r>
            <a:r>
              <a:rPr lang="en-US" sz="1800" b="0" u="sng" dirty="0">
                <a:solidFill>
                  <a:schemeClr val="hlink"/>
                </a:solidFill>
                <a:hlinkClick r:id="rId5"/>
              </a:rPr>
              <a:t>SUM</a:t>
            </a:r>
            <a:r>
              <a:rPr lang="en-US" sz="1800" b="0" dirty="0"/>
              <a:t>, </a:t>
            </a:r>
            <a:r>
              <a:rPr lang="en-US" sz="1800" b="0" u="sng" dirty="0">
                <a:solidFill>
                  <a:schemeClr val="hlink"/>
                </a:solidFill>
                <a:hlinkClick r:id="rId6"/>
              </a:rPr>
              <a:t>AVG</a:t>
            </a:r>
            <a:r>
              <a:rPr lang="en-US" sz="1800" b="0" dirty="0"/>
              <a:t>, </a:t>
            </a:r>
            <a:r>
              <a:rPr lang="en-US" sz="1800" b="0" u="sng" dirty="0">
                <a:solidFill>
                  <a:schemeClr val="hlink"/>
                </a:solidFill>
                <a:hlinkClick r:id="rId7"/>
              </a:rPr>
              <a:t>MIN, MAX</a:t>
            </a:r>
            <a:r>
              <a:rPr lang="en-US" sz="1800" b="0" dirty="0"/>
              <a:t> or </a:t>
            </a:r>
            <a:r>
              <a:rPr lang="en-US" sz="1800" b="0" u="sng" dirty="0">
                <a:solidFill>
                  <a:schemeClr val="hlink"/>
                </a:solidFill>
                <a:hlinkClick r:id="rId8"/>
              </a:rPr>
              <a:t>COUNT</a:t>
            </a:r>
            <a:r>
              <a:rPr lang="en-US" sz="1800" b="0" dirty="0"/>
              <a:t>, to each group to output the summary information.</a:t>
            </a:r>
            <a:endParaRPr sz="1800" dirty="0"/>
          </a:p>
        </p:txBody>
      </p:sp>
      <p:pic>
        <p:nvPicPr>
          <p:cNvPr id="406" name="Google Shape;406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56082" y="2881923"/>
            <a:ext cx="5314462" cy="109415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7" name="Google Shape;407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82363" y="2879132"/>
            <a:ext cx="1524000" cy="120712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8" name="Google Shape;408;p3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82363" y="4360914"/>
            <a:ext cx="3822192" cy="1139163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9" name="Google Shape;409;p3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56082" y="4944892"/>
            <a:ext cx="5510720" cy="111036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53C8-847D-2E48-8AD4-4E386C65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5100"/>
            <a:ext cx="10210800" cy="7366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6EA7-D64B-9440-A4BA-58660483E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Ants Project due Weds!</a:t>
            </a:r>
          </a:p>
          <a:p>
            <a:pPr lvl="1"/>
            <a:r>
              <a:rPr lang="en-US" dirty="0"/>
              <a:t> Bonus point for submitting by Tuesday night</a:t>
            </a:r>
          </a:p>
          <a:p>
            <a:r>
              <a:rPr lang="en-US" dirty="0"/>
              <a:t> Be on the lookout for a final survey</a:t>
            </a:r>
          </a:p>
          <a:p>
            <a:pPr lvl="1"/>
            <a:r>
              <a:rPr lang="en-US" dirty="0"/>
              <a:t> Extra credit for everyone if enough people submit. (TBD on numbers, points)</a:t>
            </a:r>
          </a:p>
          <a:p>
            <a:r>
              <a:rPr lang="en-US" dirty="0"/>
              <a:t> Final Exam logistics out soon, but just like the midterm.</a:t>
            </a:r>
          </a:p>
          <a:p>
            <a:pPr lvl="1"/>
            <a:r>
              <a:rPr lang="en-US" dirty="0"/>
              <a:t> Tuesday </a:t>
            </a:r>
            <a:r>
              <a:rPr lang="en-US" b="1" dirty="0"/>
              <a:t>8AM! (Sorry!)</a:t>
            </a:r>
          </a:p>
        </p:txBody>
      </p:sp>
    </p:spTree>
    <p:extLst>
      <p:ext uri="{BB962C8B-B14F-4D97-AF65-F5344CB8AC3E}">
        <p14:creationId xmlns:p14="http://schemas.microsoft.com/office/powerpoint/2010/main" val="239712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>
            <a:spLocks noGrp="1"/>
          </p:cNvSpPr>
          <p:nvPr>
            <p:ph type="title"/>
          </p:nvPr>
        </p:nvSpPr>
        <p:spPr>
          <a:xfrm>
            <a:off x="533400" y="263182"/>
            <a:ext cx="7696200" cy="5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UNIQUE / Distinct values</a:t>
            </a:r>
            <a:endParaRPr dirty="0"/>
          </a:p>
        </p:txBody>
      </p:sp>
      <p:sp>
        <p:nvSpPr>
          <p:cNvPr id="419" name="Google Shape;419;p32"/>
          <p:cNvSpPr txBox="1"/>
          <p:nvPr/>
        </p:nvSpPr>
        <p:spPr>
          <a:xfrm>
            <a:off x="768073" y="1275918"/>
            <a:ext cx="8404865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FreightSans Pro Book" panose="02000606030000020004" pitchFamily="2" charset="0"/>
              </a:rPr>
              <a:t>DISTINCT</a:t>
            </a:r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</a:rPr>
              <a:t> [columns]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</a:rPr>
              <a:t> [table]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where</a:t>
            </a:r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</a:rPr>
              <a:t> [condition]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order by </a:t>
            </a:r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</a:rPr>
              <a:t>[order] ;</a:t>
            </a:r>
            <a:endParaRPr dirty="0">
              <a:latin typeface="FreightSans Pro Book" panose="02000606030000020004" pitchFamily="2" charset="0"/>
            </a:endParaRPr>
          </a:p>
        </p:txBody>
      </p:sp>
      <p:pic>
        <p:nvPicPr>
          <p:cNvPr id="420" name="Google Shape;4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913" y="3866718"/>
            <a:ext cx="3596640" cy="13716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1" name="Google Shape;42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0755" y="4552518"/>
            <a:ext cx="3898900" cy="4572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2" name="Google Shape;422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0425" y="1975450"/>
            <a:ext cx="5997982" cy="145355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Joins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>
            <a:spLocks noGrp="1"/>
          </p:cNvSpPr>
          <p:nvPr>
            <p:ph type="title"/>
          </p:nvPr>
        </p:nvSpPr>
        <p:spPr>
          <a:xfrm>
            <a:off x="553994" y="205434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Joining tables</a:t>
            </a:r>
            <a:endParaRPr dirty="0"/>
          </a:p>
        </p:txBody>
      </p:sp>
      <p:sp>
        <p:nvSpPr>
          <p:cNvPr id="428" name="Google Shape;428;p33"/>
          <p:cNvSpPr txBox="1">
            <a:spLocks noGrp="1"/>
          </p:cNvSpPr>
          <p:nvPr>
            <p:ph idx="1"/>
          </p:nvPr>
        </p:nvSpPr>
        <p:spPr>
          <a:xfrm>
            <a:off x="553994" y="1086619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Two tables are joined by a comma to yield all combinations of a row from each</a:t>
            </a:r>
            <a:endParaRPr dirty="0"/>
          </a:p>
          <a:p>
            <a:pPr marL="685800" lvl="1" indent="-228600">
              <a:buFont typeface="Courier"/>
              <a:buChar char="–"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 * from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sales, cones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;</a:t>
            </a:r>
            <a:endParaRPr dirty="0"/>
          </a:p>
        </p:txBody>
      </p:sp>
      <p:pic>
        <p:nvPicPr>
          <p:cNvPr id="432" name="Google Shape;4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331" y="2343919"/>
            <a:ext cx="3943350" cy="13716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3" name="Google Shape;43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7331" y="3958601"/>
            <a:ext cx="939800" cy="1440016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4" name="Google Shape;434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56488" y="3958601"/>
            <a:ext cx="3099145" cy="2309167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5" name="Google Shape;435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58127" y="1568768"/>
            <a:ext cx="2439176" cy="46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Inner Join</a:t>
            </a:r>
            <a:endParaRPr/>
          </a:p>
        </p:txBody>
      </p:sp>
      <p:sp>
        <p:nvSpPr>
          <p:cNvPr id="444" name="Google Shape;444;p34"/>
          <p:cNvSpPr/>
          <p:nvPr/>
        </p:nvSpPr>
        <p:spPr>
          <a:xfrm>
            <a:off x="2209800" y="1129937"/>
            <a:ext cx="8364583" cy="369332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 * FROM sales, cones 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WHERE </a:t>
            </a:r>
            <a:r>
              <a:rPr lang="en-US" sz="1800" b="1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cone_id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</a:t>
            </a:r>
            <a:r>
              <a:rPr lang="en-US" sz="1800" b="1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cones.id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;</a:t>
            </a:r>
            <a:endParaRPr lang="en-US" dirty="0">
              <a:latin typeface="FreightSans Pro Book" panose="0200060603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C55C6-FBF1-C746-8776-3022EFD588EA}"/>
              </a:ext>
            </a:extLst>
          </p:cNvPr>
          <p:cNvSpPr txBox="1"/>
          <p:nvPr/>
        </p:nvSpPr>
        <p:spPr>
          <a:xfrm>
            <a:off x="770708" y="2700721"/>
            <a:ext cx="1033271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sqlite</a:t>
            </a:r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&gt; SELECT * FROM cones, sales WHERE </a:t>
            </a:r>
            <a:r>
              <a:rPr lang="en-US" sz="2200" dirty="0" err="1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cone_id</a:t>
            </a:r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=</a:t>
            </a:r>
            <a:r>
              <a:rPr lang="en-US" sz="2200" dirty="0" err="1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cones.id</a:t>
            </a:r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;</a:t>
            </a:r>
          </a:p>
          <a:p>
            <a:r>
              <a:rPr lang="en-US" sz="2200" dirty="0" err="1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Id|Flavor|Color|Price|Cashier|id|cone_id</a:t>
            </a:r>
            <a:endParaRPr lang="en-US" sz="2200" dirty="0">
              <a:solidFill>
                <a:schemeClr val="tx1"/>
              </a:solidFill>
              <a:effectLst/>
              <a:latin typeface="Source Code Pro Light" panose="020B0409030403020204" pitchFamily="49" charset="77"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1|strawberry|pink|3.55|Baskin|3|1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1|strawberry|pink|3.55|Robin|6|1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2|chocolate|light brown|4.75|Baskin|1|2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2|chocolate|light brown|4.75|Baskin|4|2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2|chocolate|light brown|4.75|Robin|5|2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Source Code Pro Light" panose="020B0409030403020204" pitchFamily="49" charset="77"/>
              </a:rPr>
              <a:t>3|chocolate|dark brown|5.25|Robin|2|3</a:t>
            </a:r>
          </a:p>
        </p:txBody>
      </p:sp>
      <p:sp>
        <p:nvSpPr>
          <p:cNvPr id="8" name="Google Shape;444;p34">
            <a:extLst>
              <a:ext uri="{FF2B5EF4-FFF2-40B4-BE49-F238E27FC236}">
                <a16:creationId xmlns:a16="http://schemas.microsoft.com/office/drawing/2014/main" id="{7CD4A6FB-F4E1-E459-161B-975B41F65572}"/>
              </a:ext>
            </a:extLst>
          </p:cNvPr>
          <p:cNvSpPr/>
          <p:nvPr/>
        </p:nvSpPr>
        <p:spPr>
          <a:xfrm>
            <a:off x="2209799" y="1915329"/>
            <a:ext cx="8364583" cy="369332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  <a:ea typeface="Source Code Pro" panose="020B0509030403020204" pitchFamily="49" charset="0"/>
                <a:cs typeface="Courier"/>
                <a:sym typeface="Courier"/>
              </a:rPr>
              <a:t>When column names conflict we write: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table_name.column_name</a:t>
            </a:r>
            <a:r>
              <a:rPr lang="en-US" sz="1800" dirty="0">
                <a:solidFill>
                  <a:schemeClr val="dk1"/>
                </a:solidFill>
                <a:latin typeface="FreightSans Pro Book" panose="02000606030000020004" pitchFamily="2" charset="0"/>
                <a:ea typeface="Source Code Pro" panose="020B0509030403020204" pitchFamily="49" charset="0"/>
                <a:cs typeface="Courier"/>
                <a:sym typeface="Courier"/>
              </a:rPr>
              <a:t> in a query.</a:t>
            </a:r>
            <a:endParaRPr lang="en-US" dirty="0">
              <a:latin typeface="FreightSans Pro Book" panose="02000606030000020004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4DD4-1692-3086-2163-90B1AC6B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Putting It All Together: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426E-3B94-BB0F-DF11-388E2C70F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Which of our cashiers sold the highest value of ice cream?</a:t>
            </a:r>
          </a:p>
          <a:p>
            <a:r>
              <a:rPr lang="en-US" dirty="0"/>
              <a:t> First we need to find which cones were sold by whom, then we SUM() the results!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effectLst/>
                <a:latin typeface="Source Code Pro Light" panose="020B0409030403020204" pitchFamily="49" charset="77"/>
              </a:rPr>
              <a:t>sqlite</a:t>
            </a:r>
            <a:r>
              <a:rPr lang="en-US" b="1" dirty="0">
                <a:effectLst/>
                <a:latin typeface="Source Code Pro Light" panose="020B0409030403020204" pitchFamily="49" charset="77"/>
              </a:rPr>
              <a:t>&gt; SELECT Cashier, SUM(Price) as 'Total Sold' FROM sales, cones WHERE </a:t>
            </a:r>
            <a:r>
              <a:rPr lang="en-US" b="1" dirty="0" err="1">
                <a:effectLst/>
                <a:latin typeface="Source Code Pro Light" panose="020B0409030403020204" pitchFamily="49" charset="77"/>
              </a:rPr>
              <a:t>sales.cone_id</a:t>
            </a:r>
            <a:r>
              <a:rPr lang="en-US" b="1" dirty="0">
                <a:effectLst/>
                <a:latin typeface="Source Code Pro Light" panose="020B0409030403020204" pitchFamily="49" charset="77"/>
              </a:rPr>
              <a:t> = </a:t>
            </a:r>
            <a:r>
              <a:rPr lang="en-US" b="1" dirty="0" err="1">
                <a:effectLst/>
                <a:latin typeface="Source Code Pro Light" panose="020B0409030403020204" pitchFamily="49" charset="77"/>
              </a:rPr>
              <a:t>cones.id</a:t>
            </a:r>
            <a:r>
              <a:rPr lang="en-US" b="1" dirty="0">
                <a:effectLst/>
                <a:latin typeface="Source Code Pro Light" panose="020B0409030403020204" pitchFamily="49" charset="77"/>
              </a:rPr>
              <a:t> GROUP BY Cashier;</a:t>
            </a:r>
          </a:p>
          <a:p>
            <a:pPr marL="0" indent="0">
              <a:buNone/>
            </a:pPr>
            <a:r>
              <a:rPr lang="en-US" b="1" dirty="0" err="1">
                <a:effectLst/>
                <a:latin typeface="Source Code Pro Light" panose="020B0409030403020204" pitchFamily="49" charset="77"/>
              </a:rPr>
              <a:t>Cashier|Total</a:t>
            </a:r>
            <a:r>
              <a:rPr lang="en-US" b="1" dirty="0">
                <a:effectLst/>
                <a:latin typeface="Source Code Pro Light" panose="020B0409030403020204" pitchFamily="49" charset="77"/>
              </a:rPr>
              <a:t> Sold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Source Code Pro Light" panose="020B0409030403020204" pitchFamily="49" charset="77"/>
              </a:rPr>
              <a:t>Baskin|13.3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Source Code Pro Light" panose="020B0409030403020204" pitchFamily="49" charset="77"/>
              </a:rPr>
              <a:t>Robin|13.8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47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SQL: using named tables -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FROM</a:t>
            </a:r>
            <a:endParaRPr dirty="0"/>
          </a:p>
        </p:txBody>
      </p:sp>
      <p:sp>
        <p:nvSpPr>
          <p:cNvPr id="455" name="Google Shape;455;p35"/>
          <p:cNvSpPr/>
          <p:nvPr/>
        </p:nvSpPr>
        <p:spPr>
          <a:xfrm>
            <a:off x="1593669" y="1219201"/>
            <a:ext cx="8312331" cy="1563188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</a:t>
            </a:r>
            <a:r>
              <a:rPr lang="en-US" sz="2000" dirty="0">
                <a:solidFill>
                  <a:srgbClr val="022FD7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"delicious" </a:t>
            </a:r>
            <a:r>
              <a:rPr lang="en-US" sz="20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as Taste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, Flavor, Color FROM cones </a:t>
            </a:r>
            <a:endParaRPr sz="1600" dirty="0"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	WHERE Flavor is "chocolate" UNION </a:t>
            </a:r>
            <a:endParaRPr sz="1600" dirty="0"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</a:t>
            </a:r>
            <a:r>
              <a:rPr lang="en-US" sz="2000" dirty="0">
                <a:solidFill>
                  <a:srgbClr val="022FD7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"also tasty",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Flavor, Color FROM cones </a:t>
            </a:r>
            <a:endParaRPr sz="1600" dirty="0">
              <a:latin typeface="Source Code Pro" panose="020B0509030403020204" pitchFamily="49" charset="77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	WHERE Flavor is not "chocolate";</a:t>
            </a:r>
            <a:endParaRPr sz="1600" dirty="0">
              <a:latin typeface="Source Code Pro" panose="020B0509030403020204" pitchFamily="49" charset="77"/>
            </a:endParaRPr>
          </a:p>
        </p:txBody>
      </p:sp>
      <p:pic>
        <p:nvPicPr>
          <p:cNvPr id="456" name="Google Shape;45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7200" y="3276600"/>
            <a:ext cx="8661400" cy="14605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Queries within queries</a:t>
            </a:r>
            <a:endParaRPr/>
          </a:p>
        </p:txBody>
      </p:sp>
      <p:sp>
        <p:nvSpPr>
          <p:cNvPr id="462" name="Google Shape;462;p36"/>
          <p:cNvSpPr txBox="1">
            <a:spLocks noGrp="1"/>
          </p:cNvSpPr>
          <p:nvPr>
            <p:ph idx="1"/>
          </p:nvPr>
        </p:nvSpPr>
        <p:spPr>
          <a:xfrm>
            <a:off x="2286000" y="1130300"/>
            <a:ext cx="762000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Any place that a table is named within a select statement, a table could be computed </a:t>
            </a:r>
            <a:endParaRPr/>
          </a:p>
          <a:p>
            <a:pPr marL="685800" lvl="1" indent="-228600"/>
            <a:r>
              <a:rPr lang="en-US"/>
              <a:t>As a sub-query</a:t>
            </a:r>
            <a:endParaRPr/>
          </a:p>
        </p:txBody>
      </p:sp>
      <p:pic>
        <p:nvPicPr>
          <p:cNvPr id="466" name="Google Shape;46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100" y="2591889"/>
            <a:ext cx="8305800" cy="278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>
            <a:spLocks noGrp="1"/>
          </p:cNvSpPr>
          <p:nvPr>
            <p:ph type="title"/>
          </p:nvPr>
        </p:nvSpPr>
        <p:spPr>
          <a:xfrm>
            <a:off x="509451" y="228600"/>
            <a:ext cx="9396549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525" name="Google Shape;525;p42"/>
          <p:cNvSpPr txBox="1"/>
          <p:nvPr/>
        </p:nvSpPr>
        <p:spPr>
          <a:xfrm>
            <a:off x="1470455" y="1447800"/>
            <a:ext cx="8540854" cy="707886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&lt;col spec&gt;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FROM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&lt;table spec&gt;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WHERE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sz="20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cond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spec&gt;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GROUP BY &lt;group spec&gt; ORDER BY &lt;order spec&gt;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;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26" name="Google Shape;526;p42"/>
          <p:cNvSpPr/>
          <p:nvPr/>
        </p:nvSpPr>
        <p:spPr>
          <a:xfrm>
            <a:off x="1470455" y="2563432"/>
            <a:ext cx="6835345" cy="67710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INSERT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INTO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table(column1, column2,...)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	VALUES (value1, value2,...);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27" name="Google Shape;527;p42"/>
          <p:cNvSpPr/>
          <p:nvPr/>
        </p:nvSpPr>
        <p:spPr>
          <a:xfrm>
            <a:off x="1470455" y="4204372"/>
            <a:ext cx="6617249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CREATE TABLE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&lt;select statement&gt; ;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28" name="Google Shape;528;p42"/>
          <p:cNvSpPr/>
          <p:nvPr/>
        </p:nvSpPr>
        <p:spPr>
          <a:xfrm>
            <a:off x="1470455" y="3540625"/>
            <a:ext cx="5570487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CREATE TABLE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 ( &lt;columns&gt; ) ;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SELECT Statements</a:t>
            </a:r>
          </a:p>
        </p:txBody>
      </p:sp>
    </p:spTree>
    <p:extLst>
      <p:ext uri="{BB962C8B-B14F-4D97-AF65-F5344CB8AC3E}">
        <p14:creationId xmlns:p14="http://schemas.microsoft.com/office/powerpoint/2010/main" val="364794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Summary</a:t>
            </a:r>
            <a:endParaRPr/>
          </a:p>
        </p:txBody>
      </p:sp>
      <p:sp>
        <p:nvSpPr>
          <p:cNvPr id="535" name="Google Shape;535;p43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SQL a declarative programming language on relational tables </a:t>
            </a:r>
            <a:endParaRPr/>
          </a:p>
          <a:p>
            <a:pPr marL="685800" lvl="1" indent="-228600"/>
            <a:r>
              <a:rPr lang="en-US"/>
              <a:t>largely familiar to you from data8</a:t>
            </a:r>
            <a:endParaRPr/>
          </a:p>
          <a:p>
            <a:pPr marL="685800" lvl="1" indent="-228600"/>
            <a:r>
              <a:rPr lang="en-US"/>
              <a:t>create, select, where, order, group by, join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Databases are accessed through Applications</a:t>
            </a:r>
            <a:endParaRPr/>
          </a:p>
          <a:p>
            <a:pPr marL="685800" lvl="1" indent="-228600"/>
            <a:r>
              <a:rPr lang="en-US"/>
              <a:t>e.g., all modern web apps have Database backend</a:t>
            </a:r>
            <a:endParaRPr/>
          </a:p>
          <a:p>
            <a:pPr marL="685800" lvl="1" indent="-228600"/>
            <a:r>
              <a:rPr lang="en-US"/>
              <a:t>Queries are issued through API</a:t>
            </a:r>
            <a:endParaRPr/>
          </a:p>
          <a:p>
            <a:pPr marL="1143000" lvl="2" indent="-228600"/>
            <a:r>
              <a:rPr lang="en-US"/>
              <a:t>Be careful about app corrupting the database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Data analytics tend to draw database into memory and operate on it as a data structure</a:t>
            </a:r>
            <a:endParaRPr/>
          </a:p>
          <a:p>
            <a:pPr marL="685800" lvl="1" indent="-228600"/>
            <a:r>
              <a:rPr lang="en-US"/>
              <a:t>e.g., Tables 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More in lab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702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Permanent Data Storage</a:t>
            </a:r>
            <a:endParaRPr/>
          </a:p>
        </p:txBody>
      </p:sp>
      <p:sp>
        <p:nvSpPr>
          <p:cNvPr id="362" name="Google Shape;362;p27"/>
          <p:cNvSpPr/>
          <p:nvPr/>
        </p:nvSpPr>
        <p:spPr>
          <a:xfrm>
            <a:off x="7315200" y="1371600"/>
            <a:ext cx="2819400" cy="2971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FreightSans Pro Book" panose="02000606030000020004" pitchFamily="2" charset="0"/>
            </a:endParaRPr>
          </a:p>
        </p:txBody>
      </p:sp>
      <p:pic>
        <p:nvPicPr>
          <p:cNvPr id="363" name="Google Shape;36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4114800"/>
            <a:ext cx="6223000" cy="18669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4" name="Google Shape;36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3000" y="2345070"/>
            <a:ext cx="2413000" cy="13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endParaRPr dirty="0"/>
          </a:p>
        </p:txBody>
      </p:sp>
      <p:sp>
        <p:nvSpPr>
          <p:cNvPr id="294" name="Google Shape;294;p21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Comma-separated list of </a:t>
            </a:r>
            <a:r>
              <a:rPr lang="en-US" i="1" dirty="0"/>
              <a:t>column descriptions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Column description is an expression, optionally followed by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dirty="0"/>
              <a:t> and a </a:t>
            </a:r>
            <a:r>
              <a:rPr lang="en-US" b="0" dirty="0">
                <a:solidFill>
                  <a:srgbClr val="FF0000"/>
                </a:solidFill>
              </a:rPr>
              <a:t>column name</a:t>
            </a:r>
            <a:endParaRPr dirty="0"/>
          </a:p>
          <a:p>
            <a:pPr marL="0" indent="0">
              <a:spcBef>
                <a:spcPts val="720"/>
              </a:spcBef>
              <a:buSzPts val="2400"/>
              <a:buNone/>
            </a:pP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Selecting literals creates a one-row table</a:t>
            </a:r>
            <a:endParaRPr dirty="0"/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/>
          </a:p>
          <a:p>
            <a:pPr marL="285750" indent="-285750">
              <a:spcBef>
                <a:spcPts val="720"/>
              </a:spcBef>
              <a:buSzPts val="2400"/>
              <a:buFont typeface="Courier"/>
              <a:buChar char="•"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union</a:t>
            </a:r>
            <a:r>
              <a:rPr lang="en-US" dirty="0"/>
              <a:t> of select statements is a table containing the union of the rows</a:t>
            </a:r>
            <a:endParaRPr dirty="0"/>
          </a:p>
        </p:txBody>
      </p:sp>
      <p:sp>
        <p:nvSpPr>
          <p:cNvPr id="298" name="Google Shape;298;p21"/>
          <p:cNvSpPr/>
          <p:nvPr/>
        </p:nvSpPr>
        <p:spPr>
          <a:xfrm>
            <a:off x="1810193" y="4395184"/>
            <a:ext cx="8610600" cy="1384995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"strawberry" as Flavor, "pink" as Color, 3.55 as Price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"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chocolate","light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 brown", 4.75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"</a:t>
            </a:r>
            <a:r>
              <a:rPr lang="en-US" sz="16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chocolate","dark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 brown", 5.25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"strawberry","pink",5.25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 "bubblegum","pink",4.75</a:t>
            </a:r>
            <a:r>
              <a:rPr lang="en-US" sz="20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;</a:t>
            </a:r>
            <a:endParaRPr sz="1600" dirty="0">
              <a:solidFill>
                <a:srgbClr val="FF0000"/>
              </a:solidFill>
              <a:latin typeface="Source Code Pro" panose="020B0509030403020204" pitchFamily="49" charset="77"/>
              <a:ea typeface="Source Code Pro" panose="020B0509030403020204" pitchFamily="49" charset="0"/>
              <a:cs typeface="Courier"/>
              <a:sym typeface="Courier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1120140" y="2209800"/>
            <a:ext cx="8610600" cy="425758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 [expression]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 [name], [expression]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 [name]; . . . 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2186940" y="3200400"/>
            <a:ext cx="7947660" cy="33855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"strawberry"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Flavor, "pink"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Color, 3.55 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as</a:t>
            </a:r>
            <a:r>
              <a:rPr lang="en-US" sz="16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Price</a:t>
            </a:r>
            <a:r>
              <a:rPr lang="en-US" sz="16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;</a:t>
            </a:r>
            <a:endParaRPr dirty="0">
              <a:latin typeface="FreightSans Pro Book" panose="02000606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Projecting existing tables</a:t>
            </a:r>
            <a:endParaRPr/>
          </a:p>
        </p:txBody>
      </p:sp>
      <p:sp>
        <p:nvSpPr>
          <p:cNvPr id="336" name="Google Shape;336;p25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Input table specified by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from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</a:t>
            </a:r>
            <a:r>
              <a:rPr lang="en-US" dirty="0"/>
              <a:t>clause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Subset of rows selected using a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where</a:t>
            </a:r>
            <a:r>
              <a:rPr lang="en-US" dirty="0"/>
              <a:t> clause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Ordering of the selected rows declared using an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order by </a:t>
            </a:r>
            <a:r>
              <a:rPr lang="en-US" dirty="0"/>
              <a:t>clause</a:t>
            </a:r>
            <a:endParaRPr dirty="0"/>
          </a:p>
        </p:txBody>
      </p:sp>
      <p:sp>
        <p:nvSpPr>
          <p:cNvPr id="340" name="Google Shape;340;p25"/>
          <p:cNvSpPr txBox="1"/>
          <p:nvPr/>
        </p:nvSpPr>
        <p:spPr>
          <a:xfrm>
            <a:off x="535577" y="2943999"/>
            <a:ext cx="9163363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[columns]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[table]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WHERE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[condition]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Courier"/>
                <a:sym typeface="Courier"/>
              </a:rPr>
              <a:t>ORDER BY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[order];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341" name="Google Shape;341;p25"/>
          <p:cNvSpPr/>
          <p:nvPr/>
        </p:nvSpPr>
        <p:spPr>
          <a:xfrm>
            <a:off x="1905000" y="3791415"/>
            <a:ext cx="5105400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SELECT * FROM cones ORDER BY Price;</a:t>
            </a:r>
            <a:endParaRPr dirty="0">
              <a:latin typeface="FreightSans Pro Book" panose="02000606030000020004" pitchFamily="2" charset="0"/>
            </a:endParaRPr>
          </a:p>
        </p:txBody>
      </p:sp>
      <p:pic>
        <p:nvPicPr>
          <p:cNvPr id="342" name="Google Shape;34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1800" y="4418103"/>
            <a:ext cx="3153440" cy="172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>
            <a:spLocks noGrp="1"/>
          </p:cNvSpPr>
          <p:nvPr>
            <p:ph type="title"/>
          </p:nvPr>
        </p:nvSpPr>
        <p:spPr>
          <a:xfrm>
            <a:off x="578708" y="202642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SELECT</a:t>
            </a:r>
            <a:endParaRPr dirty="0"/>
          </a:p>
        </p:txBody>
      </p:sp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508" y="798468"/>
            <a:ext cx="8102600" cy="54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3040" y="3537508"/>
            <a:ext cx="3945007" cy="274955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9A033A-045F-2944-A257-C2AD78618A18}"/>
              </a:ext>
            </a:extLst>
          </p:cNvPr>
          <p:cNvSpPr txBox="1"/>
          <p:nvPr/>
        </p:nvSpPr>
        <p:spPr>
          <a:xfrm>
            <a:off x="3855308" y="4572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FreightSans Pro Book" panose="02000606030000020004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Filtering Queries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11824</TotalTime>
  <Words>1103</Words>
  <Application>Microsoft Macintosh PowerPoint</Application>
  <PresentationFormat>Widescreen</PresentationFormat>
  <Paragraphs>124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FreightMicro Pro Bold</vt:lpstr>
      <vt:lpstr>FreightSans Pro Medium</vt:lpstr>
      <vt:lpstr>FreightSans Pro Bold</vt:lpstr>
      <vt:lpstr>Source Code Pro</vt:lpstr>
      <vt:lpstr>FreightSans Pro Book</vt:lpstr>
      <vt:lpstr>Courier</vt:lpstr>
      <vt:lpstr>FreightMicro Pro Light</vt:lpstr>
      <vt:lpstr>FreightMicro Pro Book</vt:lpstr>
      <vt:lpstr>Arial</vt:lpstr>
      <vt:lpstr>Source Code Pro Light</vt:lpstr>
      <vt:lpstr>1_cs162-fa14</vt:lpstr>
      <vt:lpstr>SQL</vt:lpstr>
      <vt:lpstr>Announcements</vt:lpstr>
      <vt:lpstr>SQL: SELECT Statements</vt:lpstr>
      <vt:lpstr>Summary</vt:lpstr>
      <vt:lpstr>Permanent Data Storage</vt:lpstr>
      <vt:lpstr>select</vt:lpstr>
      <vt:lpstr>Projecting existing tables</vt:lpstr>
      <vt:lpstr>SELECT</vt:lpstr>
      <vt:lpstr>SQL: Filtering Queries</vt:lpstr>
      <vt:lpstr>Filtering rows - WHERE</vt:lpstr>
      <vt:lpstr>SQL Operators for predicates</vt:lpstr>
      <vt:lpstr>Approximate Matching …</vt:lpstr>
      <vt:lpstr>SQL: CREATE and INSERT and UPDATE</vt:lpstr>
      <vt:lpstr>CREATE TABLE</vt:lpstr>
      <vt:lpstr>SQL: creating a named table</vt:lpstr>
      <vt:lpstr>Inserting new records (rows) </vt:lpstr>
      <vt:lpstr>UPDATING new records (rows) </vt:lpstr>
      <vt:lpstr>SQL: Aggregations</vt:lpstr>
      <vt:lpstr>Groupinng and Aggregatations</vt:lpstr>
      <vt:lpstr>UNIQUE / Distinct values</vt:lpstr>
      <vt:lpstr>SQL: Joins</vt:lpstr>
      <vt:lpstr>Joining tables</vt:lpstr>
      <vt:lpstr>Inner Join</vt:lpstr>
      <vt:lpstr> Putting It All Together:</vt:lpstr>
      <vt:lpstr>SQL: using named tables - FROM</vt:lpstr>
      <vt:lpstr>Queries within queries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Taste of Declarative Programming in SQL</dc:title>
  <cp:lastModifiedBy>Microsoft Office User</cp:lastModifiedBy>
  <cp:revision>50</cp:revision>
  <cp:lastPrinted>2022-04-25T19:53:17Z</cp:lastPrinted>
  <dcterms:modified xsi:type="dcterms:W3CDTF">2022-04-25T21:26:12Z</dcterms:modified>
</cp:coreProperties>
</file>