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9"/>
  </p:notesMasterIdLst>
  <p:sldIdLst>
    <p:sldId id="256" r:id="rId2"/>
    <p:sldId id="371" r:id="rId3"/>
    <p:sldId id="260" r:id="rId4"/>
    <p:sldId id="261" r:id="rId5"/>
    <p:sldId id="262" r:id="rId6"/>
    <p:sldId id="263" r:id="rId7"/>
    <p:sldId id="264" r:id="rId8"/>
    <p:sldId id="281" r:id="rId9"/>
    <p:sldId id="285" r:id="rId10"/>
    <p:sldId id="268" r:id="rId11"/>
    <p:sldId id="266" r:id="rId12"/>
    <p:sldId id="267" r:id="rId13"/>
    <p:sldId id="368" r:id="rId14"/>
    <p:sldId id="269" r:id="rId15"/>
    <p:sldId id="270" r:id="rId16"/>
    <p:sldId id="271" r:id="rId17"/>
    <p:sldId id="372" r:id="rId18"/>
    <p:sldId id="272" r:id="rId19"/>
    <p:sldId id="273" r:id="rId20"/>
    <p:sldId id="274" r:id="rId21"/>
    <p:sldId id="275" r:id="rId22"/>
    <p:sldId id="369" r:id="rId23"/>
    <p:sldId id="363" r:id="rId24"/>
    <p:sldId id="364" r:id="rId25"/>
    <p:sldId id="366" r:id="rId26"/>
    <p:sldId id="367" r:id="rId27"/>
    <p:sldId id="36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2"/>
    <p:restoredTop sz="94762"/>
  </p:normalViewPr>
  <p:slideViewPr>
    <p:cSldViewPr snapToGrid="0" snapToObjects="1">
      <p:cViewPr varScale="1">
        <p:scale>
          <a:sx n="152" d="100"/>
          <a:sy n="152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0f40eed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0f40eed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0f40ee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0f40ee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c9ea7f34e61a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c9ea7f34e61a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https://www.pinclipart.com/pindetail/mwxoJT_bean-wizard-alternate-colors-clipart/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0f40eed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0f40eed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https://www.pinclipart.com/pindetail/mwxoJT_bean-wizard-alternate-colors-clipart/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c9ea7f34e61a5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c9ea7f34e61a5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c9ea7f34e61a5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c9ea7f34e61a5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c9ea7f34e61a5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c9ea7f34e61a5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c9ea7f34e61a5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c9ea7f34e61a5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c9ea7f34e61a5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c9ea7f34e61a5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4c9ea7f34e61a5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e4c9ea7f34e61a5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b599b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b599b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c9ea7f34e61a5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c9ea7f34e61a5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0f40ee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0f40ee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c9ea7f34e61a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c9ea7f34e61a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c9ea7f34e61a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c9ea7f34e61a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7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c9ea7f34e61a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c9ea7f34e61a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3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c9ea7f34e61a5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c9ea7f34e61a5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2900" y="914400"/>
            <a:ext cx="840105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7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077203" y="171450"/>
            <a:ext cx="625079" cy="62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114550" y="1597824"/>
            <a:ext cx="6343650" cy="1102519"/>
          </a:xfrm>
        </p:spPr>
        <p:txBody>
          <a:bodyPr/>
          <a:lstStyle>
            <a:lvl1pPr algn="ctr">
              <a:defRPr sz="28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457450" y="2914650"/>
            <a:ext cx="5657850" cy="74295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34396" y="286941"/>
            <a:ext cx="6229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24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81825" y="1788469"/>
            <a:ext cx="16002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342904" y="114305"/>
            <a:ext cx="1078043" cy="1618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34694" y="4786312"/>
            <a:ext cx="4628759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3831537" y="1938132"/>
            <a:ext cx="184731" cy="183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91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791936" y="-3918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7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3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71450"/>
            <a:ext cx="7658100" cy="552450"/>
          </a:xfrm>
        </p:spPr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557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695720" cy="5521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591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800010"/>
            <a:ext cx="7619760" cy="3943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48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16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72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59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800100"/>
            <a:ext cx="4000500" cy="3943350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800100"/>
            <a:ext cx="4000500" cy="3943350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70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3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71450"/>
            <a:ext cx="7658100" cy="55245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71450"/>
            <a:ext cx="192405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19750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9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1925"/>
            <a:ext cx="7696200" cy="552450"/>
          </a:xfrm>
        </p:spPr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800100"/>
            <a:ext cx="4019550" cy="3943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800100"/>
            <a:ext cx="4171950" cy="1914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828925"/>
            <a:ext cx="4171950" cy="1914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2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6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857255"/>
            <a:ext cx="7391400" cy="2688431"/>
          </a:xfrm>
        </p:spPr>
        <p:txBody>
          <a:bodyPr/>
          <a:lstStyle>
            <a:lvl1pPr marL="0" indent="0">
              <a:buNone/>
              <a:defRPr sz="1013"/>
            </a:lvl1pPr>
            <a:lvl2pPr marL="144661" indent="0">
              <a:buNone/>
              <a:defRPr sz="886"/>
            </a:lvl2pPr>
            <a:lvl3pPr marL="289322" indent="0">
              <a:buNone/>
              <a:defRPr sz="760"/>
            </a:lvl3pPr>
            <a:lvl4pPr marL="433983" indent="0">
              <a:buNone/>
              <a:defRPr sz="633"/>
            </a:lvl4pPr>
            <a:lvl5pPr marL="578644" indent="0">
              <a:buNone/>
              <a:defRPr sz="633"/>
            </a:lvl5pPr>
            <a:lvl6pPr marL="723305" indent="0">
              <a:buNone/>
              <a:defRPr sz="633"/>
            </a:lvl6pPr>
            <a:lvl7pPr marL="867966" indent="0">
              <a:buNone/>
              <a:defRPr sz="633"/>
            </a:lvl7pPr>
            <a:lvl8pPr marL="1012627" indent="0">
              <a:buNone/>
              <a:defRPr sz="633"/>
            </a:lvl8pPr>
            <a:lvl9pPr marL="1157288" indent="0">
              <a:buNone/>
              <a:defRPr sz="633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443"/>
            </a:lvl1pPr>
            <a:lvl2pPr marL="144661" indent="0">
              <a:buNone/>
              <a:defRPr sz="380"/>
            </a:lvl2pPr>
            <a:lvl3pPr marL="289322" indent="0">
              <a:buNone/>
              <a:defRPr sz="316"/>
            </a:lvl3pPr>
            <a:lvl4pPr marL="433983" indent="0">
              <a:buNone/>
              <a:defRPr sz="285"/>
            </a:lvl4pPr>
            <a:lvl5pPr marL="578644" indent="0">
              <a:buNone/>
              <a:defRPr sz="285"/>
            </a:lvl5pPr>
            <a:lvl6pPr marL="723305" indent="0">
              <a:buNone/>
              <a:defRPr sz="285"/>
            </a:lvl6pPr>
            <a:lvl7pPr marL="867966" indent="0">
              <a:buNone/>
              <a:defRPr sz="285"/>
            </a:lvl7pPr>
            <a:lvl8pPr marL="1012627" indent="0">
              <a:buNone/>
              <a:defRPr sz="285"/>
            </a:lvl8pPr>
            <a:lvl9pPr marL="1157288" indent="0">
              <a:buNone/>
              <a:defRPr sz="2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8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71450"/>
            <a:ext cx="7658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800100"/>
            <a:ext cx="83439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Body Text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00050" y="700804"/>
            <a:ext cx="83439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7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/>
          <a:srcRect/>
          <a:stretch/>
        </p:blipFill>
        <p:spPr bwMode="auto">
          <a:xfrm>
            <a:off x="8261746" y="142400"/>
            <a:ext cx="482204" cy="48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24238" y="4848225"/>
            <a:ext cx="329552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2051-B639-AE3F-E6D6-1CD2FFBABCF6}"/>
              </a:ext>
            </a:extLst>
          </p:cNvPr>
          <p:cNvSpPr txBox="1"/>
          <p:nvPr userDrawn="1"/>
        </p:nvSpPr>
        <p:spPr>
          <a:xfrm>
            <a:off x="2286969" y="2456334"/>
            <a:ext cx="457393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FFFFFF"/>
                </a:solidFill>
                <a:effectLst/>
                <a:latin typeface="SourceCodePro-Light" panose="020B0509030403020204" pitchFamily="49" charset="77"/>
              </a:rPr>
              <a:t>Source Code Pro</a:t>
            </a:r>
          </a:p>
        </p:txBody>
      </p:sp>
    </p:spTree>
    <p:extLst>
      <p:ext uri="{BB962C8B-B14F-4D97-AF65-F5344CB8AC3E}">
        <p14:creationId xmlns:p14="http://schemas.microsoft.com/office/powerpoint/2010/main" val="39966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446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6pPr>
      <a:lvl7pPr marL="2893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7pPr>
      <a:lvl8pPr marL="4339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8pPr>
      <a:lvl9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9pPr>
    </p:titleStyle>
    <p:bodyStyle>
      <a:lvl1pPr marL="90413" indent="-904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16992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2pPr>
      <a:lvl3pPr marL="361653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3pPr>
      <a:lvl4pPr marL="488231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4pPr>
      <a:lvl5pPr marL="632892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5pPr>
      <a:lvl6pPr marL="777553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6pPr>
      <a:lvl7pPr marL="922214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7pPr>
      <a:lvl8pPr marL="1066875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8pPr>
      <a:lvl9pPr marL="1211536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clemson.edu/~turner/courses/cs428/current/webct/content/pz/ch2/ch2_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lk:Programming_paradig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Programming Paradigms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A664F6-B3AB-76E6-EFDA-974044FCB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Imperative vs. Functional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Can argue that functional is a subset of imperative.</a:t>
            </a:r>
          </a:p>
          <a:p>
            <a:pPr lvl="0"/>
            <a:r>
              <a:rPr lang="en-US" sz="1800" dirty="0"/>
              <a:t>Functional programming is still a series of steps.</a:t>
            </a:r>
          </a:p>
          <a:p>
            <a:pPr lvl="0"/>
            <a:r>
              <a:rPr lang="en-US" sz="1800" dirty="0"/>
              <a:t>Just need to avoid state and think of computation as functions.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Programs in the functional paradigm:</a:t>
            </a:r>
          </a:p>
          <a:p>
            <a:pPr lvl="0"/>
            <a:r>
              <a:rPr lang="en-US" sz="1800" dirty="0"/>
              <a:t>More often only one obvious way to do something. </a:t>
            </a:r>
          </a:p>
          <a:p>
            <a:pPr lvl="1"/>
            <a:r>
              <a:rPr lang="en-US" sz="1800" dirty="0"/>
              <a:t>Programming feels more like solving puzzles.</a:t>
            </a:r>
          </a:p>
          <a:p>
            <a:pPr lvl="1"/>
            <a:r>
              <a:rPr lang="en-US" sz="1800" dirty="0"/>
              <a:t>Solutions can seem like magic (especially to imperative programmers).</a:t>
            </a:r>
          </a:p>
          <a:p>
            <a:pPr lvl="0"/>
            <a:r>
              <a:rPr lang="en-US" sz="1800" dirty="0"/>
              <a:t>Tend to be shorter.</a:t>
            </a:r>
          </a:p>
          <a:p>
            <a:pPr lvl="0"/>
            <a:r>
              <a:rPr lang="en-US" sz="1800" dirty="0"/>
              <a:t>Tend to be easier to debug (no need to track variables / side effects).</a:t>
            </a:r>
          </a:p>
          <a:p>
            <a:pPr lvl="0"/>
            <a:r>
              <a:rPr lang="en-US" sz="1800" dirty="0"/>
              <a:t>Tend to parallelize better (can split work on multiple computers).</a:t>
            </a:r>
          </a:p>
          <a:p>
            <a:pPr lvl="1"/>
            <a:r>
              <a:rPr lang="en-US" sz="1800" dirty="0"/>
              <a:t>Example: Each computer can do 1/8th of a “map” operation.</a:t>
            </a:r>
          </a:p>
          <a:p>
            <a:pPr lvl="0"/>
            <a:r>
              <a:rPr lang="en-US" sz="1800" dirty="0"/>
              <a:t>Are growing in popularity.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 Hybrid Approach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These paradigms are not official rules. Just attempts to taxonomize approaches taken by humans.</a:t>
            </a:r>
          </a:p>
          <a:p>
            <a:pPr lvl="0"/>
            <a:r>
              <a:rPr lang="en-US" sz="2000" dirty="0"/>
              <a:t>Code below is </a:t>
            </a:r>
            <a:r>
              <a:rPr lang="en-US" sz="2000" dirty="0" err="1"/>
              <a:t>sorta</a:t>
            </a:r>
            <a:r>
              <a:rPr lang="en-US" sz="2000" dirty="0"/>
              <a:t> functional, </a:t>
            </a:r>
            <a:r>
              <a:rPr lang="en-US" sz="2000" dirty="0" err="1"/>
              <a:t>sorta</a:t>
            </a:r>
            <a:r>
              <a:rPr lang="en-US" sz="2000" dirty="0"/>
              <a:t> imperative.</a:t>
            </a:r>
          </a:p>
          <a:p>
            <a:pPr lvl="0"/>
            <a:r>
              <a:rPr lang="en-US" sz="2000" dirty="0"/>
              <a:t>Utilizes state for clarity. Many program this way. You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E169-682A-8765-1687-58580D54A3C4}"/>
              </a:ext>
            </a:extLst>
          </p:cNvPr>
          <p:cNvSpPr txBox="1"/>
          <p:nvPr/>
        </p:nvSpPr>
        <p:spPr>
          <a:xfrm>
            <a:off x="771525" y="2228850"/>
            <a:ext cx="7760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acronym_h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long = filter(lambda w: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4, words)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letters = maps(lambda w: w[0], long)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''.join(letters)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Discussion and Debate</a:t>
            </a:r>
          </a:p>
        </p:txBody>
      </p:sp>
      <p:sp>
        <p:nvSpPr>
          <p:cNvPr id="107" name="Google Shape;107;p1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of these do you like best?</a:t>
            </a:r>
          </a:p>
        </p:txBody>
      </p:sp>
      <p:sp>
        <p:nvSpPr>
          <p:cNvPr id="111" name="Google Shape;111;p19"/>
          <p:cNvSpPr txBox="1"/>
          <p:nvPr/>
        </p:nvSpPr>
        <p:spPr>
          <a:xfrm>
            <a:off x="6901275" y="3146025"/>
            <a:ext cx="187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come back and read it later.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018725" y="80657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to keep track of.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66800" y="2852902"/>
            <a:ext cx="1877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small steps to reason about. Seems "natural", but lots of code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94FD1-953A-46D8-617A-F546009334F8}"/>
              </a:ext>
            </a:extLst>
          </p:cNvPr>
          <p:cNvSpPr txBox="1"/>
          <p:nvPr/>
        </p:nvSpPr>
        <p:spPr>
          <a:xfrm>
            <a:off x="4615275" y="353888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acronym_h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long =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4, words)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letters = maps(lambda w: w[0], long)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''.join(letters)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CFC26-64A8-B808-1055-167E6FD24D89}"/>
              </a:ext>
            </a:extLst>
          </p:cNvPr>
          <p:cNvSpPr txBox="1"/>
          <p:nvPr/>
        </p:nvSpPr>
        <p:spPr>
          <a:xfrm>
            <a:off x="4439831" y="999012"/>
            <a:ext cx="47041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acronym_f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return reduce(add,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map(lambda w: w[0],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3,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    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'))))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8A436-7BA5-9AD4-7E31-881B1E0BDDD3}"/>
              </a:ext>
            </a:extLst>
          </p:cNvPr>
          <p:cNvSpPr txBox="1"/>
          <p:nvPr/>
        </p:nvSpPr>
        <p:spPr>
          <a:xfrm>
            <a:off x="280293" y="1368344"/>
            <a:ext cx="37162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acronym_i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result = ''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for word in words: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if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(word) &gt; 4: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result += word[0]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63FA-4D4B-F98D-499F-7D7D591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Programming!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AF5A-F986-D4DF-F582-C6F67733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Unfortunately not something we can easily demo in Python.</a:t>
            </a:r>
          </a:p>
          <a:p>
            <a:r>
              <a:rPr lang="en-US" dirty="0"/>
              <a:t> Treats arrays a "first class" objects – not just containers:</a:t>
            </a:r>
          </a:p>
          <a:p>
            <a:pPr lvl="1"/>
            <a:r>
              <a:rPr lang="en-US" dirty="0"/>
              <a:t> Mathematical Operations correspond to "Pairwise" computations: (These are not Python!)</a:t>
            </a:r>
          </a:p>
          <a:p>
            <a:pPr marL="289322" lvl="2" indent="0">
              <a:buNone/>
            </a:pP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[1, 2, 3] * [1, 2, 3] == [1, 4, 9]</a:t>
            </a:r>
          </a:p>
          <a:p>
            <a:pPr marL="14466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[1, 2, 3] + [1, 2, 3] == [2, 4, 6]</a:t>
            </a:r>
          </a:p>
          <a:p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</a:rPr>
              <a:t>Very common in data science, engineering!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 R (STAT 134), MATALAB, Julia, APL</a:t>
            </a:r>
          </a:p>
        </p:txBody>
      </p:sp>
    </p:spTree>
    <p:extLst>
      <p:ext uri="{BB962C8B-B14F-4D97-AF65-F5344CB8AC3E}">
        <p14:creationId xmlns:p14="http://schemas.microsoft.com/office/powerpoint/2010/main" val="25486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Object Based Programming Paradigm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object programming, we organize our thinking around objects, each containing its own data, and each with its own procedures that can be invoked.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We've had plenty of practice here!</a:t>
            </a:r>
          </a:p>
          <a:p>
            <a:pPr lvl="0"/>
            <a:r>
              <a:rPr lang="en-US" dirty="0"/>
              <a:t> OOP provides many tools!</a:t>
            </a:r>
          </a:p>
          <a:p>
            <a:pPr lvl="0"/>
            <a:r>
              <a:rPr lang="en-US" dirty="0"/>
              <a:t> But also leaves many import questions open:</a:t>
            </a:r>
          </a:p>
          <a:p>
            <a:pPr lvl="1"/>
            <a:r>
              <a:rPr lang="en-US" dirty="0"/>
              <a:t> Should functions be </a:t>
            </a:r>
            <a:r>
              <a:rPr lang="en-US" dirty="0" err="1"/>
              <a:t>mutalbe</a:t>
            </a:r>
            <a:r>
              <a:rPr lang="en-US" dirty="0"/>
              <a:t> or immutable?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 Based Programming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There is a LOT more than what we see in CS88</a:t>
            </a:r>
          </a:p>
          <a:p>
            <a:pPr lvl="1"/>
            <a:r>
              <a:rPr lang="en-US" dirty="0"/>
              <a:t> Rich model for composing classes together</a:t>
            </a:r>
          </a:p>
          <a:p>
            <a:pPr lvl="1"/>
            <a:r>
              <a:rPr lang="en-US" dirty="0"/>
              <a:t> Can </a:t>
            </a:r>
            <a:r>
              <a:rPr lang="en-US" i="1" dirty="0"/>
              <a:t>easily</a:t>
            </a:r>
            <a:r>
              <a:rPr lang="en-US" dirty="0"/>
              <a:t> be overused. </a:t>
            </a:r>
          </a:p>
          <a:p>
            <a:pPr lvl="0"/>
            <a:r>
              <a:rPr lang="en-US" dirty="0"/>
              <a:t> In Python "everything is an object"</a:t>
            </a:r>
          </a:p>
          <a:p>
            <a:pPr lvl="1"/>
            <a:r>
              <a:rPr lang="en-US" dirty="0"/>
              <a:t> Global functions like </a:t>
            </a:r>
            <a:r>
              <a:rPr lang="en-US" dirty="0" err="1"/>
              <a:t>len</a:t>
            </a:r>
            <a:r>
              <a:rPr lang="en-US" dirty="0"/>
              <a:t>() correspond to "magic" methods on objects, e.g.</a:t>
            </a:r>
            <a:r>
              <a:rPr lang="en-US" dirty="0">
                <a:latin typeface="Source Code Pro" panose="020B0509030403020204" pitchFamily="49" charset="77"/>
              </a:rPr>
              <a:t> __</a:t>
            </a:r>
            <a:r>
              <a:rPr lang="en-US" dirty="0" err="1">
                <a:latin typeface="Source Code Pro" panose="020B0509030403020204" pitchFamily="49" charset="77"/>
              </a:rPr>
              <a:t>len</a:t>
            </a:r>
            <a:r>
              <a:rPr lang="en-US" dirty="0">
                <a:latin typeface="Source Code Pro" panose="020B0509030403020204" pitchFamily="49" charset="77"/>
              </a:rPr>
              <a:t>__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In declarative programming, we express what we want, without specifying how. A program is simply a description of the result we want.</a:t>
            </a:r>
          </a:p>
          <a:p>
            <a:pPr lvl="0"/>
            <a:r>
              <a:rPr lang="en-US" dirty="0"/>
              <a:t> Can be a very different thought process!</a:t>
            </a:r>
          </a:p>
          <a:p>
            <a:pPr lvl="0"/>
            <a:r>
              <a:rPr lang="en-US" dirty="0"/>
              <a:t> Incredibly useful, but not necessarily best for all types of problems.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1BE-56F6-460E-03A7-BAD40390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AC3-8EF1-1C50-1099-305A03F8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Open Sans" panose="020B0606030504020204" pitchFamily="34" charset="0"/>
              </a:rPr>
              <a:t> Web pages are built with a language called HTML.</a:t>
            </a:r>
          </a:p>
          <a:p>
            <a:pPr lvl="1"/>
            <a:r>
              <a:rPr lang="en-US" sz="1600" b="0" dirty="0">
                <a:effectLst/>
                <a:latin typeface="Open Sans" panose="020B0606030504020204" pitchFamily="34" charset="0"/>
              </a:rPr>
              <a:t> Programmers specific what con</a:t>
            </a:r>
            <a:r>
              <a:rPr lang="en-US" sz="1600" dirty="0">
                <a:latin typeface="Open Sans" panose="020B0606030504020204" pitchFamily="34" charset="0"/>
              </a:rPr>
              <a:t>tent should be on the page, and where. </a:t>
            </a:r>
          </a:p>
          <a:p>
            <a:pPr lvl="1"/>
            <a:r>
              <a:rPr lang="en-US" sz="1600" b="0" dirty="0">
                <a:effectLst/>
                <a:latin typeface="Open Sans" panose="020B0606030504020204" pitchFamily="34" charset="0"/>
              </a:rPr>
              <a:t> The </a:t>
            </a:r>
            <a:r>
              <a:rPr lang="en-US" sz="1600" dirty="0">
                <a:latin typeface="Open Sans" panose="020B0606030504020204" pitchFamily="34" charset="0"/>
              </a:rPr>
              <a:t>browser lays out the content on each device in the right spot for each screen size, etc.</a:t>
            </a:r>
          </a:p>
          <a:p>
            <a:r>
              <a:rPr lang="en-US" sz="1600" b="0" dirty="0">
                <a:effectLst/>
                <a:latin typeface="Open Sans" panose="020B0606030504020204" pitchFamily="34" charset="0"/>
              </a:rPr>
              <a:t> A</a:t>
            </a:r>
            <a:r>
              <a:rPr lang="en-US" sz="1600" dirty="0">
                <a:latin typeface="Open Sans" panose="020B0606030504020204" pitchFamily="34" charset="0"/>
              </a:rPr>
              <a:t> partial section of the </a:t>
            </a:r>
            <a:r>
              <a:rPr lang="en-US" sz="1600">
                <a:latin typeface="Open Sans" panose="020B0606030504020204" pitchFamily="34" charset="0"/>
              </a:rPr>
              <a:t>CS88 Website:</a:t>
            </a:r>
            <a:endParaRPr lang="en-US" sz="1600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id="content" class="container"&gt;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class="page-header"&gt;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&lt;h1&gt;&lt;span class="content-title-brand"&gt;CS 88&lt;/span&gt;: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Computational Structures in Data Science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class="small"&gt;Fall 2022&lt;/div&gt;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&lt;div class="small"&gt;Instructor: Michael Ball&lt;/div&gt;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&lt;h3&gt;T &amp;amp; Th 1pm - 2pm PT 105 Stanley&lt;/h3&gt;</a:t>
            </a:r>
            <a:b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  <a:b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&lt;section&gt;&lt;h2&gt;Announcements&lt;/h2&gt;…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47" name="Google Shape;147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declarative programming, we express what we want, without specifying how. A program is simply a description of the result we want.</a:t>
            </a:r>
          </a:p>
          <a:p>
            <a:pPr lvl="0"/>
            <a:r>
              <a:rPr lang="en-US" dirty="0"/>
              <a:t>Example: </a:t>
            </a:r>
            <a:r>
              <a:rPr lang="en-US" dirty="0">
                <a:hlinkClick r:id="rId3"/>
              </a:rPr>
              <a:t>coloring a map of Germany using the Prolog language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637" y="2227025"/>
            <a:ext cx="5664725" cy="2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Prolog Example (From </a:t>
            </a:r>
            <a:r>
              <a:rPr lang="en-US">
                <a:hlinkClick r:id="rId3"/>
              </a:rPr>
              <a:t>Bernardo Pires</a:t>
            </a:r>
            <a:r>
              <a:rPr lang="en-US"/>
              <a:t>)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Tell Prolog that colors exist:         Tell Prolog that same colors can’t touch: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                                                                                </a:t>
            </a:r>
          </a:p>
          <a:p>
            <a:pPr lvl="0"/>
            <a:endParaRPr lang="en-US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008" y="1234402"/>
            <a:ext cx="11715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638" y="1104213"/>
            <a:ext cx="48291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9527" y="2388769"/>
            <a:ext cx="55816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0763" y="4703344"/>
            <a:ext cx="53244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6" y="1929727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Prolog all the borders: 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072644" y="4104492"/>
            <a:ext cx="30000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Prolog for answer: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74C4-4FE7-3E72-D3F7-AC59602F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7D60-96FE-CE0F-D41D-63DD75BF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Please check Ed / Class calendar for new deadlines</a:t>
            </a:r>
          </a:p>
          <a:p>
            <a:r>
              <a:rPr lang="en-US" dirty="0"/>
              <a:t> No labs, OH, tutoring sessions</a:t>
            </a:r>
          </a:p>
          <a:p>
            <a:pPr lvl="1"/>
            <a:r>
              <a:rPr lang="en-US" dirty="0"/>
              <a:t> CS Mentors is still happening.</a:t>
            </a:r>
          </a:p>
        </p:txBody>
      </p:sp>
    </p:spTree>
    <p:extLst>
      <p:ext uri="{BB962C8B-B14F-4D97-AF65-F5344CB8AC3E}">
        <p14:creationId xmlns:p14="http://schemas.microsoft.com/office/powerpoint/2010/main" val="240366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declarative programming, we express what we want, without specifying how. A program is simply a description of the </a:t>
            </a:r>
            <a:r>
              <a:rPr lang="en-US" b="1" dirty="0"/>
              <a:t>result</a:t>
            </a:r>
            <a:r>
              <a:rPr lang="en-US" dirty="0"/>
              <a:t> we want.</a:t>
            </a:r>
          </a:p>
          <a:p>
            <a:pPr lvl="0"/>
            <a:r>
              <a:rPr lang="en-US" dirty="0"/>
              <a:t>Another example, </a:t>
            </a:r>
            <a:r>
              <a:rPr lang="en-US" dirty="0">
                <a:hlinkClick r:id="rId3"/>
              </a:rPr>
              <a:t>coloring a map of Germany using the Prolog language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27" y="2446434"/>
            <a:ext cx="3689964" cy="178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" y="3128311"/>
            <a:ext cx="42957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Each declarative language has only a limited number of tasks for which you can specify “what”, and not “how”, e.g.</a:t>
            </a:r>
          </a:p>
          <a:p>
            <a:pPr lvl="0"/>
            <a:r>
              <a:rPr lang="en-US" dirty="0"/>
              <a:t> Prolog: Logic.</a:t>
            </a:r>
          </a:p>
          <a:p>
            <a:pPr lvl="0"/>
            <a:r>
              <a:rPr lang="en-US" dirty="0"/>
              <a:t> SQL: Queries from a database.</a:t>
            </a:r>
          </a:p>
          <a:p>
            <a:pPr lvl="0"/>
            <a:r>
              <a:rPr lang="en-US" dirty="0"/>
              <a:t> Pandas: Data manipulation operations like aggregation, filtering, joining, etc.</a:t>
            </a:r>
          </a:p>
          <a:p>
            <a:pPr lvl="1"/>
            <a:r>
              <a:rPr lang="en-US" dirty="0"/>
              <a:t> Very common operations in Data 8 and Data 100.</a:t>
            </a:r>
          </a:p>
          <a:p>
            <a:pPr lvl="1"/>
            <a:r>
              <a:rPr lang="en-US" dirty="0"/>
              <a:t> Pandas is a library for Python. You'll use it in Data 100!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FB2C-55AF-8E39-3E7E-66444061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 In Data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0B02-EC86-A750-DED8-EE0AB680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cones.group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('Flavor')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Source Code Pro" panose="020B0509030403020204" pitchFamily="49" charset="0"/>
                <a:cs typeface="Open Sans" panose="020B0606030504020204" pitchFamily="34" charset="0"/>
              </a:rPr>
              <a:t>DataScience</a:t>
            </a:r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  <a:cs typeface="Open Sans" panose="020B0606030504020204" pitchFamily="34" charset="0"/>
              </a:rPr>
              <a:t> module figures out the grouping</a:t>
            </a:r>
          </a:p>
          <a:p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Source Code Pro" panose="020B0509030403020204" pitchFamily="49" charset="0"/>
              </a:rPr>
              <a:t>table.where</a:t>
            </a:r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</a:rPr>
              <a:t>(label, conditions)</a:t>
            </a:r>
          </a:p>
          <a:p>
            <a:r>
              <a:rPr lang="en-US" dirty="0">
                <a:latin typeface="Open Sans" panose="020B0606030504020204" pitchFamily="34" charset="0"/>
                <a:ea typeface="Source Code Pro" panose="020B0509030403020204" pitchFamily="49" charset="0"/>
              </a:rPr>
              <a:t> Can combine these simpler expressions together for more complex questions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7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10600" y="4914900"/>
            <a:ext cx="533400" cy="2286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180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425670" y="171450"/>
            <a:ext cx="7003831" cy="552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056" tIns="34519" rIns="69056" bIns="34519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425670" y="800100"/>
            <a:ext cx="8718331" cy="3943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056" tIns="34519" rIns="69056" bIns="34519" numCol="1" anchor="t" anchorCtr="0" compatLnSpc="1">
            <a:prstTxWarp prst="textNoShape">
              <a:avLst/>
            </a:prstTxWarp>
            <a:noAutofit/>
          </a:bodyPr>
          <a:lstStyle/>
          <a:p>
            <a:pPr marL="214313" indent="-214313">
              <a:spcBef>
                <a:spcPts val="0"/>
              </a:spcBef>
              <a:buSzPts val="2400"/>
            </a:pPr>
            <a:r>
              <a:rPr lang="en-US" sz="2000" dirty="0"/>
              <a:t>A declarative language</a:t>
            </a:r>
            <a:endParaRPr sz="2000" dirty="0"/>
          </a:p>
          <a:p>
            <a:pPr marL="514350" lvl="1" indent="-171450"/>
            <a:r>
              <a:rPr lang="en-US" sz="2000" dirty="0"/>
              <a:t>Described </a:t>
            </a:r>
            <a:r>
              <a:rPr lang="en-US" sz="2000" i="1" dirty="0"/>
              <a:t>what</a:t>
            </a:r>
            <a:r>
              <a:rPr lang="en-US" sz="2000" dirty="0"/>
              <a:t> to compute</a:t>
            </a:r>
            <a:endParaRPr sz="2000" dirty="0"/>
          </a:p>
          <a:p>
            <a:pPr marL="514350" lvl="1" indent="-171450"/>
            <a:r>
              <a:rPr lang="en-US" sz="2000" dirty="0"/>
              <a:t>Query processor (interpreter) chooses which of many equivalent query plans to execute to perform the SQL statements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</a:pPr>
            <a:r>
              <a:rPr lang="en-US" sz="2000" dirty="0"/>
              <a:t>ANSI and ISO standard, but many variants</a:t>
            </a:r>
          </a:p>
          <a:p>
            <a:pPr marL="557213" lvl="1" indent="-214313">
              <a:spcBef>
                <a:spcPts val="540"/>
              </a:spcBef>
              <a:buSzPts val="2400"/>
              <a:buFont typeface="Arial"/>
              <a:buChar char="•"/>
            </a:pPr>
            <a:r>
              <a:rPr lang="en-US" sz="2000" dirty="0"/>
              <a:t>CS88's SQL will work on nearly all relational databases—databases that use tables. [We'll revisit next lecture!]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  <a:buFont typeface="Courier"/>
              <a:buChar char="•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 dirty="0"/>
              <a:t> statement creates a new table, either from scratch or by projecting a table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  <a:buFont typeface="Courier"/>
              <a:buChar char="•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/>
              <a:t>statement gives a global name to a table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</a:pPr>
            <a:r>
              <a:rPr lang="en-US" sz="2000" dirty="0"/>
              <a:t>Lots of other statements</a:t>
            </a:r>
            <a:endParaRPr sz="2000" dirty="0"/>
          </a:p>
          <a:p>
            <a:pPr marL="514350" lvl="1" indent="-171450">
              <a:buFont typeface="Courier"/>
              <a:buChar char="–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3AEC-6B80-6828-0DB8-67B7018F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Describe The Shape of the result!</a:t>
            </a:r>
          </a:p>
        </p:txBody>
      </p:sp>
      <p:pic>
        <p:nvPicPr>
          <p:cNvPr id="4" name="Google Shape;286;p20">
            <a:extLst>
              <a:ext uri="{FF2B5EF4-FFF2-40B4-BE49-F238E27FC236}">
                <a16:creationId xmlns:a16="http://schemas.microsoft.com/office/drawing/2014/main" id="{CC61378C-E92B-43AD-90E0-14645E0EFA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576277" y="800100"/>
            <a:ext cx="5991446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86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01C5-144F-28EE-D5DB-D3878A9B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a table with just a few rows?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0CE5-3F67-8E07-88DB-608F6288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Here the `where()` in Python is using the </a:t>
            </a:r>
            <a:r>
              <a:rPr lang="en-US" dirty="0" err="1"/>
              <a:t>datascience</a:t>
            </a:r>
            <a:r>
              <a:rPr lang="en-US" dirty="0"/>
              <a:t> module.</a:t>
            </a:r>
          </a:p>
        </p:txBody>
      </p:sp>
      <p:pic>
        <p:nvPicPr>
          <p:cNvPr id="4" name="Google Shape;375;p28">
            <a:extLst>
              <a:ext uri="{FF2B5EF4-FFF2-40B4-BE49-F238E27FC236}">
                <a16:creationId xmlns:a16="http://schemas.microsoft.com/office/drawing/2014/main" id="{1841B6CC-B049-99D3-C318-4C23CFAEA6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938" y="2771775"/>
            <a:ext cx="4422197" cy="11636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76;p28">
            <a:extLst>
              <a:ext uri="{FF2B5EF4-FFF2-40B4-BE49-F238E27FC236}">
                <a16:creationId xmlns:a16="http://schemas.microsoft.com/office/drawing/2014/main" id="{407E40E5-E8C7-3C42-9A8E-D2706028FB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135" y="1448011"/>
            <a:ext cx="4540865" cy="337163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0614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04D6-F312-9E6C-7619-0E439ECB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6FB0-FB4F-615B-FFCC-25C5AF8C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Paradigms are styles, guidelines for how to approach a program</a:t>
            </a:r>
          </a:p>
          <a:p>
            <a:r>
              <a:rPr lang="en-US" dirty="0"/>
              <a:t> Each is equally capable, but some are suited best to particular tasks.</a:t>
            </a:r>
          </a:p>
          <a:p>
            <a:r>
              <a:rPr lang="en-US" dirty="0"/>
              <a:t> Declarative programming gets us to think about the </a:t>
            </a:r>
            <a:r>
              <a:rPr lang="en-US" i="1" dirty="0"/>
              <a:t>what</a:t>
            </a:r>
            <a:r>
              <a:rPr lang="en-US" dirty="0"/>
              <a:t> rather than the </a:t>
            </a:r>
            <a:r>
              <a:rPr lang="en-US" i="1" dirty="0"/>
              <a:t>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Programming Paradigms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b="1" dirty="0"/>
              <a:t> Paradigm</a:t>
            </a:r>
            <a:r>
              <a:rPr lang="en-US" sz="2200" dirty="0"/>
              <a:t> (Merriam Webster): a typical example or pattern of something; a model. Example: "there is a new paradigm for public art in this country"</a:t>
            </a:r>
          </a:p>
          <a:p>
            <a:pPr lvl="0"/>
            <a:r>
              <a:rPr lang="en-US" sz="2200" dirty="0"/>
              <a:t> Programming Paradigm (</a:t>
            </a:r>
            <a:r>
              <a:rPr lang="en-US" sz="2200" dirty="0">
                <a:hlinkClick r:id="rId3"/>
              </a:rPr>
              <a:t>Joe Turner, Clemson University</a:t>
            </a:r>
            <a:r>
              <a:rPr lang="en-US" sz="2200" dirty="0"/>
              <a:t>): “A programming paradigm is a general approach, orientation, or philosophy of programming that can be used when implementing a program.” </a:t>
            </a:r>
            <a:r>
              <a:rPr lang="en-US" sz="2200" i="1" dirty="0"/>
              <a:t>You might call this a "style"</a:t>
            </a:r>
            <a:endParaRPr lang="en-US" sz="2200" dirty="0"/>
          </a:p>
          <a:p>
            <a:pPr lvl="0"/>
            <a:r>
              <a:rPr lang="en-US" sz="2200" dirty="0"/>
              <a:t>Example, three very different approaches to squaring list: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map(lambda x: x*x, range(5))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[ x * x for x in range(5) ]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range(5).</a:t>
            </a:r>
            <a:r>
              <a:rPr lang="en-US" sz="2200" dirty="0" err="1">
                <a:latin typeface="Source Code Pro" panose="020B0509030403020204" pitchFamily="49" charset="77"/>
              </a:rPr>
              <a:t>square_nums</a:t>
            </a:r>
            <a:r>
              <a:rPr lang="en-US" sz="2200" dirty="0">
                <a:latin typeface="Source Code Pro" panose="020B0509030403020204" pitchFamily="49" charset="77"/>
              </a:rPr>
              <a:t>() # Only theoretically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Why?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Understanding the paradigm helps you understand the intent  of the programmer</a:t>
            </a:r>
          </a:p>
          <a:p>
            <a:pPr lvl="0"/>
            <a:r>
              <a:rPr lang="en-US" dirty="0"/>
              <a:t> Pick the right tool for the job!</a:t>
            </a:r>
          </a:p>
          <a:p>
            <a:pPr lvl="0"/>
            <a:r>
              <a:rPr lang="en-US" dirty="0"/>
              <a:t> Most programs written today are multi-paradigm</a:t>
            </a:r>
          </a:p>
          <a:p>
            <a:pPr lvl="1"/>
            <a:r>
              <a:rPr lang="en-US" dirty="0"/>
              <a:t>They mix and match the style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Word of Warning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There is no universally agreed upon taxonomy of human programming styles.</a:t>
            </a:r>
          </a:p>
          <a:p>
            <a:pPr lvl="0"/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One possible list:</a:t>
            </a:r>
          </a:p>
          <a:p>
            <a:pPr lvl="0"/>
            <a:r>
              <a:rPr lang="en-US" sz="2000" dirty="0"/>
              <a:t> Imperative</a:t>
            </a:r>
          </a:p>
          <a:p>
            <a:pPr lvl="0"/>
            <a:r>
              <a:rPr lang="en-US" sz="2000" dirty="0"/>
              <a:t> Functional</a:t>
            </a:r>
          </a:p>
          <a:p>
            <a:pPr lvl="0"/>
            <a:r>
              <a:rPr lang="en-US" sz="2000" dirty="0"/>
              <a:t> Array-based</a:t>
            </a:r>
          </a:p>
          <a:p>
            <a:pPr lvl="0"/>
            <a:r>
              <a:rPr lang="en-US" sz="2000" dirty="0"/>
              <a:t> Object oriented</a:t>
            </a:r>
          </a:p>
          <a:p>
            <a:pPr lvl="0"/>
            <a:r>
              <a:rPr lang="en-US" sz="2000" dirty="0"/>
              <a:t> Declarative</a:t>
            </a:r>
          </a:p>
          <a:p>
            <a:pPr marL="0" lvl="0" indent="0">
              <a:buNone/>
            </a:pPr>
            <a:r>
              <a:rPr lang="en-US" sz="2000" dirty="0"/>
              <a:t>These terms are a bit fluid, and as you’ll see if you </a:t>
            </a:r>
            <a:r>
              <a:rPr lang="en-US" sz="2000" dirty="0">
                <a:hlinkClick r:id="rId3"/>
              </a:rPr>
              <a:t>read more on wikipedia</a:t>
            </a:r>
            <a:r>
              <a:rPr lang="en-US" sz="2000" dirty="0"/>
              <a:t>, there is substantial disagreement about these terms.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Programming Paradigms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Example, three very different approaches to squaring list:</a:t>
            </a:r>
          </a:p>
          <a:p>
            <a:pPr lvl="0"/>
            <a:r>
              <a:rPr lang="en-US" sz="2000" dirty="0"/>
              <a:t>Functional: map(lambda x: x*x, [1, 2, 3])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Array-based:  [1, 2, 3] * [1, 2, 3] → [1, 4, 9] # Not Python!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Imperative: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def square(</a:t>
            </a:r>
            <a:r>
              <a:rPr lang="en-US" sz="2000" dirty="0" err="1">
                <a:latin typeface="Source Code Pro" panose="020B0509030403020204" pitchFamily="49" charset="77"/>
              </a:rPr>
              <a:t>nums</a:t>
            </a:r>
            <a:r>
              <a:rPr lang="en-US" sz="2000" dirty="0">
                <a:latin typeface="Source Code Pro" panose="020B0509030403020204" pitchFamily="49" charset="77"/>
              </a:rPr>
              <a:t>):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result = []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for num in </a:t>
            </a:r>
            <a:r>
              <a:rPr lang="en-US" sz="2000" dirty="0" err="1">
                <a:latin typeface="Source Code Pro" panose="020B0509030403020204" pitchFamily="49" charset="77"/>
              </a:rPr>
              <a:t>nums</a:t>
            </a:r>
            <a:r>
              <a:rPr lang="en-US" sz="2000" dirty="0">
                <a:latin typeface="Source Code Pro" panose="020B0509030403020204" pitchFamily="49" charset="77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  </a:t>
            </a:r>
            <a:r>
              <a:rPr lang="en-US" sz="2000" dirty="0" err="1">
                <a:latin typeface="Source Code Pro" panose="020B0509030403020204" pitchFamily="49" charset="77"/>
              </a:rPr>
              <a:t>result.append</a:t>
            </a:r>
            <a:r>
              <a:rPr lang="en-US" sz="2000" dirty="0">
                <a:latin typeface="Source Code Pro" panose="020B0509030403020204" pitchFamily="49" charset="77"/>
              </a:rPr>
              <a:t>(num * num)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Imperative Programming Paradigm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imperative program provides a sequence of steps.</a:t>
            </a:r>
          </a:p>
          <a:p>
            <a:pPr lvl="0"/>
            <a:r>
              <a:rPr lang="en-US" dirty="0"/>
              <a:t> Like following a recipe.</a:t>
            </a:r>
          </a:p>
          <a:p>
            <a:pPr lvl="0"/>
            <a:r>
              <a:rPr lang="en-US" dirty="0"/>
              <a:t> Assignment is allowed (can set variables).</a:t>
            </a:r>
          </a:p>
          <a:p>
            <a:pPr lvl="0"/>
            <a:r>
              <a:rPr lang="en-US" dirty="0"/>
              <a:t> Mutation is allowed (can change variables).</a:t>
            </a:r>
          </a:p>
          <a:p>
            <a:pPr lvl="0"/>
            <a:r>
              <a:rPr lang="en-US" dirty="0"/>
              <a:t> Example (acronym):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308FD-1046-928A-9885-DCE27BE96C9F}"/>
              </a:ext>
            </a:extLst>
          </p:cNvPr>
          <p:cNvSpPr txBox="1"/>
          <p:nvPr/>
        </p:nvSpPr>
        <p:spPr>
          <a:xfrm>
            <a:off x="3171832" y="2657477"/>
            <a:ext cx="5857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acronym_i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result = ''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for word in words: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if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(word) &gt; 4: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result += word[0]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Imperative Programming Paradigm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imperative program provides a sequence of steps.</a:t>
            </a:r>
          </a:p>
          <a:p>
            <a:pPr lvl="0"/>
            <a:r>
              <a:rPr lang="en-US" dirty="0"/>
              <a:t> Like following a recipe.</a:t>
            </a:r>
          </a:p>
          <a:p>
            <a:pPr lvl="0"/>
            <a:r>
              <a:rPr lang="en-US" dirty="0"/>
              <a:t> Assignment is allowed (can set variables).</a:t>
            </a:r>
          </a:p>
          <a:p>
            <a:pPr lvl="0"/>
            <a:r>
              <a:rPr lang="en-US" dirty="0"/>
              <a:t> Mutation is allowed (can change variables).</a:t>
            </a:r>
          </a:p>
          <a:p>
            <a:pPr lvl="0"/>
            <a:r>
              <a:rPr lang="en-US" dirty="0"/>
              <a:t>Example (acronym):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Functional Programming Paradigm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In functional programming, computation is thought of in terms of the evaluation of functions.</a:t>
            </a:r>
          </a:p>
          <a:p>
            <a:pPr lvl="0"/>
            <a:r>
              <a:rPr lang="en-US" sz="2200" dirty="0"/>
              <a:t>No state (e.g. variable assignments).</a:t>
            </a:r>
          </a:p>
          <a:p>
            <a:pPr lvl="0"/>
            <a:r>
              <a:rPr lang="en-US" sz="2200" dirty="0"/>
              <a:t>No mutation (e.g. changing variable values).</a:t>
            </a:r>
          </a:p>
          <a:p>
            <a:pPr lvl="0"/>
            <a:r>
              <a:rPr lang="en-US" sz="2200" dirty="0"/>
              <a:t>No side effects when functions execute.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C2918-CC84-B529-9498-EBEC185D134F}"/>
              </a:ext>
            </a:extLst>
          </p:cNvPr>
          <p:cNvSpPr txBox="1"/>
          <p:nvPr/>
        </p:nvSpPr>
        <p:spPr>
          <a:xfrm>
            <a:off x="628650" y="2857500"/>
            <a:ext cx="5957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acronym_f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return reduce(add,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map(lambda w: w[0],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3,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    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'))))</a:t>
            </a:r>
          </a:p>
        </p:txBody>
      </p:sp>
    </p:spTree>
    <p:extLst>
      <p:ext uri="{BB962C8B-B14F-4D97-AF65-F5344CB8AC3E}">
        <p14:creationId xmlns:p14="http://schemas.microsoft.com/office/powerpoint/2010/main" val="860131092"/>
      </p:ext>
    </p:extLst>
  </p:cSld>
  <p:clrMapOvr>
    <a:masterClrMapping/>
  </p:clrMapOvr>
</p:sld>
</file>

<file path=ppt/theme/theme1.xml><?xml version="1.0" encoding="utf-8"?>
<a:theme xmlns:a="http://schemas.openxmlformats.org/drawingml/2006/main" name="cs88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1902</Words>
  <Application>Microsoft Macintosh PowerPoint</Application>
  <PresentationFormat>On-screen Show (16:9)</PresentationFormat>
  <Paragraphs>201</Paragraphs>
  <Slides>27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</vt:lpstr>
      <vt:lpstr>FreightMicro Pro Bold</vt:lpstr>
      <vt:lpstr>FreightMicro Pro Book</vt:lpstr>
      <vt:lpstr>FreightMicro Pro Light</vt:lpstr>
      <vt:lpstr>FreightSans Pro Book</vt:lpstr>
      <vt:lpstr>Open Sans</vt:lpstr>
      <vt:lpstr>Source Code Pro</vt:lpstr>
      <vt:lpstr>SourceCodePro-Light</vt:lpstr>
      <vt:lpstr>cs88</vt:lpstr>
      <vt:lpstr>Programming Paradigms</vt:lpstr>
      <vt:lpstr>Announcements </vt:lpstr>
      <vt:lpstr>Programming Paradigms</vt:lpstr>
      <vt:lpstr>Why?</vt:lpstr>
      <vt:lpstr>Word of Warning</vt:lpstr>
      <vt:lpstr>Programming Paradigms</vt:lpstr>
      <vt:lpstr>The Imperative Programming Paradigm</vt:lpstr>
      <vt:lpstr>The Imperative Programming Paradigm</vt:lpstr>
      <vt:lpstr>The Functional Programming Paradigm</vt:lpstr>
      <vt:lpstr>Imperative vs. Functional</vt:lpstr>
      <vt:lpstr>A Hybrid Approach</vt:lpstr>
      <vt:lpstr>Discussion and Debate</vt:lpstr>
      <vt:lpstr>Array-Based Programming!</vt:lpstr>
      <vt:lpstr>The Object Based Programming Paradigm</vt:lpstr>
      <vt:lpstr>Object Based Programming</vt:lpstr>
      <vt:lpstr>Declarative Programming</vt:lpstr>
      <vt:lpstr>The Web: HTML</vt:lpstr>
      <vt:lpstr>Declarative Programming</vt:lpstr>
      <vt:lpstr>Prolog Example (From Bernardo Pires)</vt:lpstr>
      <vt:lpstr>Declarative Programming</vt:lpstr>
      <vt:lpstr>Declarative Programming</vt:lpstr>
      <vt:lpstr>Declarative Programming In Data 8</vt:lpstr>
      <vt:lpstr>Why SQL?</vt:lpstr>
      <vt:lpstr>What is SQL?</vt:lpstr>
      <vt:lpstr>SQL: Describe The Shape of the result!</vt:lpstr>
      <vt:lpstr>What if I want a table with just a few rows?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</dc:title>
  <cp:lastModifiedBy>Michael Ball</cp:lastModifiedBy>
  <cp:revision>11</cp:revision>
  <cp:lastPrinted>2022-04-18T19:52:47Z</cp:lastPrinted>
  <dcterms:modified xsi:type="dcterms:W3CDTF">2022-11-15T21:00:07Z</dcterms:modified>
</cp:coreProperties>
</file>