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51" r:id="rId1"/>
  </p:sldMasterIdLst>
  <p:notesMasterIdLst>
    <p:notesMasterId r:id="rId36"/>
  </p:notesMasterIdLst>
  <p:handoutMasterIdLst>
    <p:handoutMasterId r:id="rId37"/>
  </p:handoutMasterIdLst>
  <p:sldIdLst>
    <p:sldId id="396" r:id="rId2"/>
    <p:sldId id="405" r:id="rId3"/>
    <p:sldId id="413" r:id="rId4"/>
    <p:sldId id="412" r:id="rId5"/>
    <p:sldId id="391" r:id="rId6"/>
    <p:sldId id="390" r:id="rId7"/>
    <p:sldId id="371" r:id="rId8"/>
    <p:sldId id="410" r:id="rId9"/>
    <p:sldId id="409" r:id="rId10"/>
    <p:sldId id="411" r:id="rId11"/>
    <p:sldId id="398" r:id="rId12"/>
    <p:sldId id="378" r:id="rId13"/>
    <p:sldId id="386" r:id="rId14"/>
    <p:sldId id="377" r:id="rId15"/>
    <p:sldId id="379" r:id="rId16"/>
    <p:sldId id="399" r:id="rId17"/>
    <p:sldId id="407" r:id="rId18"/>
    <p:sldId id="408" r:id="rId19"/>
    <p:sldId id="414" r:id="rId20"/>
    <p:sldId id="392" r:id="rId21"/>
    <p:sldId id="400" r:id="rId22"/>
    <p:sldId id="367" r:id="rId23"/>
    <p:sldId id="402" r:id="rId24"/>
    <p:sldId id="287" r:id="rId25"/>
    <p:sldId id="293" r:id="rId26"/>
    <p:sldId id="266" r:id="rId27"/>
    <p:sldId id="289" r:id="rId28"/>
    <p:sldId id="265" r:id="rId29"/>
    <p:sldId id="288" r:id="rId30"/>
    <p:sldId id="401" r:id="rId31"/>
    <p:sldId id="403" r:id="rId32"/>
    <p:sldId id="366" r:id="rId33"/>
    <p:sldId id="404" r:id="rId34"/>
    <p:sldId id="384" r:id="rId35"/>
  </p:sldIdLst>
  <p:sldSz cx="12192000" cy="6858000"/>
  <p:notesSz cx="6997700" cy="91948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Ball" initials="MB" lastIdx="1" clrIdx="0">
    <p:extLst>
      <p:ext uri="{19B8F6BF-5375-455C-9EA6-DF929625EA0E}">
        <p15:presenceInfo xmlns:p15="http://schemas.microsoft.com/office/powerpoint/2012/main" userId="S::ball@berkeley.edu::193c5538-4594-411a-855b-59318feefd15" providerId="AD"/>
      </p:ext>
    </p:extLst>
  </p:cmAuthor>
  <p:cmAuthor id="2" name="Microsoft Office User" initials="Office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332B7"/>
    <a:srgbClr val="EFE683"/>
    <a:srgbClr val="BCB667"/>
    <a:srgbClr val="55FC02"/>
    <a:srgbClr val="FBBA03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86" autoAdjust="0"/>
    <p:restoredTop sz="97103" autoAdjust="0"/>
  </p:normalViewPr>
  <p:slideViewPr>
    <p:cSldViewPr>
      <p:cViewPr varScale="1">
        <p:scale>
          <a:sx n="116" d="100"/>
          <a:sy n="116" d="100"/>
        </p:scale>
        <p:origin x="192" y="4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1-25T13:39:06.944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9T11:42:51.123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Open Sans" panose="020B0606030504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Open Sans" panose="020B0606030504020204" pitchFamily="34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Open Sans" panose="020B0606030504020204" pitchFamily="34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 i="0">
                <a:latin typeface="Open Sans" panose="020B0606030504020204" pitchFamily="34" charset="0"/>
              </a:rPr>
              <a:pPr>
                <a:defRPr/>
              </a:pPr>
              <a:t>‹#›</a:t>
            </a:fld>
            <a:endParaRPr lang="en-US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Open Sans" panose="020B0606030504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Open Sans" panose="020B0606030504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Open Sans" panose="020B0606030504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Open Sans" panose="020B0606030504020204" pitchFamily="34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0823" y="8761413"/>
            <a:ext cx="756056" cy="25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 b="0" i="0" dirty="0">
                <a:latin typeface="Open Sans" panose="020B0606030504020204" pitchFamily="34" charset="0"/>
              </a:rPr>
              <a:t>Page </a:t>
            </a:r>
            <a:fld id="{C7046C59-8902-C545-AA0A-0F8828FEF2D6}" type="slidenum">
              <a:rPr lang="en-US" sz="1200" b="0" i="0">
                <a:latin typeface="Open Sans" panose="020B0606030504020204" pitchFamily="34" charset="0"/>
              </a:rPr>
              <a:pPr algn="ctr" defTabSz="876300">
                <a:lnSpc>
                  <a:spcPct val="90000"/>
                </a:lnSpc>
              </a:pPr>
              <a:t>‹#›</a:t>
            </a:fld>
            <a:endParaRPr lang="en-US" sz="1200" b="0" i="0" dirty="0">
              <a:latin typeface="Open Sans" panose="020B0606030504020204" pitchFamily="34" charset="0"/>
            </a:endParaRPr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882650"/>
            <a:ext cx="54419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Body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b="0" i="0" kern="1200">
        <a:solidFill>
          <a:schemeClr val="tx1"/>
        </a:solidFill>
        <a:latin typeface="Open Sans" panose="020B0606030504020204" pitchFamily="34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b="0" i="0" kern="1200">
        <a:solidFill>
          <a:schemeClr val="tx1"/>
        </a:solidFill>
        <a:latin typeface="Open Sans" panose="020B0606030504020204" pitchFamily="34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b="0" i="0" kern="1200">
        <a:solidFill>
          <a:schemeClr val="tx1"/>
        </a:solidFill>
        <a:latin typeface="Open Sans" panose="020B0606030504020204" pitchFamily="34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b="0" i="0" kern="1200">
        <a:solidFill>
          <a:schemeClr val="tx1"/>
        </a:solidFill>
        <a:latin typeface="Open Sans" panose="020B0606030504020204" pitchFamily="34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b="0" i="0" kern="1200">
        <a:solidFill>
          <a:schemeClr val="tx1"/>
        </a:solidFill>
        <a:latin typeface="Open Sans" panose="020B0606030504020204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Open Sans" panose="020B0606030504020204" pitchFamily="34" charset="0"/>
              </a:rPr>
              <a:pPr/>
              <a:t>1</a:t>
            </a:fld>
            <a:endParaRPr lang="en-US" sz="900" dirty="0">
              <a:latin typeface="Open Sans" panose="020B0606030504020204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6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Open Sans" panose="020B0606030504020204" pitchFamily="34" charset="0"/>
              </a:rPr>
              <a:pPr/>
              <a:t>30</a:t>
            </a:fld>
            <a:endParaRPr lang="en-US" sz="900" dirty="0">
              <a:latin typeface="Open Sans" panose="020B0606030504020204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7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882650"/>
            <a:ext cx="5441950" cy="3062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61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Open Sans" panose="020B0606030504020204" pitchFamily="34" charset="0"/>
              </a:rPr>
              <a:pPr/>
              <a:t>3</a:t>
            </a:fld>
            <a:endParaRPr lang="en-US" sz="900" dirty="0">
              <a:latin typeface="Open Sans" panose="020B0606030504020204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6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Open Sans" panose="020B0606030504020204" pitchFamily="34" charset="0"/>
              </a:rPr>
              <a:pPr/>
              <a:t>5</a:t>
            </a:fld>
            <a:endParaRPr lang="en-US" sz="900" dirty="0">
              <a:latin typeface="Open Sans" panose="020B0606030504020204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74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882650"/>
            <a:ext cx="5441950" cy="3062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 = 1,2</a:t>
            </a:r>
          </a:p>
          <a:p>
            <a:r>
              <a:rPr lang="pl-PL" dirty="0" err="1"/>
              <a:t>x,y</a:t>
            </a:r>
            <a:r>
              <a:rPr lang="pl-PL" dirty="0"/>
              <a:t> = 3,4</a:t>
            </a:r>
          </a:p>
          <a:p>
            <a:r>
              <a:rPr lang="pl-PL" dirty="0"/>
              <a:t>   </a:t>
            </a:r>
            <a:r>
              <a:rPr lang="pl-PL" dirty="0" err="1"/>
              <a:t>a,b</a:t>
            </a:r>
            <a:r>
              <a:rPr lang="pl-PL" dirty="0"/>
              <a:t> = 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2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99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Open Sans" panose="020B0606030504020204" pitchFamily="34" charset="0"/>
              </a:rPr>
              <a:pPr/>
              <a:t>16</a:t>
            </a:fld>
            <a:endParaRPr lang="en-US" sz="900" dirty="0">
              <a:latin typeface="Open Sans" panose="020B0606030504020204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623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Open Sans" panose="020B0606030504020204" pitchFamily="34" charset="0"/>
              </a:rPr>
              <a:pPr/>
              <a:t>20</a:t>
            </a:fld>
            <a:endParaRPr lang="en-US" sz="900" dirty="0">
              <a:latin typeface="Open Sans" panose="020B0606030504020204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519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  <a:ea typeface="ＭＳ Ｐゴシック"/>
              </a:rPr>
              <a:t>24</a:t>
            </a:fld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 panose="020B0606030504020204" pitchFamily="34" charset="0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805064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29</a:t>
            </a:fld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78008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4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00363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4151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09201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82039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641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21607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461158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30125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51878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199913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6009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85929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266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8956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253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3471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6074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20164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1424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71121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1520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4808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35589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  <p:sldLayoutId id="2147484063" r:id="rId12"/>
    <p:sldLayoutId id="2147484064" r:id="rId13"/>
    <p:sldLayoutId id="2147484065" r:id="rId14"/>
    <p:sldLayoutId id="2147484066" r:id="rId15"/>
    <p:sldLayoutId id="2147484067" r:id="rId16"/>
    <p:sldLayoutId id="2147484068" r:id="rId17"/>
    <p:sldLayoutId id="2147484069" r:id="rId18"/>
    <p:sldLayoutId id="2147484070" r:id="rId19"/>
    <p:sldLayoutId id="2147484071" r:id="rId20"/>
    <p:sldLayoutId id="2147484072" r:id="rId21"/>
    <p:sldLayoutId id="2147484073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20548" indent="-120548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289315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482192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650958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843835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def%20max%28x,%20y%29%3A%0A%20%20%20%20return%20x%20if%20x%20%3E%20y%20else%20y%0A%20%20%20%20%0Ax%20%3D%203%0Ay%20%3D%204%20%2B%20max%2817,%20x%20%2B%206%29%20*%200.1%0Az%20%3D%20x%20/%20y&amp;cumulative=true&amp;mode=edit&amp;origin=composingprograms.js&amp;py=3&amp;rawInputLstJSON=%5B%5D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composingprograms.html#code=def%20square%28x%29%3A%0A%20%20%20%20return%20x%20*%20x%0A%20%20%20%20%0As%20%3D%20square%0Ax%20%3D%20s%283%29%0A%0Adef%20make_adder%28n%29%3A%0A%20%20%20%20def%20adder%28k%29%3A%0A%20%20%20%20%20%20%20%20return%20k%20%2B%20n%0A%20%20%20%20return%20adder%0A%20%20%20%20%0Aadd_2%20%3D%20make_adder%282%29%0Aadd_3%20%3D%20make_adder%283%29%0Ax%20%3D%20add_2%28x%29%0A%0Adef%20compose%28f,%20g%29%3A%0A%20%20%20%20def%20h%28x%29%3A%0A%20%20%20%20%20%20%20%20return%20f%28g%28x%29%29%0A%20%20%20%20return%20h%0A%0Aadd_5%20%3D%20compose%28add_2,%20add_3%29%0Ay%20%3D%20add_5%28x%29%0A%0Az%20%3D%20compose%28square,%20make_adder%282%29%29%283%29&amp;cumulative=true&amp;mode=edit&amp;origin=composingprograms.js&amp;py=3&amp;rawInputLstJSON=%5B%5D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BE0329-6EA1-B94F-AAEB-606C678EE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3:</a:t>
            </a:r>
            <a:br>
              <a:rPr lang="en-US" dirty="0"/>
            </a:br>
            <a:r>
              <a:rPr lang="en-US" dirty="0"/>
              <a:t>Functions and Loops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84C7671-07A1-C965-1407-3EFE4098D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96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CAB6-4C44-053C-249D-821A9950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String and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0F21-E14E-FC08-2083-5A85146F4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Strings, or sequences of text are incredibly common!</a:t>
            </a:r>
          </a:p>
          <a:p>
            <a:r>
              <a:rPr lang="en-US" dirty="0"/>
              <a:t> In Python we use  ' or ''</a:t>
            </a:r>
          </a:p>
          <a:p>
            <a:r>
              <a:rPr lang="en-US" dirty="0"/>
              <a:t>We combine strings with +, or by using </a:t>
            </a:r>
            <a:r>
              <a:rPr lang="en-US" i="1" dirty="0"/>
              <a:t>string interpolation:</a:t>
            </a:r>
          </a:p>
          <a:p>
            <a:r>
              <a:rPr lang="en-US" dirty="0"/>
              <a:t> f-strings allow us to embed an expression inside some text!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def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print_greet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(name):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# print("Hello, " + name)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print(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f"Hello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, {name}")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A5047-E4B2-01D7-4965-E4E2A6BFC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9758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Abstracts an expression or set of statements to apply to lots of instances of the problem</a:t>
            </a:r>
          </a:p>
          <a:p>
            <a:r>
              <a:rPr lang="en-US" dirty="0"/>
              <a:t>A function should do one thing well</a:t>
            </a:r>
          </a:p>
          <a:p>
            <a:r>
              <a:rPr lang="en-US" dirty="0"/>
              <a:t> arguments become accessible inside the function body.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26118" y="4640124"/>
            <a:ext cx="1997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Open Sans" panose="020B0606030504020204" pitchFamily="34" charset="0"/>
              </a:rPr>
              <a:t>expression</a:t>
            </a:r>
          </a:p>
        </p:txBody>
      </p:sp>
      <p:sp>
        <p:nvSpPr>
          <p:cNvPr id="8" name="Cloud 7"/>
          <p:cNvSpPr/>
          <p:nvPr/>
        </p:nvSpPr>
        <p:spPr bwMode="auto">
          <a:xfrm>
            <a:off x="4953000" y="4267200"/>
            <a:ext cx="3505200" cy="1371600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8905" y="3135868"/>
            <a:ext cx="4919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ource Code Pro Medium" panose="020B0309030403020204" pitchFamily="34" charset="0"/>
                <a:cs typeface="Courier"/>
              </a:rPr>
              <a:t>def</a:t>
            </a:r>
            <a:r>
              <a:rPr lang="en-US" dirty="0">
                <a:latin typeface="Open Sans" panose="020B0606030504020204" pitchFamily="34" charset="0"/>
              </a:rPr>
              <a:t> &lt;function name&gt; </a:t>
            </a:r>
            <a:r>
              <a:rPr lang="en-US" dirty="0">
                <a:latin typeface="Source Code Pro Medium" panose="020B0309030403020204" pitchFamily="34" charset="0"/>
                <a:cs typeface="Courier"/>
              </a:rPr>
              <a:t>(</a:t>
            </a:r>
            <a:r>
              <a:rPr lang="en-US" dirty="0">
                <a:latin typeface="Open Sans" panose="020B0606030504020204" pitchFamily="34" charset="0"/>
              </a:rPr>
              <a:t>&lt;argument list&gt;</a:t>
            </a:r>
            <a:r>
              <a:rPr lang="en-US" dirty="0">
                <a:latin typeface="Source Code Pro Medium" panose="020B0309030403020204" pitchFamily="34" charset="0"/>
                <a:cs typeface="Courier"/>
              </a:rPr>
              <a:t>) 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2400" y="4724400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 Medium" panose="020B0309030403020204" pitchFamily="34" charset="0"/>
                <a:cs typeface="Courier"/>
              </a:rPr>
              <a:t>return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6553200" y="3733800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7086600" y="3733800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695EFC5-8298-A2E6-1B43-5C63659509A7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128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512"/>
    </mc:Choice>
    <mc:Fallback xmlns="">
      <p:transition xmlns:p14="http://schemas.microsoft.com/office/powerpoint/2010/main" spd="slow" advTm="3445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2D74A-D802-88C9-F8A8-A287862D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y  = 5</a:t>
            </a:r>
          </a:p>
          <a:p>
            <a:r>
              <a:rPr lang="en-US" dirty="0"/>
              <a:t>&gt;&gt;&gt; x = 3</a:t>
            </a:r>
          </a:p>
          <a:p>
            <a:r>
              <a:rPr lang="en-US" dirty="0"/>
              <a:t>&gt;&gt;&gt; z = max(3, 5) * 10</a:t>
            </a:r>
          </a:p>
          <a:p>
            <a:r>
              <a:rPr lang="en-US" dirty="0"/>
              <a:t>&gt;&gt;&gt; z</a:t>
            </a:r>
          </a:p>
          <a:p>
            <a:r>
              <a:rPr lang="en-US" dirty="0"/>
              <a:t>50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EC4D-23BC-CE17-4B0F-789FC99A9B20}"/>
              </a:ext>
            </a:extLst>
          </p:cNvPr>
          <p:cNvSpPr txBox="1">
            <a:spLocks/>
          </p:cNvSpPr>
          <p:nvPr/>
        </p:nvSpPr>
        <p:spPr bwMode="auto">
          <a:xfrm>
            <a:off x="6477000" y="3810000"/>
            <a:ext cx="5715000" cy="260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800" b="0" i="0">
                <a:solidFill>
                  <a:schemeClr val="tx1"/>
                </a:solidFill>
                <a:latin typeface="FreightSans Pro Medium" panose="02000606030000020004" pitchFamily="2" charset="0"/>
                <a:ea typeface="ＭＳ Ｐゴシック" charset="-128"/>
                <a:cs typeface="FreightSans Pro Medium" panose="02000606030000020004" pitchFamily="2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90000"/>
              <a:buChar char="–"/>
              <a:defRPr sz="2400" b="0" i="0">
                <a:solidFill>
                  <a:schemeClr val="tx1"/>
                </a:solidFill>
                <a:latin typeface="FreightSans Pro Medium" panose="02000606030000020004" pitchFamily="2" charset="0"/>
                <a:ea typeface="ＭＳ Ｐゴシック" charset="-128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90000"/>
              <a:buChar char="»"/>
              <a:defRPr sz="2200" b="0" i="0">
                <a:solidFill>
                  <a:schemeClr val="tx1"/>
                </a:solidFill>
                <a:latin typeface="FreightSans Pro Medium" panose="02000606030000020004" pitchFamily="2" charset="0"/>
                <a:ea typeface="ＭＳ Ｐゴシック" charset="-128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90000"/>
              <a:buChar char="•"/>
              <a:defRPr sz="1800" b="0" i="0">
                <a:solidFill>
                  <a:schemeClr val="tx1"/>
                </a:solidFill>
                <a:latin typeface="FreightSans Pro Medium" panose="02000606030000020004" pitchFamily="2" charset="0"/>
                <a:ea typeface="ＭＳ Ｐゴシック" charset="-128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90000"/>
              <a:buChar char="–"/>
              <a:defRPr sz="1800" b="0" i="0">
                <a:solidFill>
                  <a:schemeClr val="tx1"/>
                </a:solidFill>
                <a:latin typeface="FreightSans Pro Medium" panose="02000606030000020004" pitchFamily="2" charset="0"/>
                <a:ea typeface="ＭＳ Ｐゴシック" charset="-128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kern="0" dirty="0">
                <a:latin typeface="Source Code Pro Medium" panose="020B0309030403020204" pitchFamily="34" charset="0"/>
                <a:cs typeface="Open Sans" panose="020B0606030504020204" pitchFamily="34" charset="0"/>
              </a:rPr>
              <a:t>def max(x, y):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kern="0" dirty="0">
                <a:latin typeface="Source Code Pro Medium" panose="020B0309030403020204" pitchFamily="34" charset="0"/>
                <a:cs typeface="Open Sans" panose="020B0606030504020204" pitchFamily="34" charset="0"/>
              </a:rPr>
              <a:t>    if x &gt; 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kern="0" dirty="0">
                <a:latin typeface="Source Code Pro Medium" panose="020B0309030403020204" pitchFamily="34" charset="0"/>
                <a:cs typeface="Open Sans" panose="020B0606030504020204" pitchFamily="34" charset="0"/>
              </a:rPr>
              <a:t>        return ( x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kern="0" dirty="0">
                <a:latin typeface="Source Code Pro Medium" panose="020B0309030403020204" pitchFamily="34" charset="0"/>
                <a:cs typeface="Open Sans" panose="020B0606030504020204" pitchFamily="34" charset="0"/>
              </a:rPr>
              <a:t>    else: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kern="0" dirty="0">
                <a:latin typeface="Source Code Pro Medium" panose="020B0309030403020204" pitchFamily="34" charset="0"/>
                <a:cs typeface="Open Sans" panose="020B0606030504020204" pitchFamily="34" charset="0"/>
              </a:rPr>
              <a:t>        return ( y )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E4CBFE97-F3CC-4071-A1AD-0F1EB876E105}"/>
              </a:ext>
            </a:extLst>
          </p:cNvPr>
          <p:cNvCxnSpPr>
            <a:cxnSpLocks/>
          </p:cNvCxnSpPr>
          <p:nvPr/>
        </p:nvCxnSpPr>
        <p:spPr bwMode="auto">
          <a:xfrm>
            <a:off x="3390900" y="2438400"/>
            <a:ext cx="4914900" cy="147320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Elbow Connector 10">
            <a:extLst>
              <a:ext uri="{FF2B5EF4-FFF2-40B4-BE49-F238E27FC236}">
                <a16:creationId xmlns:a16="http://schemas.microsoft.com/office/drawing/2014/main" id="{5B785A6C-1C26-B646-929E-40E29F1EE5C8}"/>
              </a:ext>
            </a:extLst>
          </p:cNvPr>
          <p:cNvCxnSpPr>
            <a:cxnSpLocks/>
          </p:cNvCxnSpPr>
          <p:nvPr/>
        </p:nvCxnSpPr>
        <p:spPr bwMode="auto">
          <a:xfrm>
            <a:off x="4019550" y="2438400"/>
            <a:ext cx="4914900" cy="1473200"/>
          </a:xfrm>
          <a:prstGeom prst="straightConnector1">
            <a:avLst/>
          </a:prstGeom>
          <a:ln w="222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B7949568-F1DC-6667-0D27-8C0D8C1F80C0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869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512"/>
    </mc:Choice>
    <mc:Fallback xmlns="">
      <p:transition xmlns:p14="http://schemas.microsoft.com/office/powerpoint/2010/main" spd="slow" advTm="34451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DACA-6C4E-5440-92FB-F023C166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Returns and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E078-3232-BB44-81FA-6CB283722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functions always return SOME value.</a:t>
            </a:r>
          </a:p>
          <a:p>
            <a:r>
              <a:rPr lang="en-US" dirty="0"/>
              <a:t>If you don’t specify return, the value is None.</a:t>
            </a:r>
          </a:p>
          <a:p>
            <a:r>
              <a:rPr lang="en-US" dirty="0"/>
              <a:t>Using print does not change how the function works, but does affect the output. 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5B058049-1C0E-C482-711D-F4CC57448CBD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04081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Calling and Returning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B1959-6643-D847-B668-E9C8E0F0E760}"/>
              </a:ext>
            </a:extLst>
          </p:cNvPr>
          <p:cNvSpPr txBox="1"/>
          <p:nvPr/>
        </p:nvSpPr>
        <p:spPr>
          <a:xfrm>
            <a:off x="457200" y="1026160"/>
            <a:ext cx="440131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ource Code Pro Medium" panose="020B0309030403020204" pitchFamily="34" charset="0"/>
                <a:ea typeface="Source Code Pro Medium" panose="020B0309030403020204" pitchFamily="34" charset="0"/>
                <a:hlinkClick r:id="rId3"/>
              </a:rPr>
              <a:t>Python Tutor</a:t>
            </a:r>
            <a:endParaRPr lang="en-US" sz="3600" dirty="0">
              <a:latin typeface="Source Code Pro Medium" panose="020B0309030403020204" pitchFamily="34" charset="0"/>
              <a:ea typeface="Source Code Pro Medium" panose="020B0309030403020204" pitchFamily="34" charset="0"/>
            </a:endParaRPr>
          </a:p>
          <a:p>
            <a:endParaRPr lang="en-US" sz="3600" dirty="0">
              <a:latin typeface="Source Code Pro Medium" panose="020B0309030403020204" pitchFamily="34" charset="0"/>
              <a:ea typeface="Source Code Pro Medium" panose="020B0309030403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kern="0" dirty="0">
                <a:latin typeface="Source Code Pro Medium" panose="020B0309030403020204" pitchFamily="34" charset="0"/>
                <a:cs typeface="Open Sans" panose="020B0606030504020204" pitchFamily="34" charset="0"/>
              </a:rPr>
              <a:t>def max(x, y):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kern="0" dirty="0">
                <a:latin typeface="Source Code Pro Medium" panose="020B0309030403020204" pitchFamily="34" charset="0"/>
                <a:cs typeface="Open Sans" panose="020B0606030504020204" pitchFamily="34" charset="0"/>
              </a:rPr>
              <a:t>    if x &gt; 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kern="0" dirty="0">
                <a:latin typeface="Source Code Pro Medium" panose="020B0309030403020204" pitchFamily="34" charset="0"/>
                <a:cs typeface="Open Sans" panose="020B0606030504020204" pitchFamily="34" charset="0"/>
              </a:rPr>
              <a:t>        return 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kern="0" dirty="0">
                <a:latin typeface="Source Code Pro Medium" panose="020B0309030403020204" pitchFamily="34" charset="0"/>
                <a:cs typeface="Open Sans" panose="020B0606030504020204" pitchFamily="34" charset="0"/>
              </a:rPr>
              <a:t>    else: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kern="0" dirty="0">
                <a:latin typeface="Source Code Pro Medium" panose="020B0309030403020204" pitchFamily="34" charset="0"/>
                <a:cs typeface="Open Sans" panose="020B0606030504020204" pitchFamily="34" charset="0"/>
              </a:rPr>
              <a:t>        return y</a:t>
            </a:r>
            <a:endParaRPr lang="en-US" sz="3600" dirty="0">
              <a:latin typeface="Source Code Pro Medium" panose="020B0309030403020204" pitchFamily="34" charset="0"/>
              <a:ea typeface="Source Code Pro Medium" panose="020B0309030403020204" pitchFamily="34" charset="0"/>
            </a:endParaRPr>
          </a:p>
          <a:p>
            <a:r>
              <a:rPr lang="en-US" sz="3600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x = 3</a:t>
            </a:r>
          </a:p>
          <a:p>
            <a:r>
              <a:rPr lang="en-US" sz="3600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y = 4 + max(17, x + 6) * 0.1</a:t>
            </a:r>
          </a:p>
          <a:p>
            <a:r>
              <a:rPr lang="en-US" sz="3600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z = x / y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C0C4977-CEBB-175C-5595-FD079CC7172A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41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445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512"/>
    </mc:Choice>
    <mc:Fallback xmlns="">
      <p:transition xmlns:p14="http://schemas.microsoft.com/office/powerpoint/2010/main" spd="slow" advTm="34451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Doctests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3DF969-C166-9D4D-B28F-BB02C36B6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9144000" cy="5257800"/>
          </a:xfrm>
        </p:spPr>
        <p:txBody>
          <a:bodyPr/>
          <a:lstStyle/>
          <a:p>
            <a:r>
              <a:rPr lang="en-US" sz="2000" dirty="0"/>
              <a:t>Write the docstring to explain what it does</a:t>
            </a:r>
          </a:p>
          <a:p>
            <a:pPr lvl="1"/>
            <a:r>
              <a:rPr lang="en-US" sz="2000" dirty="0"/>
              <a:t>What does the function return? What are corner cases for parameters? 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def max(x, y):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"""Returns the larger value of arguments x and y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&gt;&gt;&gt; max(6, 0)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6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"""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return x if x &gt; y else y</a:t>
            </a:r>
          </a:p>
          <a:p>
            <a:r>
              <a:rPr lang="en-US" sz="2000" dirty="0"/>
              <a:t>Write </a:t>
            </a:r>
            <a:r>
              <a:rPr lang="en-US" sz="2000" dirty="0" err="1"/>
              <a:t>doctest</a:t>
            </a:r>
            <a:r>
              <a:rPr lang="en-US" sz="2000" dirty="0"/>
              <a:t> to show what it should do</a:t>
            </a:r>
          </a:p>
          <a:p>
            <a:pPr lvl="1"/>
            <a:r>
              <a:rPr lang="en-US" sz="2000" dirty="0"/>
              <a:t>Before you write the implementation.</a:t>
            </a:r>
          </a:p>
          <a:p>
            <a:pPr lvl="1"/>
            <a:r>
              <a:rPr lang="en-US" sz="2000" dirty="0"/>
              <a:t>python3 –m </a:t>
            </a:r>
            <a:r>
              <a:rPr lang="en-US" sz="2000" dirty="0" err="1"/>
              <a:t>doctest</a:t>
            </a:r>
            <a:r>
              <a:rPr lang="en-US" sz="2000" dirty="0"/>
              <a:t> [-v] </a:t>
            </a:r>
            <a:r>
              <a:rPr lang="en-US" sz="2000" dirty="0" err="1"/>
              <a:t>file.py</a:t>
            </a:r>
            <a:endParaRPr lang="en-US" sz="2000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E7EF545-6FF9-F6B9-31CC-AC369E04C0E0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363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512"/>
    </mc:Choice>
    <mc:Fallback xmlns="">
      <p:transition xmlns:p14="http://schemas.microsoft.com/office/powerpoint/2010/main" spd="slow" advTm="34451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4F684A-21F3-5E4C-BD4A-9318C588B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Python: Control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9B4C0-71C5-21D0-16AC-06F0AAFF8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8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some statements, conditional on a predicate expression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90900" y="1859340"/>
            <a:ext cx="541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if</a:t>
            </a:r>
            <a:r>
              <a:rPr lang="en-US" sz="2400" dirty="0">
                <a:latin typeface="Courier New"/>
                <a:cs typeface="Courier New"/>
              </a:rPr>
              <a:t> &lt;predicate&gt;</a:t>
            </a:r>
            <a:r>
              <a:rPr lang="en-US" sz="2400" b="1" dirty="0">
                <a:latin typeface="Courier New"/>
                <a:cs typeface="Courier New"/>
              </a:rPr>
              <a:t>:</a:t>
            </a:r>
          </a:p>
          <a:p>
            <a:r>
              <a:rPr lang="en-US" sz="2400" dirty="0">
                <a:latin typeface="Courier New"/>
                <a:cs typeface="Courier New"/>
              </a:rPr>
              <a:t>       &lt;true statements&gt;</a:t>
            </a:r>
          </a:p>
          <a:p>
            <a:r>
              <a:rPr lang="hu-HU" sz="2400" b="1" dirty="0">
                <a:latin typeface="Courier New"/>
                <a:cs typeface="Courier New"/>
              </a:rPr>
              <a:t>else:</a:t>
            </a:r>
          </a:p>
          <a:p>
            <a:r>
              <a:rPr lang="en-US" sz="2400" dirty="0">
                <a:latin typeface="Courier New"/>
                <a:cs typeface="Courier New"/>
              </a:rPr>
              <a:t>       &lt;false statements&gt;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FAF7E-D371-614C-B357-A47BEFF66558}"/>
              </a:ext>
            </a:extLst>
          </p:cNvPr>
          <p:cNvSpPr txBox="1"/>
          <p:nvPr/>
        </p:nvSpPr>
        <p:spPr>
          <a:xfrm>
            <a:off x="3390900" y="4221540"/>
            <a:ext cx="541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if</a:t>
            </a:r>
            <a:r>
              <a:rPr lang="en-US" sz="2400" dirty="0">
                <a:latin typeface="Courier New"/>
                <a:cs typeface="Courier New"/>
              </a:rPr>
              <a:t> temperature &gt; 98.6</a:t>
            </a:r>
            <a:r>
              <a:rPr lang="en-US" sz="2400" b="1" dirty="0">
                <a:latin typeface="Courier New"/>
                <a:cs typeface="Courier New"/>
              </a:rPr>
              <a:t>:</a:t>
            </a:r>
          </a:p>
          <a:p>
            <a:r>
              <a:rPr lang="en-US" sz="2400" dirty="0">
                <a:latin typeface="Courier New"/>
                <a:cs typeface="Courier New"/>
              </a:rPr>
              <a:t>       print(“fever!”)</a:t>
            </a:r>
          </a:p>
          <a:p>
            <a:r>
              <a:rPr lang="hu-HU" sz="2400" b="1" dirty="0">
                <a:latin typeface="Courier New"/>
                <a:cs typeface="Courier New"/>
              </a:rPr>
              <a:t>else:</a:t>
            </a:r>
          </a:p>
          <a:p>
            <a:r>
              <a:rPr lang="en-US" sz="2400" dirty="0">
                <a:latin typeface="Courier New"/>
                <a:cs typeface="Courier New"/>
              </a:rPr>
              <a:t>       print(“no fever”)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0C48082-0EAC-4138-94EE-BB7B61DCC95B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0427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47"/>
    </mc:Choice>
    <mc:Fallback xmlns="">
      <p:transition xmlns:p14="http://schemas.microsoft.com/office/powerpoint/2010/main" spd="slow" advTm="4614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069-C0F9-B587-6DFC-3FBC87AE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475D6-C56D-C563-1C93-8F52EA68A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course = 'C88C'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time = '2:00'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if time == '2:00':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    print(</a:t>
            </a:r>
            <a:r>
              <a:rPr lang="en-US" dirty="0" err="1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f"Go</a:t>
            </a: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 to {course}")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    print("Go get some ☕️")</a:t>
            </a:r>
          </a:p>
          <a:p>
            <a:pPr marL="0" indent="0">
              <a:buNone/>
            </a:pPr>
            <a:endParaRPr lang="en-US" dirty="0">
              <a:latin typeface="Source Code Pro Medium" panose="020B0309030403020204" pitchFamily="34" charset="0"/>
              <a:ea typeface="Source Code Pro Medium" panose="020B0309030403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Go to C88C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1F688-59BA-1550-A31B-27087037D2F6}"/>
              </a:ext>
            </a:extLst>
          </p:cNvPr>
          <p:cNvSpPr txBox="1"/>
          <p:nvPr/>
        </p:nvSpPr>
        <p:spPr>
          <a:xfrm>
            <a:off x="8172450" y="38147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45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49CBB-FFAE-33EA-AB6E-2287EF67F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0BAD-DBD6-9C8C-6E35-3AF7F476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 </a:t>
            </a:r>
            <a:r>
              <a:rPr lang="en-US" dirty="0" err="1"/>
              <a:t>Shorthuand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4C7EA35-000F-DE5E-7391-CF9D15A18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Return a Value Based on some condition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0ED0C-A9DA-3984-0F79-F4EE6D60EF07}"/>
              </a:ext>
            </a:extLst>
          </p:cNvPr>
          <p:cNvSpPr txBox="1"/>
          <p:nvPr/>
        </p:nvSpPr>
        <p:spPr>
          <a:xfrm>
            <a:off x="990600" y="1859340"/>
            <a:ext cx="106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&lt;true expression&gt; </a:t>
            </a:r>
            <a:r>
              <a:rPr lang="en-US" sz="2400" b="1" dirty="0">
                <a:latin typeface="Courier New"/>
                <a:cs typeface="Courier New"/>
              </a:rPr>
              <a:t>if </a:t>
            </a:r>
            <a:r>
              <a:rPr lang="en-US" sz="2400" dirty="0">
                <a:latin typeface="Courier New"/>
                <a:cs typeface="Courier New"/>
              </a:rPr>
              <a:t>&lt;predicate&gt; </a:t>
            </a:r>
            <a:r>
              <a:rPr lang="en-US" sz="2400" b="1" dirty="0">
                <a:latin typeface="Courier New"/>
                <a:cs typeface="Courier New"/>
              </a:rPr>
              <a:t>else </a:t>
            </a:r>
            <a:r>
              <a:rPr lang="en-US" sz="2400" dirty="0">
                <a:latin typeface="Courier New"/>
                <a:cs typeface="Courier New"/>
              </a:rPr>
              <a:t>&lt;false expression&gt;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20566-7BF4-CF67-2CE4-81A464D6B86D}"/>
              </a:ext>
            </a:extLst>
          </p:cNvPr>
          <p:cNvSpPr txBox="1"/>
          <p:nvPr/>
        </p:nvSpPr>
        <p:spPr>
          <a:xfrm>
            <a:off x="1083733" y="4536996"/>
            <a:ext cx="106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status</a:t>
            </a:r>
            <a:r>
              <a:rPr lang="en-US" sz="2400" b="1" dirty="0">
                <a:latin typeface="Courier New"/>
                <a:cs typeface="Courier New"/>
              </a:rPr>
              <a:t> = "it's hot</a:t>
            </a:r>
            <a:r>
              <a:rPr lang="en-US" sz="2400" dirty="0">
                <a:latin typeface="Courier New"/>
                <a:cs typeface="Courier New"/>
              </a:rPr>
              <a:t>!" </a:t>
            </a:r>
            <a:r>
              <a:rPr lang="en-US" sz="2400" b="1" dirty="0">
                <a:latin typeface="Courier New"/>
                <a:cs typeface="Courier New"/>
              </a:rPr>
              <a:t>if</a:t>
            </a:r>
            <a:r>
              <a:rPr lang="en-US" sz="2400" dirty="0">
                <a:latin typeface="Courier New"/>
                <a:cs typeface="Courier New"/>
              </a:rPr>
              <a:t> temperature &gt; 85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'not hot…'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B71E2BA-0E32-1A98-14EF-CFC6148764C0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34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47"/>
    </mc:Choice>
    <mc:Fallback xmlns="">
      <p:transition xmlns:p14="http://schemas.microsoft.com/office/powerpoint/2010/main" spd="slow" advTm="4614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C5B2-9DFD-C1DD-1E07-71BD0B22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2E46-66D3-D6B7-5E34-7D5FAC92D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Lab Attendance: </a:t>
            </a:r>
            <a:r>
              <a:rPr lang="en-US" dirty="0" err="1"/>
              <a:t>Autograder</a:t>
            </a:r>
            <a:r>
              <a:rPr lang="en-US" dirty="0"/>
              <a:t> is still a WIP</a:t>
            </a:r>
          </a:p>
          <a:p>
            <a:pPr lvl="1"/>
            <a:r>
              <a:rPr lang="en-US" dirty="0"/>
              <a:t> But if you attended lab, filled out a code, you only need it to say 2/4</a:t>
            </a:r>
          </a:p>
          <a:p>
            <a:pPr lvl="1"/>
            <a:r>
              <a:rPr lang="en-US" dirty="0"/>
              <a:t> We're working on making it more clear very son.</a:t>
            </a:r>
          </a:p>
          <a:p>
            <a:r>
              <a:rPr lang="en-US" dirty="0"/>
              <a:t> Earning points is based on </a:t>
            </a:r>
            <a:r>
              <a:rPr lang="en-US" i="1" dirty="0"/>
              <a:t>correctness</a:t>
            </a:r>
          </a:p>
          <a:p>
            <a:pPr lvl="1"/>
            <a:r>
              <a:rPr lang="en-US" i="1" dirty="0"/>
              <a:t> </a:t>
            </a:r>
            <a:r>
              <a:rPr lang="en-US" dirty="0"/>
              <a:t>You get as many tries as you need, but the results must work, at the end of the day.</a:t>
            </a:r>
          </a:p>
          <a:p>
            <a:pPr lvl="1"/>
            <a:r>
              <a:rPr lang="en-US" dirty="0"/>
              <a:t> If you need an extension, you can ask for one, but be careful with time.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819B794-74DD-51B5-991B-D31FCC02979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95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979499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4F684A-21F3-5E4C-BD4A-9318C588B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Iteration with </a:t>
            </a: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9E437-03C2-60B8-5DD5-84B18C53E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D6C8-D98C-0A48-AA6D-667D5252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7440-F20E-0042-9F08-7623E15EF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while loop to repeat some task.</a:t>
            </a:r>
          </a:p>
          <a:p>
            <a:r>
              <a:rPr lang="en-US" dirty="0"/>
              <a:t>Write an expression to control when a while loop stops executing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32A0279-E6BF-E9BF-669A-BAF3D3637D1B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417472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 – Iteration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a block of statements until a predicate expression is satisfied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4600" y="1665529"/>
            <a:ext cx="6400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&lt;initialization statements&gt;</a:t>
            </a:r>
          </a:p>
          <a:p>
            <a:r>
              <a:rPr lang="en-US" sz="2800" b="1" dirty="0">
                <a:latin typeface="Courier New"/>
                <a:cs typeface="Courier New"/>
              </a:rPr>
              <a:t>while</a:t>
            </a:r>
            <a:r>
              <a:rPr lang="en-US" sz="2000" dirty="0">
                <a:latin typeface="Courier New"/>
                <a:cs typeface="Courier New"/>
              </a:rPr>
              <a:t> &lt;predicate expression&gt;</a:t>
            </a:r>
            <a:r>
              <a:rPr lang="en-US" sz="2800" b="1" dirty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 &lt;body statements&gt;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&lt;rest of the program&gt;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9403874-85A0-3C5D-862D-042BE937D568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22634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15"/>
    </mc:Choice>
    <mc:Fallback xmlns="">
      <p:transition spd="slow" advTm="5131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43DB-C8E3-BC46-9750-44D8F32A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The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3353-0AEE-1144-A3ED-2CBD37FD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task we'll see many times!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BF24E-C314-6A4E-AD76-67384A949F7E}"/>
              </a:ext>
            </a:extLst>
          </p:cNvPr>
          <p:cNvSpPr txBox="1"/>
          <p:nvPr/>
        </p:nvSpPr>
        <p:spPr>
          <a:xfrm>
            <a:off x="546652" y="1828800"/>
            <a:ext cx="6097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Code Pro Medium" panose="020B0309030403020204" pitchFamily="34" charset="0"/>
              </a:rPr>
              <a:t>total = 0</a:t>
            </a:r>
          </a:p>
          <a:p>
            <a:r>
              <a:rPr lang="en-US" dirty="0">
                <a:latin typeface="Source Code Pro Medium" panose="020B0309030403020204" pitchFamily="34" charset="0"/>
              </a:rPr>
              <a:t>n = 1</a:t>
            </a:r>
          </a:p>
          <a:p>
            <a:r>
              <a:rPr lang="en-US" dirty="0">
                <a:latin typeface="Source Code Pro Medium" panose="020B0309030403020204" pitchFamily="34" charset="0"/>
              </a:rPr>
              <a:t>while n &lt;= 10:</a:t>
            </a:r>
          </a:p>
          <a:p>
            <a:r>
              <a:rPr lang="en-US" dirty="0">
                <a:latin typeface="Source Code Pro Medium" panose="020B0309030403020204" pitchFamily="34" charset="0"/>
              </a:rPr>
              <a:t>    total += n</a:t>
            </a:r>
          </a:p>
          <a:p>
            <a:r>
              <a:rPr lang="en-US" dirty="0">
                <a:latin typeface="Source Code Pro Medium" panose="020B0309030403020204" pitchFamily="34" charset="0"/>
              </a:rPr>
              <a:t>    n += 1</a:t>
            </a:r>
          </a:p>
          <a:p>
            <a:r>
              <a:rPr lang="en-US" dirty="0">
                <a:latin typeface="Source Code Pro Medium" panose="020B0309030403020204" pitchFamily="34" charset="0"/>
              </a:rPr>
              <a:t>print(total)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AC28528F-4584-C13E-2418-926CBD49D763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76913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Environments &amp; Higher Order Functions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D0FE117-6EEA-4BB2-4B65-3F75FD302B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424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environment diagrams to model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072C-DF41-544B-A9A9-82F6656E36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>
                <a:latin typeface="Open Sans" panose="020B0606030504020204" pitchFamily="34" charset="0"/>
              </a:rPr>
              <a:pPr>
                <a:defRPr/>
              </a:pPr>
              <a:t>25</a:t>
            </a:fld>
            <a:endParaRPr lang="en-US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705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3A171A-202E-F941-95BA-E3F4087B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9D997-089B-3E4D-99D9-067AB0EBB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Tutor:</a:t>
            </a:r>
            <a:br>
              <a:rPr lang="en-US" dirty="0"/>
            </a:br>
            <a:r>
              <a:rPr lang="en-US" dirty="0">
                <a:hlinkClick r:id="rId2"/>
              </a:rPr>
              <a:t>http://pythontutor.com/composingprograms.html#code=def%20square%28x%29%3A%0A%20%20%20%20return%20x%20*%20x%0A%20%20%20%20%0As%20%3D%20square%0Ax%20%3D%20s%283%29%0A%0Adef%20make_adder%28n%29%3A%0A%20%20%20%20def%20adder%28k%29%3A%0A%20%20%20%20%20%20%20%2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9021-8955-514A-9ABD-D08BFEB6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1B0F-247A-494F-911C-6AF62A77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tools that help you understand code</a:t>
            </a:r>
          </a:p>
          <a:p>
            <a:r>
              <a:rPr lang="en-US" dirty="0"/>
              <a:t>Terminology:</a:t>
            </a:r>
          </a:p>
          <a:p>
            <a:pPr lvl="1"/>
            <a:r>
              <a:rPr lang="en-US" dirty="0"/>
              <a:t>Frame: keeps track of variable-to-value bindings, each function call has a frame</a:t>
            </a:r>
          </a:p>
          <a:p>
            <a:pPr lvl="1"/>
            <a:r>
              <a:rPr lang="en-US" dirty="0"/>
              <a:t>Global Frame: global for short, the starting frame of all python programs, doesn’t correspond to a specific function</a:t>
            </a:r>
          </a:p>
          <a:p>
            <a:pPr lvl="1"/>
            <a:r>
              <a:rPr lang="en-US" dirty="0"/>
              <a:t>Parent Frame: The frame of where a function is defined (default parent frame is global)</a:t>
            </a:r>
          </a:p>
          <a:p>
            <a:pPr lvl="1"/>
            <a:r>
              <a:rPr lang="en-US" dirty="0"/>
              <a:t>Frame number: What we use to keep track of frames, f1, f2, f3,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Variable vs Value: x = 1. x is the variable (name), 1 is the value</a:t>
            </a:r>
          </a:p>
        </p:txBody>
      </p:sp>
    </p:spTree>
    <p:extLst>
      <p:ext uri="{BB962C8B-B14F-4D97-AF65-F5344CB8AC3E}">
        <p14:creationId xmlns:p14="http://schemas.microsoft.com/office/powerpoint/2010/main" val="257144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5A117-87E3-F247-9EDC-A482C098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4151-9817-744B-B82A-CCF4359D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the global frame</a:t>
            </a:r>
          </a:p>
          <a:p>
            <a:r>
              <a:rPr lang="en-US" dirty="0"/>
              <a:t>When evaluating assignments (lines with single equal), always evaluate right side first</a:t>
            </a:r>
          </a:p>
          <a:p>
            <a:r>
              <a:rPr lang="en-US" dirty="0"/>
              <a:t>When you call a function MAKE A NEW FRAME!</a:t>
            </a:r>
          </a:p>
          <a:p>
            <a:r>
              <a:rPr lang="en-US" dirty="0"/>
              <a:t>When assigning a primitive expression (number, </a:t>
            </a:r>
            <a:r>
              <a:rPr lang="en-US" dirty="0" err="1"/>
              <a:t>boolean</a:t>
            </a:r>
            <a:r>
              <a:rPr lang="en-US" dirty="0"/>
              <a:t>, string) write the value in the box</a:t>
            </a:r>
          </a:p>
          <a:p>
            <a:r>
              <a:rPr lang="en-US" dirty="0"/>
              <a:t>When assigning anything else, draw an arrow to the value</a:t>
            </a:r>
          </a:p>
          <a:p>
            <a:r>
              <a:rPr lang="en-US" dirty="0"/>
              <a:t>When calling a function, name the frame with the intrinsic name – the name of the function that variable points to</a:t>
            </a:r>
          </a:p>
          <a:p>
            <a:r>
              <a:rPr lang="en-US" dirty="0"/>
              <a:t>The parent frame of a function is the frame in which it was defined in (default parent frame is global)</a:t>
            </a:r>
          </a:p>
          <a:p>
            <a:r>
              <a:rPr lang="en-US" dirty="0"/>
              <a:t>If the variable isn’t in the current frame, search in the parent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8CAE-0705-B045-AD80-3D6241BF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 Tips /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1BF4-AA36-5D41-AE04-17550495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EVER draw an arrow from one variable to another.</a:t>
            </a:r>
          </a:p>
          <a:p>
            <a:r>
              <a:rPr lang="en-US" dirty="0"/>
              <a:t>Useful Resources: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markmiyashita.com</a:t>
            </a:r>
            <a:r>
              <a:rPr lang="en-US" dirty="0"/>
              <a:t>/cs61a/</a:t>
            </a:r>
            <a:r>
              <a:rPr lang="en-US" dirty="0" err="1"/>
              <a:t>environment_diagrams</a:t>
            </a:r>
            <a:r>
              <a:rPr lang="en-US" dirty="0"/>
              <a:t>/</a:t>
            </a:r>
            <a:r>
              <a:rPr lang="en-US" dirty="0" err="1"/>
              <a:t>rules_of_environment_diagrams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albertwu.org</a:t>
            </a:r>
            <a:r>
              <a:rPr lang="en-US" dirty="0"/>
              <a:t>/cs61a/notes/</a:t>
            </a:r>
            <a:r>
              <a:rPr lang="en-US" dirty="0" err="1"/>
              <a:t>environments.html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5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BE0329-6EA1-B94F-AAEB-606C678EE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Process &amp; Debugging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8EC98B-92C8-C2EB-38CB-111FD38F0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03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4F684A-21F3-5E4C-BD4A-9318C588B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Iteration With </a:t>
            </a: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A2332-D95F-E70E-121E-8A74AE69E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3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D6C8-D98C-0A48-AA6D-667D5252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7440-F20E-0042-9F08-7623E15EF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 for loop and a while loop.</a:t>
            </a:r>
          </a:p>
          <a:p>
            <a:r>
              <a:rPr lang="en-US" dirty="0"/>
              <a:t>Learn to use range()</a:t>
            </a:r>
          </a:p>
          <a:p>
            <a:r>
              <a:rPr lang="en-US" dirty="0"/>
              <a:t>Use a string as a sequence of letters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06B0BBB-E774-3E73-2586-6B10E108E3F8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589853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 – Iteration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a block of statements for a structured sequence of variable bindings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2209800"/>
            <a:ext cx="68645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&lt;initialization statements&gt;</a:t>
            </a:r>
          </a:p>
          <a:p>
            <a:r>
              <a:rPr lang="en-US" sz="2800" b="1" dirty="0">
                <a:latin typeface="Courier New"/>
                <a:cs typeface="Courier New"/>
              </a:rPr>
              <a:t>for</a:t>
            </a:r>
            <a:r>
              <a:rPr lang="en-US" sz="2000" dirty="0">
                <a:latin typeface="Courier New"/>
                <a:cs typeface="Courier New"/>
              </a:rPr>
              <a:t> &lt;variables&gt; </a:t>
            </a:r>
            <a:r>
              <a:rPr lang="en-US" sz="2800" b="1" dirty="0">
                <a:latin typeface="Courier New"/>
                <a:cs typeface="Courier New"/>
              </a:rPr>
              <a:t>in</a:t>
            </a:r>
            <a:r>
              <a:rPr lang="en-US" sz="2000" dirty="0">
                <a:latin typeface="Courier New"/>
                <a:cs typeface="Courier New"/>
              </a:rPr>
              <a:t> &lt;sequence expression&gt;</a:t>
            </a:r>
            <a:r>
              <a:rPr lang="en-US" sz="2800" b="1" dirty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&lt;body statements&gt;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&lt;rest of the program&gt;</a:t>
            </a:r>
          </a:p>
          <a:p>
            <a:endParaRPr lang="en-US" dirty="0">
              <a:latin typeface="Source Code Pro Medium" panose="020B0309030403020204" pitchFamily="34" charset="0"/>
              <a:cs typeface="Courier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3F7AFF8-D36C-CEB6-FA43-8AA126B5990A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3980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796"/>
    </mc:Choice>
    <mc:Fallback xmlns="">
      <p:transition spd="slow" advTm="101796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7DC2-DFE8-B746-A76C-DCE717BB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&lt;sequence expression&gt; — What's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86BB-F63F-A14E-923E-F51FACBE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Sequences are a type of data that can broken down into smaller parts.</a:t>
            </a:r>
          </a:p>
          <a:p>
            <a:r>
              <a:rPr lang="en-US" dirty="0"/>
              <a:t>Common sequences:</a:t>
            </a:r>
          </a:p>
          <a:p>
            <a:pPr lvl="1"/>
            <a:r>
              <a:rPr lang="en-US" dirty="0"/>
              <a:t>range() – give me all the numbers</a:t>
            </a:r>
          </a:p>
          <a:p>
            <a:pPr lvl="1"/>
            <a:r>
              <a:rPr lang="en-US" dirty="0"/>
              <a:t>Strings, </a:t>
            </a:r>
            <a:r>
              <a:rPr lang="en-US" dirty="0" err="1"/>
              <a:t>e.g</a:t>
            </a:r>
            <a:r>
              <a:rPr lang="en-US" dirty="0"/>
              <a:t>, "Hello, C88C!"</a:t>
            </a:r>
          </a:p>
          <a:p>
            <a:pPr lvl="2"/>
            <a:r>
              <a:rPr lang="en-US" dirty="0"/>
              <a:t> What is it a sequence of? Characters!</a:t>
            </a:r>
          </a:p>
          <a:p>
            <a:pPr lvl="1"/>
            <a:r>
              <a:rPr lang="en-US" dirty="0"/>
              <a:t>lists (next!)</a:t>
            </a:r>
          </a:p>
          <a:p>
            <a:r>
              <a:rPr lang="en-US" dirty="0"/>
              <a:t>We'll start with two basic facts: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range(10)</a:t>
            </a:r>
            <a:r>
              <a:rPr lang="en-US" dirty="0"/>
              <a:t> is the numbers 0 to 9, or range(0, 10)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[]</a:t>
            </a:r>
            <a:r>
              <a:rPr lang="en-US" dirty="0"/>
              <a:t> means "indexing" an item in a sequence.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"Hello"[0] == "H"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678B67F-E64C-A610-DB60-08D6AAB786A5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459870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an expression to perform on each item in a sequence</a:t>
            </a:r>
          </a:p>
          <a:p>
            <a:r>
              <a:rPr lang="en-US" dirty="0"/>
              <a:t>let the data dictate the control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0" y="236220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 &lt;</a:t>
            </a:r>
            <a:r>
              <a:rPr lang="en-US" dirty="0" err="1">
                <a:latin typeface="Courier New"/>
                <a:cs typeface="Courier New"/>
              </a:rPr>
              <a:t>expr</a:t>
            </a:r>
            <a:r>
              <a:rPr lang="en-US" dirty="0">
                <a:latin typeface="Courier New"/>
                <a:cs typeface="Courier New"/>
              </a:rPr>
              <a:t> with loop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&gt;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&lt;loop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&gt; </a:t>
            </a:r>
            <a:r>
              <a:rPr lang="en-US" sz="2000" b="1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&lt;sequence </a:t>
            </a:r>
            <a:r>
              <a:rPr lang="en-US" dirty="0" err="1">
                <a:latin typeface="Courier New"/>
                <a:cs typeface="Courier New"/>
              </a:rPr>
              <a:t>expr</a:t>
            </a:r>
            <a:r>
              <a:rPr lang="en-US" dirty="0">
                <a:latin typeface="Courier New"/>
                <a:cs typeface="Courier New"/>
              </a:rPr>
              <a:t> &gt; 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B6A879A-2F5A-ECE2-803E-247B33B88AF2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58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24"/>
    </mc:Choice>
    <mc:Fallback xmlns="">
      <p:transition spd="slow" advTm="6142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EA5F-349E-83DF-0D59-29DF9186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NOT Memorization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103AB-E76C-DFFA-8548-E8CF52111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This is not a class about memorization.</a:t>
            </a:r>
          </a:p>
          <a:p>
            <a:r>
              <a:rPr lang="en-US" dirty="0"/>
              <a:t> This is a class about </a:t>
            </a:r>
            <a:r>
              <a:rPr lang="en-US" i="1" dirty="0"/>
              <a:t>problem solving </a:t>
            </a:r>
            <a:r>
              <a:rPr lang="en-US" dirty="0"/>
              <a:t>and </a:t>
            </a:r>
            <a:r>
              <a:rPr lang="en-US" i="1" dirty="0"/>
              <a:t>process.</a:t>
            </a:r>
          </a:p>
          <a:p>
            <a:r>
              <a:rPr lang="en-US" i="1" dirty="0"/>
              <a:t> </a:t>
            </a:r>
            <a:r>
              <a:rPr lang="en-US" dirty="0"/>
              <a:t>You will not know everything, but you will be able to figure it out.</a:t>
            </a:r>
          </a:p>
          <a:p>
            <a:r>
              <a:rPr lang="en-US" dirty="0"/>
              <a:t> Focus on building intuition!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Predict</a:t>
            </a:r>
            <a:r>
              <a:rPr lang="en-US" dirty="0"/>
              <a:t> what will happen </a:t>
            </a:r>
            <a:r>
              <a:rPr lang="en-US" b="1" dirty="0"/>
              <a:t>first</a:t>
            </a:r>
          </a:p>
          <a:p>
            <a:pPr lvl="1"/>
            <a:r>
              <a:rPr lang="en-US" dirty="0"/>
              <a:t>Then </a:t>
            </a:r>
            <a:r>
              <a:rPr lang="en-US" b="1" dirty="0"/>
              <a:t>try and inspect</a:t>
            </a:r>
          </a:p>
          <a:p>
            <a:pPr lvl="1"/>
            <a:r>
              <a:rPr lang="en-US" b="1" dirty="0"/>
              <a:t> </a:t>
            </a:r>
            <a:r>
              <a:rPr lang="en-US" dirty="0"/>
              <a:t>Now</a:t>
            </a:r>
            <a:r>
              <a:rPr lang="en-US" b="1" dirty="0"/>
              <a:t>, </a:t>
            </a:r>
            <a:r>
              <a:rPr lang="en-US" dirty="0"/>
              <a:t>Figure out </a:t>
            </a:r>
            <a:r>
              <a:rPr lang="en-US" b="1" dirty="0"/>
              <a:t>why</a:t>
            </a:r>
            <a:r>
              <a:rPr lang="en-US" dirty="0"/>
              <a:t>!</a:t>
            </a:r>
            <a:endParaRPr lang="en-US" b="1" dirty="0"/>
          </a:p>
          <a:p>
            <a:pPr lvl="1"/>
            <a:r>
              <a:rPr lang="en-US" dirty="0"/>
              <a:t> Was your prediction correct or incorrect?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DB406-7BE3-79D8-1C75-C2EEF3F07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419600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0288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4F684A-21F3-5E4C-BD4A-9318C588B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Python: Definition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74845-DC06-D1C2-97EE-4325FEA5C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5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332E47-8859-034E-9529-ED821F9A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700D3C-8BCB-524A-8D71-FB5B799DC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own functions.</a:t>
            </a:r>
          </a:p>
          <a:p>
            <a:r>
              <a:rPr lang="en-US" dirty="0"/>
              <a:t>Write a loop to run the same code multiple times</a:t>
            </a:r>
          </a:p>
          <a:p>
            <a:r>
              <a:rPr lang="en-US" dirty="0"/>
              <a:t>Use conditionals to control when a loop stops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45E0F1A-E625-70C1-4D7B-ADE542B85BF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636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512"/>
    </mc:Choice>
    <mc:Fallback xmlns="">
      <p:transition xmlns:p14="http://schemas.microsoft.com/office/powerpoint/2010/main" spd="slow" advTm="34451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811000" cy="5257800"/>
          </a:xfrm>
        </p:spPr>
        <p:txBody>
          <a:bodyPr/>
          <a:lstStyle/>
          <a:p>
            <a:pPr>
              <a:tabLst>
                <a:tab pos="4167188" algn="l"/>
              </a:tabLst>
            </a:pPr>
            <a:r>
              <a:rPr lang="en-US" dirty="0"/>
              <a:t>Expression	</a:t>
            </a:r>
            <a:r>
              <a:rPr lang="en-US" dirty="0">
                <a:latin typeface="Courier New"/>
                <a:cs typeface="Courier New"/>
              </a:rPr>
              <a:t>3.1 * 2.6</a:t>
            </a:r>
          </a:p>
          <a:p>
            <a:pPr>
              <a:tabLst>
                <a:tab pos="4167188" algn="l"/>
              </a:tabLst>
            </a:pPr>
            <a:r>
              <a:rPr lang="en-US" i="1" dirty="0"/>
              <a:t>Call</a:t>
            </a:r>
            <a:r>
              <a:rPr lang="en-US" dirty="0"/>
              <a:t> expression	</a:t>
            </a:r>
            <a:r>
              <a:rPr lang="en-US" dirty="0">
                <a:latin typeface="Courier New"/>
                <a:cs typeface="Courier New"/>
              </a:rPr>
              <a:t>max(0, x)</a:t>
            </a:r>
          </a:p>
          <a:p>
            <a:pPr>
              <a:tabLst>
                <a:tab pos="4167188" algn="l"/>
              </a:tabLst>
            </a:pPr>
            <a:r>
              <a:rPr lang="en-US" dirty="0"/>
              <a:t>Variables	</a:t>
            </a:r>
            <a:r>
              <a:rPr lang="en-US" dirty="0" err="1">
                <a:latin typeface="Courier New"/>
                <a:cs typeface="Courier New"/>
              </a:rPr>
              <a:t>my_name</a:t>
            </a:r>
            <a:endParaRPr lang="en-US" dirty="0"/>
          </a:p>
          <a:p>
            <a:pPr>
              <a:tabLst>
                <a:tab pos="4167188" algn="l"/>
              </a:tabLst>
            </a:pPr>
            <a:r>
              <a:rPr lang="en-US" dirty="0"/>
              <a:t>Assignment Statement	</a:t>
            </a:r>
            <a:r>
              <a:rPr lang="en-US" b="0" dirty="0" err="1">
                <a:latin typeface="Courier New"/>
                <a:cs typeface="Courier New"/>
              </a:rPr>
              <a:t>my_name</a:t>
            </a:r>
            <a:r>
              <a:rPr lang="en-US" b="0" dirty="0">
                <a:latin typeface="Courier New"/>
                <a:cs typeface="Courier New"/>
              </a:rPr>
              <a:t> = &lt;expression&gt;</a:t>
            </a:r>
          </a:p>
          <a:p>
            <a:pPr>
              <a:tabLst>
                <a:tab pos="4167188" algn="l"/>
              </a:tabLst>
            </a:pPr>
            <a:r>
              <a:rPr lang="en-US" dirty="0"/>
              <a:t>Define Statement:	</a:t>
            </a:r>
            <a:r>
              <a:rPr lang="en-US" dirty="0">
                <a:latin typeface="Source Code Pro" panose="020B0509030403020204" pitchFamily="49" charset="77"/>
                <a:cs typeface="Courier"/>
              </a:rPr>
              <a:t>def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 err="1">
                <a:latin typeface="Source Code Pro" panose="020B0509030403020204" pitchFamily="49" charset="77"/>
              </a:rPr>
              <a:t>function_name</a:t>
            </a:r>
            <a:r>
              <a:rPr lang="en-US" dirty="0">
                <a:latin typeface="Source Code Pro" panose="020B0509030403020204" pitchFamily="49" charset="77"/>
                <a:cs typeface="Courier"/>
              </a:rPr>
              <a:t>(</a:t>
            </a:r>
            <a:r>
              <a:rPr lang="en-US" dirty="0">
                <a:latin typeface="Source Code Pro" panose="020B0509030403020204" pitchFamily="49" charset="77"/>
              </a:rPr>
              <a:t>&lt;arguments&gt;):</a:t>
            </a:r>
            <a:endParaRPr lang="en-US" dirty="0"/>
          </a:p>
          <a:p>
            <a:pPr>
              <a:tabLst>
                <a:tab pos="4167188" algn="l"/>
              </a:tabLst>
            </a:pPr>
            <a:r>
              <a:rPr lang="en-US" dirty="0"/>
              <a:t>Control Statements:          </a:t>
            </a:r>
            <a:r>
              <a:rPr lang="en-US" b="0" dirty="0">
                <a:latin typeface="Source Code Pro" panose="020B0509030403020204" pitchFamily="49" charset="77"/>
              </a:rPr>
              <a:t>if … </a:t>
            </a:r>
            <a:br>
              <a:rPr lang="en-US" b="0" dirty="0">
                <a:latin typeface="Source Code Pro" panose="020B0509030403020204" pitchFamily="49" charset="77"/>
              </a:rPr>
            </a:br>
            <a:r>
              <a:rPr lang="en-US" dirty="0">
                <a:latin typeface="Source Code Pro" panose="020B0509030403020204" pitchFamily="49" charset="77"/>
              </a:rPr>
              <a:t>	</a:t>
            </a:r>
            <a:r>
              <a:rPr lang="en-US" b="0" dirty="0">
                <a:latin typeface="Source Code Pro" panose="020B0509030403020204" pitchFamily="49" charset="77"/>
              </a:rPr>
              <a:t>for …</a:t>
            </a:r>
          </a:p>
          <a:p>
            <a:pPr marL="0" indent="0">
              <a:buNone/>
              <a:tabLst>
                <a:tab pos="4167188" algn="l"/>
              </a:tabLst>
            </a:pPr>
            <a:r>
              <a:rPr lang="en-US" dirty="0">
                <a:latin typeface="Source Code Pro" panose="020B0509030403020204" pitchFamily="49" charset="77"/>
              </a:rPr>
              <a:t>	</a:t>
            </a:r>
            <a:r>
              <a:rPr lang="en-US" b="0" dirty="0">
                <a:latin typeface="Source Code Pro" panose="020B0509030403020204" pitchFamily="49" charset="77"/>
              </a:rPr>
              <a:t>while …</a:t>
            </a:r>
            <a:br>
              <a:rPr lang="en-US" b="0" dirty="0">
                <a:latin typeface="Source Code Pro" panose="020B0509030403020204" pitchFamily="49" charset="77"/>
              </a:rPr>
            </a:br>
            <a:endParaRPr lang="en-US" b="0" dirty="0">
              <a:latin typeface="Source Code Pro" panose="020B0509030403020204" pitchFamily="49" charset="77"/>
            </a:endParaRPr>
          </a:p>
          <a:p>
            <a:pPr>
              <a:tabLst>
                <a:tab pos="4167188" algn="l"/>
              </a:tabLst>
            </a:pPr>
            <a:r>
              <a:rPr lang="en-US" dirty="0">
                <a:latin typeface="FreightSans Pro Book" panose="02000606030000020004" pitchFamily="2" charset="0"/>
              </a:rPr>
              <a:t>Comments</a:t>
            </a:r>
            <a:r>
              <a:rPr lang="en-US" dirty="0">
                <a:latin typeface="Source Code Pro" panose="020B0509030403020204" pitchFamily="49" charset="77"/>
              </a:rPr>
              <a:t>	# Text after the # is ignored.</a:t>
            </a:r>
            <a:endParaRPr lang="en-US" b="0" dirty="0">
              <a:latin typeface="Courier New"/>
              <a:cs typeface="Courier New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13455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965"/>
    </mc:Choice>
    <mc:Fallback xmlns="">
      <p:transition xmlns:p14="http://schemas.microsoft.com/office/powerpoint/2010/main" spd="slow" advTm="16796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86DD-5499-D2BC-4C5A-48A6BC60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6B073-23C2-9A3E-1B50-A68D5EA2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"bind" (or assign) a name to a value (or expression)</a:t>
            </a:r>
          </a:p>
          <a:p>
            <a:r>
              <a:rPr lang="en-US" dirty="0"/>
              <a:t>Variables can also come from function arguments</a:t>
            </a:r>
          </a:p>
          <a:p>
            <a:r>
              <a:rPr lang="en-US" dirty="0"/>
              <a:t>Python has some specific rules about names…</a:t>
            </a:r>
          </a:p>
          <a:p>
            <a:pPr lvl="1"/>
            <a:r>
              <a:rPr lang="en-US" dirty="0"/>
              <a:t> Don't memorize them all!</a:t>
            </a:r>
          </a:p>
          <a:p>
            <a:pPr lvl="1"/>
            <a:r>
              <a:rPr lang="en-US" dirty="0"/>
              <a:t>Mostly: </a:t>
            </a:r>
            <a:r>
              <a:rPr lang="en-US" b="1" dirty="0"/>
              <a:t>No spaces</a:t>
            </a:r>
            <a:r>
              <a:rPr lang="en-US" dirty="0"/>
              <a:t>, use _</a:t>
            </a:r>
          </a:p>
          <a:p>
            <a:r>
              <a:rPr lang="en-US" dirty="0"/>
              <a:t>Important: Use meaningful names!</a:t>
            </a:r>
          </a:p>
          <a:p>
            <a:pPr lvl="1"/>
            <a:r>
              <a:rPr lang="en-US" dirty="0"/>
              <a:t>It's a bit embarrassing to come to OH and try to explain the purpose of "butt" </a:t>
            </a:r>
            <a:r>
              <a:rPr lang="en-US" dirty="0">
                <a:sym typeface="Wingdings" pitchFamily="2" charset="2"/>
              </a:rPr>
              <a:t>  (This actually happened!)</a:t>
            </a:r>
            <a:endParaRPr lang="en-US" dirty="0"/>
          </a:p>
          <a:p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my_favorite_class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= 'C88C'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C05780B-A39B-8D6C-E44B-50A98193E6D2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14472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4377-83A5-FEF8-2EAD-50A3D971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3EB1-F6B9-3229-523C-A9D93C614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"define" them with def</a:t>
            </a:r>
          </a:p>
          <a:p>
            <a:r>
              <a:rPr lang="en-US" dirty="0"/>
              <a:t>We typically </a:t>
            </a:r>
            <a:r>
              <a:rPr lang="en-US" dirty="0" err="1"/>
              <a:t>name_them_using_underscores</a:t>
            </a:r>
            <a:r>
              <a:rPr lang="en-US" dirty="0"/>
              <a:t>  ("Snake case")</a:t>
            </a:r>
          </a:p>
          <a:p>
            <a:r>
              <a:rPr lang="en-US" dirty="0"/>
              <a:t>The first line ends in a :</a:t>
            </a:r>
          </a:p>
          <a:p>
            <a:r>
              <a:rPr lang="en-US" dirty="0"/>
              <a:t>The body is indented by 4 spaces</a:t>
            </a:r>
          </a:p>
          <a:p>
            <a:r>
              <a:rPr lang="en-US" dirty="0"/>
              <a:t>Arguments (parameters) create 'names' that exist only in our function</a:t>
            </a:r>
          </a:p>
          <a:p>
            <a:r>
              <a:rPr lang="en-US" dirty="0"/>
              <a:t>Most functions will return a value, but some do not.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def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print_greet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(name):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print("Hello, " + name)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def greet(name):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return "Hello, " + name</a:t>
            </a:r>
          </a:p>
          <a:p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696FC56-6218-6EB4-E825-C4F5714F06E6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41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66968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7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7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7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74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74.8"/>
</p:tagLst>
</file>

<file path=ppt/theme/theme1.xml><?xml version="1.0" encoding="utf-8"?>
<a:theme xmlns:a="http://schemas.openxmlformats.org/drawingml/2006/main" name="4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" id="{C5573598-C838-DB42-8057-7BDB89560B2A}" vid="{9FB56D42-AF32-0A48-8C88-A60776868E7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33403</TotalTime>
  <Pages>12</Pages>
  <Words>1915</Words>
  <Application>Microsoft Macintosh PowerPoint</Application>
  <PresentationFormat>Widescreen</PresentationFormat>
  <Paragraphs>249</Paragraphs>
  <Slides>34</Slides>
  <Notes>11</Notes>
  <HiddenSlides>6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  <vt:variant>
        <vt:lpstr>Custom Shows</vt:lpstr>
      </vt:variant>
      <vt:variant>
        <vt:i4>1</vt:i4>
      </vt:variant>
    </vt:vector>
  </HeadingPairs>
  <TitlesOfParts>
    <vt:vector size="47" baseType="lpstr">
      <vt:lpstr>FreightMicro Pro Book</vt:lpstr>
      <vt:lpstr>FreightSans Pro Book</vt:lpstr>
      <vt:lpstr>ＭＳ Ｐゴシック</vt:lpstr>
      <vt:lpstr>Open Sans</vt:lpstr>
      <vt:lpstr>Arial</vt:lpstr>
      <vt:lpstr>Courier New</vt:lpstr>
      <vt:lpstr>FreightMicro Pro Light</vt:lpstr>
      <vt:lpstr>FreightMicro Pro Medium</vt:lpstr>
      <vt:lpstr>Source Code Pro</vt:lpstr>
      <vt:lpstr>Source Code Pro Medium</vt:lpstr>
      <vt:lpstr>Wingdings</vt:lpstr>
      <vt:lpstr>4_Main C88C</vt:lpstr>
      <vt:lpstr>Lecture 3: Functions and Loops</vt:lpstr>
      <vt:lpstr>Announcements</vt:lpstr>
      <vt:lpstr>Learning Process &amp; Debugging</vt:lpstr>
      <vt:lpstr>Process NOT Memorization</vt:lpstr>
      <vt:lpstr>Python: Definition</vt:lpstr>
      <vt:lpstr>Learning Objectives</vt:lpstr>
      <vt:lpstr>Let’s talk Python</vt:lpstr>
      <vt:lpstr>Variables In Python</vt:lpstr>
      <vt:lpstr>Functions in Python</vt:lpstr>
      <vt:lpstr>Aside: String and Text</vt:lpstr>
      <vt:lpstr>Defining Functions</vt:lpstr>
      <vt:lpstr>Functions: Example</vt:lpstr>
      <vt:lpstr>Returns and Values</vt:lpstr>
      <vt:lpstr>Functions: Calling and Returning Results</vt:lpstr>
      <vt:lpstr>Doctests</vt:lpstr>
      <vt:lpstr>Python: Control Flow</vt:lpstr>
      <vt:lpstr>Conditional Statement</vt:lpstr>
      <vt:lpstr>Live Coding Demo</vt:lpstr>
      <vt:lpstr>Conditional Expression Shorthuand</vt:lpstr>
      <vt:lpstr>Iteration with while Loops</vt:lpstr>
      <vt:lpstr>Learning Objectives</vt:lpstr>
      <vt:lpstr>while Statement – Iteration Control</vt:lpstr>
      <vt:lpstr>Sum The Numbers</vt:lpstr>
      <vt:lpstr>Environments &amp; Higher Order Functions</vt:lpstr>
      <vt:lpstr>Learning Objectives</vt:lpstr>
      <vt:lpstr>Example: compose</vt:lpstr>
      <vt:lpstr>Environment Diagrams</vt:lpstr>
      <vt:lpstr>Environment Diagrams Steps</vt:lpstr>
      <vt:lpstr>Environment Diagram Tips / Links</vt:lpstr>
      <vt:lpstr>Iteration With for Loops</vt:lpstr>
      <vt:lpstr>Learning Objectives</vt:lpstr>
      <vt:lpstr>for Statement – Iteration Control</vt:lpstr>
      <vt:lpstr>&lt;sequence expression&gt; — What's that?</vt:lpstr>
      <vt:lpstr>Data-Driven Iteration</vt:lpstr>
      <vt:lpstr>Custom Show 1</vt:lpstr>
    </vt:vector>
  </TitlesOfParts>
  <Company>University of California,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Michael Ball</cp:lastModifiedBy>
  <cp:revision>598</cp:revision>
  <cp:lastPrinted>2024-01-24T21:40:36Z</cp:lastPrinted>
  <dcterms:created xsi:type="dcterms:W3CDTF">2009-09-09T21:17:00Z</dcterms:created>
  <dcterms:modified xsi:type="dcterms:W3CDTF">2024-01-24T21:57:01Z</dcterms:modified>
</cp:coreProperties>
</file>