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3" r:id="rId1"/>
  </p:sldMasterIdLst>
  <p:notesMasterIdLst>
    <p:notesMasterId r:id="rId25"/>
  </p:notesMasterIdLst>
  <p:sldIdLst>
    <p:sldId id="256" r:id="rId2"/>
    <p:sldId id="277" r:id="rId3"/>
    <p:sldId id="391" r:id="rId4"/>
    <p:sldId id="392" r:id="rId5"/>
    <p:sldId id="396" r:id="rId6"/>
    <p:sldId id="402" r:id="rId7"/>
    <p:sldId id="397" r:id="rId8"/>
    <p:sldId id="398" r:id="rId9"/>
    <p:sldId id="399" r:id="rId10"/>
    <p:sldId id="286" r:id="rId11"/>
    <p:sldId id="291" r:id="rId12"/>
    <p:sldId id="285" r:id="rId13"/>
    <p:sldId id="268" r:id="rId14"/>
    <p:sldId id="287" r:id="rId15"/>
    <p:sldId id="401" r:id="rId16"/>
    <p:sldId id="289" r:id="rId17"/>
    <p:sldId id="265" r:id="rId18"/>
    <p:sldId id="390" r:id="rId19"/>
    <p:sldId id="389" r:id="rId20"/>
    <p:sldId id="387" r:id="rId21"/>
    <p:sldId id="388" r:id="rId22"/>
    <p:sldId id="288" r:id="rId23"/>
    <p:sldId id="400" r:id="rId24"/>
  </p:sldIdLst>
  <p:sldSz cx="12192000" cy="6858000"/>
  <p:notesSz cx="6997700" cy="919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Ball" initials="MB" lastIdx="2" clrIdx="0">
    <p:extLst>
      <p:ext uri="{19B8F6BF-5375-455C-9EA6-DF929625EA0E}">
        <p15:presenceInfo xmlns:p15="http://schemas.microsoft.com/office/powerpoint/2012/main" userId="S::ball@berkeley.edu::193c5538-4594-411a-855b-59318feefd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12"/>
    <p:restoredTop sz="90476"/>
  </p:normalViewPr>
  <p:slideViewPr>
    <p:cSldViewPr snapToGrid="0" snapToObjects="1">
      <p:cViewPr>
        <p:scale>
          <a:sx n="109" d="100"/>
          <a:sy n="109" d="100"/>
        </p:scale>
        <p:origin x="64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9T11:42:51.123" idx="2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E6A0497-FA14-4881-862A-AC8598D64A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3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7331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10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72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14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5064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438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4761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008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2649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17911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37150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06512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65363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569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r>
              <a:rPr lang="en-US" sz="788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98698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547399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23521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211962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7917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928221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427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36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79481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6903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9008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9649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95555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2701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46846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25004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20548" indent="-120548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1pPr>
      <a:lvl2pPr marL="289315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2pPr>
      <a:lvl3pPr marL="482192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3pPr>
      <a:lvl4pPr marL="650958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4pPr>
      <a:lvl5pPr marL="843835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composingprograms.html#code=a%20%3D%20%22chipotle%22%0Ac%20%3D%208.65%0Ab%20%3D%205%20%3E%203%0A%0Adef%20f1%28c%29%3A%0A%20%20%20%20return%20c%20-%205%0A%0Adef%20f2%28a%29%3A%0A%20%20%20%20a%20%3D%20%22taco%20bell%22%0A%0Aresult1%20%3D%20f1%28c%29%0Aresult2%20%3D%20f2%28a%29%0Aprint%28a%29%0A%20%20%20%20%0A%0A%20&amp;cumulative=true&amp;curInstr=0&amp;mode=display&amp;origin=composingprograms.js&amp;py=3&amp;rawInputLstJSON=%5B%5D" TargetMode="External"/><Relationship Id="rId2" Type="http://schemas.openxmlformats.org/officeDocument/2006/relationships/hyperlink" Target="https://pythontutor.com/composingprograms.html#code=def%20make_adder%28n%29%3A%0A%20%20%20%20def%20adder%28k%29%3A%0A%20%20%20%20%20%20%20%20return%20k%20%2B%20n%0A%20%20%20%20return%20adder%0A%0An%20%3D%2010%20%20%20%20%0Aadd_2%20%3D%20make_adder%282%29%0Ax%20%3D%20add_2%285%29%0A&amp;cumulative=true&amp;curInstr=0&amp;mode=display&amp;origin=composingprograms.js&amp;py=3&amp;rawInputLstJSON=%5B%5D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ythontutor.com/composingprograms.html#code=add_2%20%3D%20make_adder%282%29%0Aadd_3%20%3D%20make_adder%283%29%0A%0Ax%20%3D%20add_2%282%29%0Adef%20compose%28f,%20g%29%3A%0A%20%20%20%20def%20h%28x%29%3A%0A%20%20%20%20%20%20%20%20return%20f%28g%28x%29%29%0A%20%20%20%20return%20h%0A%0Aadd_5%20%3D%20compose%28add_2,%20add_3%29%0Az%20%3D%20add_5%28x%29%0A&amp;cumulative=true&amp;curInstr=0&amp;mode=display&amp;origin=composingprograms.js&amp;py=3&amp;rawInputLstJSON=%5B%5D" TargetMode="External"/><Relationship Id="rId4" Type="http://schemas.openxmlformats.org/officeDocument/2006/relationships/hyperlink" Target="https://pythontutor.com/composingprograms.html#code=a%20%3D%20%22chipotle%22%0Ab%20%3D%205%20%3E%203%0Ac%20%3D%208%0A%0Adef%20foo%28c%29%3A%0A%20%20%20%20return%20c%20-%205%0A%0Adef%20bar%28%29%3A%0A%20%20%20%20if%20b%3A%0A%20%20%20%20%20%20%20%20a%20%3D%20%22taco%20bell%22%0A%0Aresult1%20%3D%20foo%2810%29%0Aresult2%20%3D%20bar%28%29%0A&amp;cumulative=true&amp;curInstr=0&amp;mode=display&amp;origin=composingprograms.js&amp;py=3&amp;rawInputLstJSON=%5B%5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HOFs &amp; Environment Diagrams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5FF14-EFE4-2541-8B46-FFB8E631C9CA}"/>
              </a:ext>
            </a:extLst>
          </p:cNvPr>
          <p:cNvSpPr txBox="1"/>
          <p:nvPr/>
        </p:nvSpPr>
        <p:spPr>
          <a:xfrm>
            <a:off x="1226634" y="25982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8E7AC7-A36B-8143-80E8-F81F81D7D188}"/>
              </a:ext>
            </a:extLst>
          </p:cNvPr>
          <p:cNvSpPr txBox="1"/>
          <p:nvPr/>
        </p:nvSpPr>
        <p:spPr>
          <a:xfrm>
            <a:off x="6550702" y="25932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That Return Functions</a:t>
            </a:r>
          </a:p>
        </p:txBody>
      </p:sp>
    </p:spTree>
    <p:extLst>
      <p:ext uri="{BB962C8B-B14F-4D97-AF65-F5344CB8AC3E}">
        <p14:creationId xmlns:p14="http://schemas.microsoft.com/office/powerpoint/2010/main" val="42648105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and create higher order functions:</a:t>
            </a:r>
          </a:p>
          <a:p>
            <a:r>
              <a:rPr lang="en-US" dirty="0"/>
              <a:t>Functions can be used as data</a:t>
            </a:r>
          </a:p>
          <a:p>
            <a:r>
              <a:rPr lang="en-US" dirty="0"/>
              <a:t>Functions can accept a function as an argument</a:t>
            </a:r>
          </a:p>
          <a:p>
            <a:r>
              <a:rPr lang="en-US" b="1" dirty="0"/>
              <a:t>Functions can return a new function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AB8D426-819A-7542-8C8B-D59D3E6254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93238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What is a Higher Order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takes in another function as an argument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 function that returns a function as a result.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9487A-C35D-E2A3-F22A-6E875D1C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62735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590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(c):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&lt;= c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590680" y="3352680"/>
            <a:ext cx="693396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leq_maker.&lt;locals&gt;.leq at 0x1019d8c80&gt;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2590680" y="4267080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leq_maker(3)(4)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2590680" y="5029200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[x for x in range(7) if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(3)(x)]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794D3-FC69-EF4F-8897-1BDEB71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A62C7169-4F32-E2F4-CFBB-2BA2C760A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 Diagrams</a:t>
            </a:r>
          </a:p>
        </p:txBody>
      </p:sp>
    </p:spTree>
    <p:extLst>
      <p:ext uri="{BB962C8B-B14F-4D97-AF65-F5344CB8AC3E}">
        <p14:creationId xmlns:p14="http://schemas.microsoft.com/office/powerpoint/2010/main" val="24782424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40DCF-4331-48A3-3874-D3B106D54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3796-1957-FB86-9D64-1BBA2892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focus on environments?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BACD8-B1BE-8190-72A0-61213131A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Environments are a simplification of why Python </a:t>
            </a:r>
            <a:r>
              <a:rPr lang="en-US" i="1" dirty="0"/>
              <a:t>actually</a:t>
            </a:r>
            <a:r>
              <a:rPr lang="en-US" dirty="0"/>
              <a:t> does</a:t>
            </a:r>
          </a:p>
          <a:p>
            <a:r>
              <a:rPr lang="en-US" dirty="0"/>
              <a:t> Focus on building intuition for what will happen when you run code</a:t>
            </a:r>
          </a:p>
          <a:p>
            <a:r>
              <a:rPr lang="en-US" dirty="0"/>
              <a:t> Sometimes tedious, but the practice helps you solve hard questions</a:t>
            </a:r>
          </a:p>
          <a:p>
            <a:pPr lvl="1"/>
            <a:r>
              <a:rPr lang="en-US" dirty="0"/>
              <a:t> In 88C (or 61A), even our hard questions are pretty short</a:t>
            </a:r>
          </a:p>
          <a:p>
            <a:pPr lvl="1"/>
            <a:r>
              <a:rPr lang="en-US" dirty="0"/>
              <a:t> Outside of class, things can get complex quickly.</a:t>
            </a:r>
          </a:p>
          <a:p>
            <a:r>
              <a:rPr lang="en-US" dirty="0"/>
              <a:t> Every programming language is a bit different, but these rules are quite common</a:t>
            </a:r>
          </a:p>
          <a:p>
            <a:r>
              <a:rPr lang="en-US" dirty="0"/>
              <a:t> I understand if you don't like them now.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F9A26-A407-31B5-EBE3-5A4DB01DA1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67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9021-8955-514A-9ABD-D08BFEB6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1B0F-247A-494F-911C-6AF62A77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tools that help you understand code</a:t>
            </a:r>
          </a:p>
          <a:p>
            <a:r>
              <a:rPr lang="en-US" b="1" dirty="0"/>
              <a:t>Terminology:</a:t>
            </a:r>
            <a:endParaRPr lang="en-US" dirty="0"/>
          </a:p>
          <a:p>
            <a:pPr lvl="1"/>
            <a:r>
              <a:rPr lang="en-US" b="1" dirty="0"/>
              <a:t>Frame:</a:t>
            </a:r>
            <a:r>
              <a:rPr lang="en-US" dirty="0"/>
              <a:t> keeps track of variable-to-value bindings, each function call has a frame</a:t>
            </a:r>
          </a:p>
          <a:p>
            <a:pPr lvl="1"/>
            <a:r>
              <a:rPr lang="en-US" b="1" dirty="0"/>
              <a:t>Global Frame: </a:t>
            </a:r>
            <a:r>
              <a:rPr lang="en-US" dirty="0"/>
              <a:t>global for short, the starting frame of all python programs, doesn’t correspond to a specific function</a:t>
            </a:r>
          </a:p>
          <a:p>
            <a:pPr lvl="1"/>
            <a:r>
              <a:rPr lang="en-US" b="1" dirty="0"/>
              <a:t>Parent Frame:</a:t>
            </a:r>
            <a:r>
              <a:rPr lang="en-US" dirty="0"/>
              <a:t> The frame of where a function is defined (default parent frame is global)</a:t>
            </a:r>
          </a:p>
          <a:p>
            <a:pPr lvl="1"/>
            <a:r>
              <a:rPr lang="en-US" b="1" dirty="0"/>
              <a:t>Frame number:</a:t>
            </a:r>
            <a:r>
              <a:rPr lang="en-US" dirty="0"/>
              <a:t> What we use to keep track of frames, f1, f2, f3,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/>
              <a:t>Variable </a:t>
            </a:r>
            <a:r>
              <a:rPr lang="en-US" dirty="0"/>
              <a:t>vs </a:t>
            </a:r>
            <a:r>
              <a:rPr lang="en-US" b="1" dirty="0"/>
              <a:t>Value</a:t>
            </a:r>
            <a:r>
              <a:rPr lang="en-US" dirty="0"/>
              <a:t>: x = 1. x is the </a:t>
            </a:r>
            <a:r>
              <a:rPr lang="en-US" b="1" dirty="0"/>
              <a:t>variable</a:t>
            </a:r>
            <a:r>
              <a:rPr lang="en-US" dirty="0"/>
              <a:t>, 1 is the </a:t>
            </a:r>
            <a:r>
              <a:rPr lang="en-US" b="1" dirty="0"/>
              <a:t>value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3D98C-068A-3D3F-8D1C-626DBB86C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57144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5A117-87E3-F247-9EDC-A482C098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 Rules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4151-9817-744B-B82A-CCF4359D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65202"/>
            <a:ext cx="11125200" cy="5332568"/>
          </a:xfrm>
        </p:spPr>
        <p:txBody>
          <a:bodyPr/>
          <a:lstStyle/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Always draw the global frame first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evaluating assignments (lines with single equal), always evaluate right side first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you </a:t>
            </a:r>
            <a:r>
              <a:rPr lang="en-US" sz="2400" b="1" dirty="0"/>
              <a:t>CALL</a:t>
            </a:r>
            <a:r>
              <a:rPr lang="en-US" sz="2400" dirty="0"/>
              <a:t> a function MAKE A NEW FRAME!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assigning a primitive expression (number, </a:t>
            </a:r>
            <a:r>
              <a:rPr lang="en-US" sz="2400" dirty="0" err="1"/>
              <a:t>boolean</a:t>
            </a:r>
            <a:r>
              <a:rPr lang="en-US" sz="2400" dirty="0"/>
              <a:t>, string) write the value in the box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assigning anything else (lists, functions, etc.), draw an arrow to the value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calling a function, name the frame with the intrinsic name – the name of the function that variable points to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The parent frame of a function is the frame in which it was defined in (default parent frame is global)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If the value for a variable doesn’t exist in the current frame, search in the parent frame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1989C64-8ADC-69E4-6887-1A9F3DD4E3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DA3F-5262-644A-8A04-EDF80650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 Example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9A36-1B36-EA49-B322-395902ACC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066800"/>
            <a:ext cx="11225011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make_adder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(n):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def adder(k):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return k + n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adder</a:t>
            </a:r>
          </a:p>
          <a:p>
            <a:pPr marL="0" indent="0">
              <a:buNone/>
            </a:pPr>
            <a:endParaRPr lang="en-US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n = 10    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add_2 =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make_adder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(2)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= add_2(5)</a:t>
            </a:r>
            <a:endParaRPr lang="en-US" sz="22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77B590B-530D-43F7-EACB-A4315211A9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13526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DA3F-5262-644A-8A04-EDF80650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 Example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9A36-1B36-EA49-B322-395902ACC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 = "chipotle"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5 &gt; 3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 = 8</a:t>
            </a:r>
          </a:p>
          <a:p>
            <a:pPr marL="0" indent="0">
              <a:buNone/>
            </a:pPr>
            <a:endParaRPr lang="en-US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foo(c):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c - 5</a:t>
            </a:r>
          </a:p>
          <a:p>
            <a:pPr marL="0" indent="0">
              <a:buNone/>
            </a:pPr>
            <a:endParaRPr lang="en-US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bar():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if b: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a = "taco bell"</a:t>
            </a:r>
          </a:p>
          <a:p>
            <a:pPr marL="0" indent="0">
              <a:buNone/>
            </a:pPr>
            <a:endParaRPr lang="en-US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result1 = foo(10)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result2 = bar()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63CC9AD-AB85-ED1A-8BBF-11586ADBA2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9658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A79926-540C-804C-BB3C-28C6FF85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FFE9F9-F3B5-7F4A-92C9-723DB466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Reminder: Please only request extensions if &gt;= 3 days or joining late</a:t>
            </a:r>
          </a:p>
          <a:p>
            <a:r>
              <a:rPr lang="en-US" dirty="0"/>
              <a:t> </a:t>
            </a:r>
            <a:r>
              <a:rPr lang="en-US" dirty="0" err="1"/>
              <a:t>Gradescope</a:t>
            </a:r>
            <a:r>
              <a:rPr lang="en-US" dirty="0"/>
              <a:t> / Grading:</a:t>
            </a:r>
          </a:p>
          <a:p>
            <a:pPr lvl="1"/>
            <a:r>
              <a:rPr lang="en-US" dirty="0"/>
              <a:t> If you run into issues, please resubmit</a:t>
            </a:r>
          </a:p>
          <a:p>
            <a:pPr lvl="1"/>
            <a:r>
              <a:rPr lang="en-US" dirty="0"/>
              <a:t> When you post on Ed, </a:t>
            </a:r>
            <a:r>
              <a:rPr lang="en-US" b="1" dirty="0"/>
              <a:t>please include a link to the submission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Remember to run </a:t>
            </a:r>
            <a:r>
              <a:rPr lang="en-US" b="1" dirty="0" err="1"/>
              <a:t>okpy</a:t>
            </a:r>
            <a:r>
              <a:rPr lang="en-US" b="1" dirty="0"/>
              <a:t> on your computer!</a:t>
            </a:r>
          </a:p>
          <a:p>
            <a:pPr lvl="2"/>
            <a:r>
              <a:rPr lang="en-US" dirty="0"/>
              <a:t> 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python3 ok --all</a:t>
            </a:r>
          </a:p>
          <a:p>
            <a:pPr lvl="2"/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python3 ok --all –interactive</a:t>
            </a:r>
          </a:p>
          <a:p>
            <a:pPr lvl="2"/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python3 ok –local</a:t>
            </a:r>
          </a:p>
          <a:p>
            <a:pPr lvl="2"/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python3 ok –help</a:t>
            </a:r>
          </a:p>
          <a:p>
            <a:r>
              <a:rPr lang="en-US" dirty="0">
                <a:latin typeface="Open Sans Light" panose="020B0606030504020204"/>
                <a:ea typeface="Source Code Pro" panose="020B0309030403020204" pitchFamily="34" charset="0"/>
              </a:rPr>
              <a:t> Maps project out soon!</a:t>
            </a:r>
          </a:p>
          <a:p>
            <a:pPr lvl="1"/>
            <a:r>
              <a:rPr lang="en-US" dirty="0">
                <a:latin typeface="Open Sans Light" panose="020B0606030504020204"/>
                <a:ea typeface="Source Code Pro" panose="020B0309030403020204" pitchFamily="34" charset="0"/>
              </a:rPr>
              <a:t> </a:t>
            </a:r>
            <a:r>
              <a:rPr lang="en-US" b="1" dirty="0">
                <a:latin typeface="Open Sans ExtraBold" panose="020B0606030504020204"/>
                <a:ea typeface="Source Code Pro" panose="020B0309030403020204" pitchFamily="34" charset="0"/>
              </a:rPr>
              <a:t>Recommended: Find a Partner!</a:t>
            </a:r>
            <a:endParaRPr lang="en-US" dirty="0">
              <a:latin typeface="Open Sans Light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13003722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3AED-AB1E-9F40-BE86-23A4ED91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 Example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0B3E-847A-CF45-BFCB-5C129A38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add_2 = </a:t>
            </a:r>
            <a:r>
              <a:rPr lang="en-US" dirty="0" err="1">
                <a:latin typeface="Source Code Pro" panose="020B0509030403020204" pitchFamily="49" charset="77"/>
              </a:rPr>
              <a:t>make_adder</a:t>
            </a:r>
            <a:r>
              <a:rPr lang="en-US" dirty="0">
                <a:latin typeface="Source Code Pro" panose="020B0509030403020204" pitchFamily="49" charset="77"/>
              </a:rPr>
              <a:t>(2)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add_3 = </a:t>
            </a:r>
            <a:r>
              <a:rPr lang="en-US" dirty="0" err="1">
                <a:latin typeface="Source Code Pro" panose="020B0509030403020204" pitchFamily="49" charset="77"/>
              </a:rPr>
              <a:t>make_adder</a:t>
            </a:r>
            <a:r>
              <a:rPr lang="en-US" dirty="0">
                <a:latin typeface="Source Code Pro" panose="020B0509030403020204" pitchFamily="49" charset="77"/>
              </a:rPr>
              <a:t>(3)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x = add_2(2)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compose(f, g):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def h(x):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return f(g(x))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return h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add_5 = compose(add_2, add_3)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z = add_5(x)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AF96BFF-6AF9-AFF8-E585-7AA7162824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18854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DA3F-5262-644A-8A04-EDF80650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9A36-1B36-EA49-B322-395902ACC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066800"/>
            <a:ext cx="11225011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Example 1:</a:t>
            </a:r>
          </a:p>
          <a:p>
            <a:r>
              <a:rPr lang="en-US" sz="2400" dirty="0">
                <a:hlinkClick r:id="rId2"/>
              </a:rPr>
              <a:t>make_adder Higher Order Function: Environment Diagram Python Tutor Link</a:t>
            </a:r>
            <a:endParaRPr lang="en-US" sz="2400" dirty="0">
              <a:hlinkClick r:id="rId3"/>
            </a:endParaRPr>
          </a:p>
          <a:p>
            <a:pPr marL="0" indent="0">
              <a:buNone/>
            </a:pPr>
            <a:r>
              <a:rPr lang="en-US" sz="2400" dirty="0"/>
              <a:t>Example 2:</a:t>
            </a:r>
            <a:endParaRPr lang="en-US" sz="2400" dirty="0">
              <a:hlinkClick r:id="rId3"/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Primitives and Functions: Environment Diagram Python Tutor</a:t>
            </a:r>
            <a:r>
              <a:rPr lang="en-US" sz="2400" dirty="0">
                <a:hlinkClick r:id="rId4"/>
              </a:rPr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 3:</a:t>
            </a:r>
          </a:p>
          <a:p>
            <a:r>
              <a:rPr lang="en-US" sz="2400" dirty="0">
                <a:hlinkClick r:id="rId5"/>
              </a:rPr>
              <a:t>Compose Python Tutor Link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321EF-8CA7-4B88-C14F-0290A39B3B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76121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8CAE-0705-B045-AD80-3D6241BF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 Tips /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1BF4-AA36-5D41-AE04-17550495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draw an arrow from one variable to another.</a:t>
            </a:r>
          </a:p>
          <a:p>
            <a:r>
              <a:rPr lang="en-US" dirty="0"/>
              <a:t>Useful Resources: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markmiyashita.com</a:t>
            </a:r>
            <a:r>
              <a:rPr lang="en-US" dirty="0"/>
              <a:t>/cs61a/</a:t>
            </a:r>
            <a:r>
              <a:rPr lang="en-US" dirty="0" err="1"/>
              <a:t>environment_diagrams</a:t>
            </a:r>
            <a:r>
              <a:rPr lang="en-US" dirty="0"/>
              <a:t>/</a:t>
            </a:r>
            <a:r>
              <a:rPr lang="en-US" dirty="0" err="1"/>
              <a:t>rules_of_environment_diagrams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albertwu.org</a:t>
            </a:r>
            <a:r>
              <a:rPr lang="en-US" dirty="0"/>
              <a:t>/cs61a/notes/</a:t>
            </a:r>
            <a:r>
              <a:rPr lang="en-US" dirty="0" err="1"/>
              <a:t>environments.html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AADEA-2ADD-1701-519B-40CA3AA630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87754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79CD-F02A-7EE2-C762-780E3DC9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focus on environments?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AB7B-1A79-069F-EBEA-5866C2F44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Environments are a simplification of why Python actually does</a:t>
            </a:r>
          </a:p>
          <a:p>
            <a:r>
              <a:rPr lang="en-US" dirty="0"/>
              <a:t> Focus on building intuition for what will happen when you run code</a:t>
            </a:r>
          </a:p>
          <a:p>
            <a:r>
              <a:rPr lang="en-US" dirty="0"/>
              <a:t> Sometimes tedious, but the practice helps you solve hard questions</a:t>
            </a:r>
          </a:p>
          <a:p>
            <a:pPr lvl="1"/>
            <a:r>
              <a:rPr lang="en-US" dirty="0"/>
              <a:t> In 88C (or 61A), even our hard questions are pretty short</a:t>
            </a:r>
          </a:p>
          <a:p>
            <a:pPr lvl="1"/>
            <a:r>
              <a:rPr lang="en-US" dirty="0"/>
              <a:t> Outside of class, things can get complex quickly.</a:t>
            </a:r>
          </a:p>
          <a:p>
            <a:r>
              <a:rPr lang="en-US" dirty="0"/>
              <a:t> Every programming language is a bit different, but these rules are quite common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EB053-2832-EFDF-B451-48DB1DF690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9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HOFs and Sequences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5FF14-EFE4-2541-8B46-FFB8E631C9CA}"/>
              </a:ext>
            </a:extLst>
          </p:cNvPr>
          <p:cNvSpPr txBox="1"/>
          <p:nvPr/>
        </p:nvSpPr>
        <p:spPr>
          <a:xfrm>
            <a:off x="1226634" y="25982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8E7AC7-A36B-8143-80E8-F81F81D7D188}"/>
              </a:ext>
            </a:extLst>
          </p:cNvPr>
          <p:cNvSpPr txBox="1"/>
          <p:nvPr/>
        </p:nvSpPr>
        <p:spPr>
          <a:xfrm>
            <a:off x="6550702" y="25932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816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7493-490E-6541-9973-A295DBF3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and Non-Boolean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ACB3-3528-3B4E-9961-861C7DBB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&gt;&gt;&gt; list(filter(add_2, range(10)))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[0, 1, 2, 3, 4, 5, 6, 7, 8, 9]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&gt;&gt;&gt; if 0: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...     print("0 is a true value")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... else: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...     print("0 is a false value")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... 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0 is a false value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b="1" dirty="0"/>
              <a:t>Why is 0 in the output of 0ur filter?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205E4-156F-9826-3B08-E3851DD84C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397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7493-490E-6541-9973-A295DBF3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and Non-Boolean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ACB3-3528-3B4E-9961-861C7DBB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&gt;&gt;&gt; [ x </a:t>
            </a:r>
            <a:r>
              <a:rPr lang="en-US" sz="2800" dirty="0">
                <a:latin typeface="Source Code Pro Light" panose="020B0409030403020204" pitchFamily="49" charset="77"/>
              </a:rPr>
              <a:t>for x in range(10) if add_2(x) ]</a:t>
            </a:r>
          </a:p>
          <a:p>
            <a:pPr marL="0" indent="0">
              <a:buNone/>
            </a:pPr>
            <a:endParaRPr lang="en-US" sz="2800" b="1" dirty="0">
              <a:latin typeface="Source Code Pro Light" panose="020B0409030403020204" pitchFamily="49" charset="77"/>
            </a:endParaRPr>
          </a:p>
          <a:p>
            <a:pPr marL="0" indent="0">
              <a:buNone/>
            </a:pPr>
            <a:r>
              <a:rPr lang="en-US" sz="2800" b="1" dirty="0"/>
              <a:t>Why is 0 in the output of 0ur filter?</a:t>
            </a:r>
          </a:p>
          <a:p>
            <a:pPr marL="0" indent="0">
              <a:buNone/>
            </a:pPr>
            <a:r>
              <a:rPr lang="en-US" sz="2800" dirty="0"/>
              <a:t>Filter calls our function, but always returns the original value!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1657C-610B-C2D1-137A-F85F525A51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61471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A0B0-EAEB-7905-1F60-F9148C696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7D64-DB76-409A-E65C-17B3CCF9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Sequence (List)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6C9F3-5112-45B6-9876-1752CAE1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Transform a</a:t>
            </a:r>
            <a:r>
              <a:rPr lang="en-US" i="1" dirty="0"/>
              <a:t> sequence</a:t>
            </a:r>
            <a:r>
              <a:rPr lang="en-US" dirty="0"/>
              <a:t>, and return a new result</a:t>
            </a:r>
          </a:p>
          <a:p>
            <a:r>
              <a:rPr lang="en-US" dirty="0"/>
              <a:t>We'll use 3 functions that are hallmarks of functional programming</a:t>
            </a:r>
          </a:p>
          <a:p>
            <a:r>
              <a:rPr lang="en-US" dirty="0"/>
              <a:t>Each of these takes in a function and a sequence as arguments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AAC4B-C44F-89FB-3123-25DB3F2EB1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B4FF11E-2961-9E2C-C8D0-496E51F1AE5E}"/>
              </a:ext>
            </a:extLst>
          </p:cNvPr>
          <p:cNvGraphicFramePr>
            <a:graphicFrameLocks noGrp="1"/>
          </p:cNvGraphicFramePr>
          <p:nvPr/>
        </p:nvGraphicFramePr>
        <p:xfrm>
          <a:off x="420415" y="2792760"/>
          <a:ext cx="10594426" cy="342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64">
                  <a:extLst>
                    <a:ext uri="{9D8B030D-6E8A-4147-A177-3AD203B41FA5}">
                      <a16:colId xmlns:a16="http://schemas.microsoft.com/office/drawing/2014/main" val="2059777158"/>
                    </a:ext>
                  </a:extLst>
                </a:gridCol>
                <a:gridCol w="2333297">
                  <a:extLst>
                    <a:ext uri="{9D8B030D-6E8A-4147-A177-3AD203B41FA5}">
                      <a16:colId xmlns:a16="http://schemas.microsoft.com/office/drawing/2014/main" val="2894650286"/>
                    </a:ext>
                  </a:extLst>
                </a:gridCol>
                <a:gridCol w="2280745">
                  <a:extLst>
                    <a:ext uri="{9D8B030D-6E8A-4147-A177-3AD203B41FA5}">
                      <a16:colId xmlns:a16="http://schemas.microsoft.com/office/drawing/2014/main" val="3290081916"/>
                    </a:ext>
                  </a:extLst>
                </a:gridCol>
                <a:gridCol w="2007476">
                  <a:extLst>
                    <a:ext uri="{9D8B030D-6E8A-4147-A177-3AD203B41FA5}">
                      <a16:colId xmlns:a16="http://schemas.microsoft.com/office/drawing/2014/main" val="2002986398"/>
                    </a:ext>
                  </a:extLst>
                </a:gridCol>
                <a:gridCol w="2280744">
                  <a:extLst>
                    <a:ext uri="{9D8B030D-6E8A-4147-A177-3AD203B41FA5}">
                      <a16:colId xmlns:a16="http://schemas.microsoft.com/office/drawing/2014/main" val="756374945"/>
                    </a:ext>
                  </a:extLst>
                </a:gridCol>
              </a:tblGrid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FreightSans Pro Book" panose="02000606030000020004" pitchFamily="2" charset="0"/>
                        </a:rPr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Input arguments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Input Fn. 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645906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Transform every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1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"Anything", a new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Open Sans ExtraBold" panose="020B0606030504020204" pitchFamily="34" charset="0"/>
                          <a:ea typeface="Open Sans ExtraBold" panose="020B0606030504020204" pitchFamily="34" charset="0"/>
                          <a:cs typeface="Open Sans ExtraBold" panose="020B0606030504020204" pitchFamily="34" charset="0"/>
                        </a:rPr>
                        <a:t>List</a:t>
                      </a:r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: same length, but possibly new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251051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filter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Return a list with fewer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1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A 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Open Sans ExtraBold" panose="020B0606030504020204" pitchFamily="34" charset="0"/>
                          <a:ea typeface="Open Sans ExtraBold" panose="020B0606030504020204" pitchFamily="34" charset="0"/>
                          <a:cs typeface="Open Sans ExtraBold" panose="020B0606030504020204" pitchFamily="34" charset="0"/>
                        </a:rPr>
                        <a:t>List: </a:t>
                      </a:r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possibly fewer items, values are the same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889719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reduce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"Combine" items together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2 (current item, and the previous result)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Type should match the type each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A "single" 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545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72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EC67-149D-7747-87F3-D940F8EF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Task: Acronym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945EF9C5-F59D-F53F-E807-CF0E2DF60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01054-B4B8-BC41-8667-60CEB7A01846}"/>
              </a:ext>
            </a:extLst>
          </p:cNvPr>
          <p:cNvSpPr/>
          <p:nvPr/>
        </p:nvSpPr>
        <p:spPr>
          <a:xfrm>
            <a:off x="533400" y="1081668"/>
            <a:ext cx="8610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Input: "The University of California at Berkeley"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Output: "UCB"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acronym(sentence):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""" (Some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doctests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"""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words =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sentence.split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return reduce(add, map(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first_letter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, filter(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long_word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, words)))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7" name="TextShape 11">
            <a:extLst>
              <a:ext uri="{FF2B5EF4-FFF2-40B4-BE49-F238E27FC236}">
                <a16:creationId xmlns:a16="http://schemas.microsoft.com/office/drawing/2014/main" id="{55609106-671F-E84E-8744-3B2453668F27}"/>
              </a:ext>
            </a:extLst>
          </p:cNvPr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P.S. Pedantry alert: This is really an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initialism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but that's rather annoying to say and type.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 (However, the code we write is the same, the difference is in how you pronounce the result.) The more you know!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841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1A7B-517B-1F28-7683-AA06AF06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Acronym With HOFs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5618-B947-D60E-CA5F-2F85BE526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we want to control the filtering method?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keep_words</a:t>
            </a:r>
            <a:r>
              <a:rPr lang="en-US" dirty="0">
                <a:latin typeface="Source Code Pro" panose="020B0509030403020204" pitchFamily="49" charset="77"/>
              </a:rPr>
              <a:t>(word):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specials = ['Los']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return word in specials or </a:t>
            </a:r>
            <a:r>
              <a:rPr lang="en-US" dirty="0" err="1">
                <a:latin typeface="Source Code Pro" panose="020B0509030403020204" pitchFamily="49" charset="77"/>
              </a:rPr>
              <a:t>long_word</a:t>
            </a:r>
            <a:r>
              <a:rPr lang="en-US" dirty="0">
                <a:latin typeface="Source Code Pro" panose="020B0509030403020204" pitchFamily="49" charset="77"/>
              </a:rPr>
              <a:t>(word)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acronym_hof</a:t>
            </a:r>
            <a:r>
              <a:rPr lang="en-US" dirty="0">
                <a:latin typeface="Source Code Pro" panose="020B0509030403020204" pitchFamily="49" charset="77"/>
              </a:rPr>
              <a:t>(sentence, </a:t>
            </a:r>
            <a:r>
              <a:rPr lang="en-US" b="1" dirty="0" err="1">
                <a:latin typeface="Source Code Pro" panose="020B0509030403020204" pitchFamily="49" charset="77"/>
              </a:rPr>
              <a:t>filter_fn</a:t>
            </a:r>
            <a:r>
              <a:rPr lang="en-US" dirty="0">
                <a:latin typeface="Source Code Pro" panose="020B0509030403020204" pitchFamily="49" charset="77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words = </a:t>
            </a:r>
            <a:r>
              <a:rPr lang="en-US" dirty="0" err="1">
                <a:latin typeface="Source Code Pro" panose="020B0509030403020204" pitchFamily="49" charset="77"/>
              </a:rPr>
              <a:t>sentence.split</a:t>
            </a:r>
            <a:r>
              <a:rPr lang="en-US" dirty="0">
                <a:latin typeface="Source Code Pro" panose="020B0509030403020204" pitchFamily="49" charset="77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return reduce(add, map(</a:t>
            </a:r>
            <a:r>
              <a:rPr lang="en-US" dirty="0" err="1">
                <a:latin typeface="Source Code Pro" panose="020B0509030403020204" pitchFamily="49" charset="77"/>
              </a:rPr>
              <a:t>first_letter</a:t>
            </a:r>
            <a:r>
              <a:rPr lang="en-US" dirty="0">
                <a:latin typeface="Source Code Pro" panose="020B0509030403020204" pitchFamily="49" charset="77"/>
              </a:rPr>
              <a:t>, filter(</a:t>
            </a:r>
            <a:r>
              <a:rPr lang="en-US" b="1" dirty="0" err="1">
                <a:latin typeface="Source Code Pro" panose="020B0509030403020204" pitchFamily="49" charset="77"/>
              </a:rPr>
              <a:t>filter_fn</a:t>
            </a:r>
            <a:r>
              <a:rPr lang="en-US" dirty="0">
                <a:latin typeface="Source Code Pro" panose="020B0509030403020204" pitchFamily="49" charset="77"/>
              </a:rPr>
              <a:t>, words)))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acronym_hof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(copycats,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keep_words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0173E-420E-9A58-E65B-E03B8A83BE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47877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7493-490E-6541-9973-A295DBF3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Sequence (List)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ACB3-3528-3B4E-9961-861C7DBB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Transform a</a:t>
            </a:r>
            <a:r>
              <a:rPr lang="en-US" i="1" dirty="0"/>
              <a:t> sequence</a:t>
            </a:r>
            <a:r>
              <a:rPr lang="en-US" dirty="0"/>
              <a:t>, and return a new result</a:t>
            </a:r>
          </a:p>
          <a:p>
            <a:r>
              <a:rPr lang="en-US" dirty="0"/>
              <a:t>We'll use 3 functions that are hallmarks of functional programming</a:t>
            </a:r>
          </a:p>
          <a:p>
            <a:r>
              <a:rPr lang="en-US" dirty="0"/>
              <a:t>Each of these takes in a function and a sequence as arguments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44FEE-E72B-B65D-1AD5-8C1189F1FA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EBD1E5-B78E-72B6-6282-D80B13046B4F}"/>
              </a:ext>
            </a:extLst>
          </p:cNvPr>
          <p:cNvGraphicFramePr>
            <a:graphicFrameLocks noGrp="1"/>
          </p:cNvGraphicFramePr>
          <p:nvPr/>
        </p:nvGraphicFramePr>
        <p:xfrm>
          <a:off x="420415" y="2792760"/>
          <a:ext cx="10594426" cy="342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64">
                  <a:extLst>
                    <a:ext uri="{9D8B030D-6E8A-4147-A177-3AD203B41FA5}">
                      <a16:colId xmlns:a16="http://schemas.microsoft.com/office/drawing/2014/main" val="2059777158"/>
                    </a:ext>
                  </a:extLst>
                </a:gridCol>
                <a:gridCol w="2333297">
                  <a:extLst>
                    <a:ext uri="{9D8B030D-6E8A-4147-A177-3AD203B41FA5}">
                      <a16:colId xmlns:a16="http://schemas.microsoft.com/office/drawing/2014/main" val="2894650286"/>
                    </a:ext>
                  </a:extLst>
                </a:gridCol>
                <a:gridCol w="2280745">
                  <a:extLst>
                    <a:ext uri="{9D8B030D-6E8A-4147-A177-3AD203B41FA5}">
                      <a16:colId xmlns:a16="http://schemas.microsoft.com/office/drawing/2014/main" val="3290081916"/>
                    </a:ext>
                  </a:extLst>
                </a:gridCol>
                <a:gridCol w="2007476">
                  <a:extLst>
                    <a:ext uri="{9D8B030D-6E8A-4147-A177-3AD203B41FA5}">
                      <a16:colId xmlns:a16="http://schemas.microsoft.com/office/drawing/2014/main" val="2002986398"/>
                    </a:ext>
                  </a:extLst>
                </a:gridCol>
                <a:gridCol w="2280744">
                  <a:extLst>
                    <a:ext uri="{9D8B030D-6E8A-4147-A177-3AD203B41FA5}">
                      <a16:colId xmlns:a16="http://schemas.microsoft.com/office/drawing/2014/main" val="756374945"/>
                    </a:ext>
                  </a:extLst>
                </a:gridCol>
              </a:tblGrid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FreightSans Pro Book" panose="02000606030000020004" pitchFamily="2" charset="0"/>
                        </a:rPr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Input arguments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Input Fn. 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645906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Transform every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1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"Anything", a new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Open Sans ExtraBold" panose="020B0606030504020204" pitchFamily="34" charset="0"/>
                          <a:ea typeface="Open Sans ExtraBold" panose="020B0606030504020204" pitchFamily="34" charset="0"/>
                          <a:cs typeface="Open Sans ExtraBold" panose="020B0606030504020204" pitchFamily="34" charset="0"/>
                        </a:rPr>
                        <a:t>List</a:t>
                      </a:r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: same length, but possibly new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251051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filter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Return a list with fewer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1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A 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Open Sans ExtraBold" panose="020B0606030504020204" pitchFamily="34" charset="0"/>
                          <a:ea typeface="Open Sans ExtraBold" panose="020B0606030504020204" pitchFamily="34" charset="0"/>
                          <a:cs typeface="Open Sans ExtraBold" panose="020B0606030504020204" pitchFamily="34" charset="0"/>
                        </a:rPr>
                        <a:t>List: </a:t>
                      </a:r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possibly fewer items, values are the same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889719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reduce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"Combine" items together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2 (current item, and the previous result)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Type should match the type each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A "single" 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545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291529"/>
      </p:ext>
    </p:extLst>
  </p:cSld>
  <p:clrMapOvr>
    <a:masterClrMapping/>
  </p:clrMapOvr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.potx" id="{60C739C7-D456-6A4F-BBEC-3282AC96DFC2}" vid="{649004B0-456A-9B40-8F2C-9815F0B16F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11905</TotalTime>
  <Words>1756</Words>
  <Application>Microsoft Macintosh PowerPoint</Application>
  <PresentationFormat>Widescreen</PresentationFormat>
  <Paragraphs>229</Paragraphs>
  <Slides>23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FreightMicro Pro Book</vt:lpstr>
      <vt:lpstr>FreightSans Pro Book</vt:lpstr>
      <vt:lpstr>Arial</vt:lpstr>
      <vt:lpstr>Courier New</vt:lpstr>
      <vt:lpstr>FreightMicro Pro Light</vt:lpstr>
      <vt:lpstr>FreightMicro Pro Medium</vt:lpstr>
      <vt:lpstr>Open Sans ExtraBold</vt:lpstr>
      <vt:lpstr>Open Sans Light</vt:lpstr>
      <vt:lpstr>Source Code Pro</vt:lpstr>
      <vt:lpstr>Source Code Pro Light</vt:lpstr>
      <vt:lpstr>Source Code Pro Medium</vt:lpstr>
      <vt:lpstr>Times New Roman</vt:lpstr>
      <vt:lpstr>Wingdings</vt:lpstr>
      <vt:lpstr>3_Main C88C</vt:lpstr>
      <vt:lpstr>HOFs &amp; Environment Diagrams</vt:lpstr>
      <vt:lpstr>Announcements</vt:lpstr>
      <vt:lpstr>HOFs and Sequences</vt:lpstr>
      <vt:lpstr>Filter and Non-Boolean Functions</vt:lpstr>
      <vt:lpstr>Filter and Non-Boolean Functions</vt:lpstr>
      <vt:lpstr>Functional Sequence (List) Operations</vt:lpstr>
      <vt:lpstr>Today’s Task: Acronym</vt:lpstr>
      <vt:lpstr>Acronym With HOFs</vt:lpstr>
      <vt:lpstr>Functional Sequence (List) Operations</vt:lpstr>
      <vt:lpstr>Functions That Return Functions</vt:lpstr>
      <vt:lpstr>Learning Objectives</vt:lpstr>
      <vt:lpstr>Review: What is a Higher Order Function?</vt:lpstr>
      <vt:lpstr>Higher Order Functions</vt:lpstr>
      <vt:lpstr>Environment Diagrams</vt:lpstr>
      <vt:lpstr>Why focus on environments?</vt:lpstr>
      <vt:lpstr>Environment Diagrams</vt:lpstr>
      <vt:lpstr>Environment Diagrams Rules</vt:lpstr>
      <vt:lpstr>Python Tutor Example #1</vt:lpstr>
      <vt:lpstr>Python Tutor Example #2</vt:lpstr>
      <vt:lpstr>Python Tutor Example #3</vt:lpstr>
      <vt:lpstr>Demo</vt:lpstr>
      <vt:lpstr>Environment Diagram Tips / Links</vt:lpstr>
      <vt:lpstr>Why focus on environments?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dc:subject/>
  <dc:creator/>
  <dc:description/>
  <cp:lastModifiedBy>Michael Ball</cp:lastModifiedBy>
  <cp:revision>91</cp:revision>
  <cp:lastPrinted>2023-02-08T21:51:52Z</cp:lastPrinted>
  <dcterms:modified xsi:type="dcterms:W3CDTF">2024-02-08T19:36:30Z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