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0" r:id="rId1"/>
  </p:sldMasterIdLst>
  <p:notesMasterIdLst>
    <p:notesMasterId r:id="rId28"/>
  </p:notesMasterIdLst>
  <p:handoutMasterIdLst>
    <p:handoutMasterId r:id="rId29"/>
  </p:handoutMasterIdLst>
  <p:sldIdLst>
    <p:sldId id="360" r:id="rId2"/>
    <p:sldId id="419" r:id="rId3"/>
    <p:sldId id="364" r:id="rId4"/>
    <p:sldId id="363" r:id="rId5"/>
    <p:sldId id="355" r:id="rId6"/>
    <p:sldId id="420" r:id="rId7"/>
    <p:sldId id="338" r:id="rId8"/>
    <p:sldId id="357" r:id="rId9"/>
    <p:sldId id="323" r:id="rId10"/>
    <p:sldId id="337" r:id="rId11"/>
    <p:sldId id="417" r:id="rId12"/>
    <p:sldId id="418" r:id="rId13"/>
    <p:sldId id="339" r:id="rId14"/>
    <p:sldId id="353" r:id="rId15"/>
    <p:sldId id="342" r:id="rId16"/>
    <p:sldId id="341" r:id="rId17"/>
    <p:sldId id="343" r:id="rId18"/>
    <p:sldId id="346" r:id="rId19"/>
    <p:sldId id="347" r:id="rId20"/>
    <p:sldId id="351" r:id="rId21"/>
    <p:sldId id="358" r:id="rId22"/>
    <p:sldId id="359" r:id="rId23"/>
    <p:sldId id="336" r:id="rId24"/>
    <p:sldId id="349" r:id="rId25"/>
    <p:sldId id="350" r:id="rId26"/>
    <p:sldId id="352" r:id="rId27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1701" autoAdjust="0"/>
  </p:normalViewPr>
  <p:slideViewPr>
    <p:cSldViewPr>
      <p:cViewPr varScale="1">
        <p:scale>
          <a:sx n="117" d="100"/>
          <a:sy n="117" d="100"/>
        </p:scale>
        <p:origin x="107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856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342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6146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815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657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136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2526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9567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6716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329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120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1606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1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401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02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50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28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565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02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1891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77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s88@berkeley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quantamagazine.org/barbara-liskov-is-the-architect-of-modern-algorithms-20191120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 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__(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 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initialization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steps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# Coming Next Week:</a:t>
            </a:r>
          </a:p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F19-479B-D517-8A37-39BA8560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744200" cy="5257800"/>
          </a:xfrm>
        </p:spPr>
        <p:txBody>
          <a:bodyPr/>
          <a:lstStyle/>
          <a:p>
            <a:r>
              <a:rPr lang="en-US" sz="2600" dirty="0"/>
              <a:t> An ADT is an </a:t>
            </a:r>
            <a:r>
              <a:rPr lang="en-US" sz="2600" i="1" dirty="0"/>
              <a:t>abstract</a:t>
            </a:r>
            <a:r>
              <a:rPr lang="en-US" sz="2600" dirty="0"/>
              <a:t> representation of a </a:t>
            </a:r>
            <a:r>
              <a:rPr lang="en-US" sz="2600" i="1" dirty="0"/>
              <a:t>type </a:t>
            </a:r>
            <a:r>
              <a:rPr lang="en-US" sz="2600" dirty="0"/>
              <a:t>of Data.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def points(x, y) # our point ADT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	return { 'x': x, 'y': y}</a:t>
            </a:r>
          </a:p>
          <a:p>
            <a:pPr marL="0" indent="0">
              <a:buNone/>
            </a:pPr>
            <a:endParaRPr lang="en-US" sz="2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class Point: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def __</a:t>
            </a:r>
            <a:r>
              <a:rPr lang="en-US" sz="2600" dirty="0" err="1">
                <a:latin typeface="Source Code Pro" panose="020B0509030403020204" pitchFamily="49" charset="77"/>
              </a:rPr>
              <a:t>init</a:t>
            </a:r>
            <a:r>
              <a:rPr lang="en-US" sz="2600" dirty="0">
                <a:latin typeface="Source Code Pro" panose="020B0509030403020204" pitchFamily="49" charset="77"/>
              </a:rPr>
              <a:t>__(self, x, y):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    </a:t>
            </a:r>
            <a:r>
              <a:rPr lang="en-US" sz="2600" dirty="0" err="1">
                <a:latin typeface="Source Code Pro" panose="020B0509030403020204" pitchFamily="49" charset="77"/>
              </a:rPr>
              <a:t>self.x</a:t>
            </a:r>
            <a:r>
              <a:rPr lang="en-US" sz="2600" dirty="0">
                <a:latin typeface="Source Code Pro" panose="020B0509030403020204" pitchFamily="49" charset="77"/>
              </a:rPr>
              <a:t> = x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    </a:t>
            </a:r>
            <a:r>
              <a:rPr lang="en-US" sz="2600" dirty="0" err="1">
                <a:latin typeface="Source Code Pro" panose="020B0509030403020204" pitchFamily="49" charset="77"/>
              </a:rPr>
              <a:t>self.y</a:t>
            </a:r>
            <a:r>
              <a:rPr lang="en-US" sz="2600" dirty="0">
                <a:latin typeface="Source Code Pro" panose="020B0509030403020204" pitchFamily="49" charset="77"/>
              </a:rPr>
              <a:t> = y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def subtract(self, other):</a:t>
            </a:r>
          </a:p>
          <a:p>
            <a:pPr marL="0" indent="0">
              <a:buNone/>
            </a:pPr>
            <a:r>
              <a:rPr lang="en-US" sz="2600" dirty="0">
                <a:latin typeface="Source Code Pro" panose="020B0509030403020204" pitchFamily="49" charset="77"/>
              </a:rPr>
              <a:t>        return Point(</a:t>
            </a:r>
            <a:r>
              <a:rPr lang="en-US" sz="2600" dirty="0" err="1">
                <a:latin typeface="Source Code Pro" panose="020B0509030403020204" pitchFamily="49" charset="77"/>
              </a:rPr>
              <a:t>self.x</a:t>
            </a:r>
            <a:r>
              <a:rPr lang="en-US" sz="2600" dirty="0">
                <a:latin typeface="Source Code Pro" panose="020B0509030403020204" pitchFamily="49" charset="77"/>
              </a:rPr>
              <a:t> - </a:t>
            </a:r>
            <a:r>
              <a:rPr lang="en-US" sz="2600" dirty="0" err="1">
                <a:latin typeface="Source Code Pro" panose="020B0509030403020204" pitchFamily="49" charset="77"/>
              </a:rPr>
              <a:t>other.x</a:t>
            </a:r>
            <a:r>
              <a:rPr lang="en-US" sz="2600" dirty="0">
                <a:latin typeface="Source Code Pro" panose="020B0509030403020204" pitchFamily="49" charset="77"/>
              </a:rPr>
              <a:t>, </a:t>
            </a:r>
            <a:r>
              <a:rPr lang="en-US" sz="2600" dirty="0" err="1">
                <a:latin typeface="Source Code Pro" panose="020B0509030403020204" pitchFamily="49" charset="77"/>
              </a:rPr>
              <a:t>self.y</a:t>
            </a:r>
            <a:r>
              <a:rPr lang="en-US" sz="2600" dirty="0">
                <a:latin typeface="Source Code Pro" panose="020B0509030403020204" pitchFamily="49" charset="77"/>
              </a:rPr>
              <a:t> - </a:t>
            </a:r>
            <a:r>
              <a:rPr lang="en-US" sz="2600" dirty="0" err="1">
                <a:latin typeface="Source Code Pro" panose="020B0509030403020204" pitchFamily="49" charset="77"/>
              </a:rPr>
              <a:t>other.y</a:t>
            </a:r>
            <a:r>
              <a:rPr lang="en-US" sz="2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897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FF1-7683-EC9D-B6C9-C4D79B92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ADTs to Classes (Usage)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A860-952F-EAF8-21A7-AE8FB2DC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origin = point(0, 0)   # Using the ADT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type(origin)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&lt;class '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dict</a:t>
            </a:r>
            <a:r>
              <a:rPr lang="en-US" dirty="0">
                <a:effectLst/>
                <a:latin typeface="Source Code Pro" panose="020B0309030403020204" pitchFamily="34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origin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{'x': 0, 'y': 0}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</a:t>
            </a:r>
            <a:r>
              <a:rPr lang="en-US" dirty="0">
                <a:effectLst/>
                <a:latin typeface="Source Code Pro" panose="020B0309030403020204" pitchFamily="34" charset="0"/>
              </a:rPr>
              <a:t> = Point(5, 5)  # Using the class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my_house.x</a:t>
            </a:r>
            <a:endParaRPr lang="en-US" dirty="0">
              <a:effectLst/>
              <a:latin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type(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</a:t>
            </a:r>
            <a:r>
              <a:rPr lang="en-US" dirty="0">
                <a:effectLst/>
                <a:latin typeface="Source Code Pro" panose="020B0309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&lt;class '__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main__.Point</a:t>
            </a:r>
            <a:r>
              <a:rPr lang="en-US" dirty="0">
                <a:effectLst/>
                <a:latin typeface="Source Code Pro" panose="020B0309030403020204" pitchFamily="34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&gt;&gt;&gt; 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my_house</a:t>
            </a:r>
            <a:endParaRPr lang="en-US" dirty="0">
              <a:effectLst/>
              <a:latin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Source Code Pro" panose="020B0309030403020204" pitchFamily="34" charset="0"/>
              </a:rPr>
              <a:t>&lt;__</a:t>
            </a:r>
            <a:r>
              <a:rPr lang="en-US" dirty="0" err="1">
                <a:effectLst/>
                <a:latin typeface="Source Code Pro" panose="020B0309030403020204" pitchFamily="34" charset="0"/>
              </a:rPr>
              <a:t>main__.Point</a:t>
            </a:r>
            <a:r>
              <a:rPr lang="en-US" dirty="0">
                <a:effectLst/>
                <a:latin typeface="Source Code Pro" panose="020B0309030403020204" pitchFamily="34" charset="0"/>
              </a:rPr>
              <a:t> object at 0x104fdc710&gt;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CA45F-4CD3-0176-7E05-A3657874C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1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90801" y="2286000"/>
            <a:ext cx="914399" cy="2743200"/>
            <a:chOff x="1066801" y="2286000"/>
            <a:chExt cx="914399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FreightSans Pro Book" panose="0200060603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1939" y="3415154"/>
              <a:ext cx="1699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5345668"/>
            <a:ext cx="2595985" cy="978932"/>
            <a:chOff x="3733800" y="5181600"/>
            <a:chExt cx="2595985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410201" y="2667000"/>
            <a:ext cx="2674981" cy="978932"/>
            <a:chOff x="3886200" y="2667000"/>
            <a:chExt cx="26749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074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400801" y="3581400"/>
            <a:ext cx="2767507" cy="978932"/>
            <a:chOff x="4876800" y="3581400"/>
            <a:chExt cx="2767507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791201" y="3962400"/>
            <a:ext cx="2100658" cy="978932"/>
            <a:chOff x="4876800" y="3581400"/>
            <a:chExt cx="2100658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685871"/>
            <a:ext cx="70054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BaseAccount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("John Doe", 93)</a:t>
            </a:r>
          </a:p>
          <a:p>
            <a:r>
              <a:rPr lang="en-US" sz="2400" dirty="0" err="1">
                <a:latin typeface="Source Code Pro" panose="020B0509030403020204" pitchFamily="49" charset="0"/>
                <a:cs typeface="Courier"/>
              </a:rPr>
              <a:t>my_acct.withdraw</a:t>
            </a:r>
            <a:r>
              <a:rPr lang="en-US" sz="2400" dirty="0">
                <a:latin typeface="Source Code Pro" panose="020B0509030403020204" pitchFamily="49" charset="0"/>
                <a:cs typeface="Courier"/>
              </a:rPr>
              <a:t>(42)</a:t>
            </a:r>
          </a:p>
          <a:p>
            <a:endParaRPr lang="en-US" sz="2400" dirty="0">
              <a:latin typeface="Source Code Pro" panose="020B0509030403020204" pitchFamily="49" charset="0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4800" y="3505200"/>
            <a:ext cx="2100658" cy="978932"/>
            <a:chOff x="4876800" y="3581400"/>
            <a:chExt cx="2100658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5943600" y="1676400"/>
            <a:ext cx="3823629" cy="914400"/>
            <a:chOff x="4876800" y="4191000"/>
            <a:chExt cx="3823629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223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2201" y="3124200"/>
            <a:ext cx="2915881" cy="978932"/>
            <a:chOff x="3886200" y="2667000"/>
            <a:chExt cx="2915881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obj.attr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means “this thing is private”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Suggested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40FD-8156-5792-5ED6-3C3B1BE4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790D-B235-187E-F75A-6D73D232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Thurs 3/14</a:t>
            </a:r>
          </a:p>
          <a:p>
            <a:pPr lvl="1"/>
            <a:r>
              <a:rPr lang="en-US" dirty="0"/>
              <a:t> We will be sending seating assignments out early next week</a:t>
            </a:r>
          </a:p>
          <a:p>
            <a:pPr lvl="1"/>
            <a:r>
              <a:rPr lang="en-US" dirty="0"/>
              <a:t> If you have a conflict email us ASAP – should have already filled out the form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cs88@berkeley.edu</a:t>
            </a:r>
            <a:r>
              <a:rPr lang="en-US" dirty="0"/>
              <a:t> (Please don't email just me. I love to help, but can't get to 500 emails)</a:t>
            </a:r>
          </a:p>
          <a:p>
            <a:pPr lvl="1"/>
            <a:r>
              <a:rPr lang="en-US" dirty="0"/>
              <a:t> Review sessions posted on Ed.</a:t>
            </a:r>
          </a:p>
          <a:p>
            <a:pPr lvl="1"/>
            <a:r>
              <a:rPr lang="en-US" dirty="0"/>
              <a:t> Will be updating Lab/HW schedule to give you a chance to study.</a:t>
            </a:r>
          </a:p>
        </p:txBody>
      </p:sp>
    </p:spTree>
    <p:extLst>
      <p:ext uri="{BB962C8B-B14F-4D97-AF65-F5344CB8AC3E}">
        <p14:creationId xmlns:p14="http://schemas.microsoft.com/office/powerpoint/2010/main" val="261501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10668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001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967799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account(name,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initial_deposit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cs typeface="Courier"/>
              </a:rPr>
              <a:t> += 1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{'Name' : name, 'Number':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account_number_seed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        'Balance' :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initial_deposit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account_name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acct['Name']</a:t>
            </a:r>
          </a:p>
          <a:p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account_balance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</a:t>
            </a:r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deposit(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 amount):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600" dirty="0" err="1">
                <a:latin typeface="Source Code Pro" panose="020B0509030403020204" pitchFamily="49" charset="0"/>
                <a:cs typeface="Courier"/>
              </a:rPr>
              <a:t>def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 withdraw(</a:t>
            </a:r>
            <a:r>
              <a:rPr lang="en-US" sz="1600" dirty="0">
                <a:solidFill>
                  <a:srgbClr val="0000FF"/>
                </a:solidFill>
                <a:latin typeface="Source Code Pro" panose="020B0509030403020204" pitchFamily="49" charset="0"/>
                <a:cs typeface="Courier"/>
              </a:rPr>
              <a:t>acct</a:t>
            </a:r>
            <a:r>
              <a:rPr lang="en-US" sz="1600" dirty="0">
                <a:latin typeface="Source Code Pro" panose="020B0509030403020204" pitchFamily="49" charset="0"/>
                <a:cs typeface="Courier"/>
              </a:rPr>
              <a:t>, amount):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Source Code Pro" panose="020B0509030403020204" pitchFamily="49" charset="0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733801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sv-SE" sz="1400" dirty="0" err="1">
                <a:latin typeface="Source Code Pro" panose="020B0509030403020204" pitchFamily="49" charset="0"/>
                <a:cs typeface="Courier"/>
              </a:rPr>
              <a:t>my_acct</a:t>
            </a:r>
            <a:endParaRPr lang="sv-SE" sz="1400" dirty="0">
              <a:latin typeface="Source Code Pro" panose="020B0509030403020204" pitchFamily="49" charset="0"/>
              <a:cs typeface="Courier"/>
            </a:endParaRP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my_acct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1001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your_acct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account_number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(</a:t>
            </a:r>
            <a:r>
              <a:rPr lang="en-US" sz="1400" dirty="0" err="1">
                <a:latin typeface="Source Code Pro" panose="020B0509030403020204" pitchFamily="49" charset="0"/>
                <a:cs typeface="Courier"/>
              </a:rPr>
              <a:t>your_acct</a:t>
            </a:r>
            <a:r>
              <a:rPr lang="en-US" sz="1400" dirty="0">
                <a:latin typeface="Source Code Pro" panose="020B0509030403020204" pitchFamily="49" charset="0"/>
                <a:cs typeface="Courier"/>
              </a:rPr>
              <a:t>)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1002</a:t>
            </a:r>
          </a:p>
          <a:p>
            <a:r>
              <a:rPr lang="en-US" sz="1400" dirty="0">
                <a:latin typeface="Source Code Pro" panose="020B0509030403020204" pitchFamily="49" charset="0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16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Account(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43401" y="3124200"/>
            <a:ext cx="3530537" cy="978932"/>
            <a:chOff x="3886200" y="2667000"/>
            <a:chExt cx="3530537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114800" y="4267200"/>
            <a:ext cx="3080990" cy="978932"/>
            <a:chOff x="3886200" y="2667000"/>
            <a:chExt cx="308099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480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524001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Bank: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add_account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assert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== 'savings') or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== 'checking'), "Bad Account type"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assert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&gt; 0, "Bad deposit"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new_account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       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Bank.accounts.append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new_account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       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Bank.accounts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7325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 how to make a class in Python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class</a:t>
            </a:r>
            <a:r>
              <a:rPr lang="en-US" sz="2400" dirty="0"/>
              <a:t>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__</a:t>
            </a:r>
            <a:r>
              <a:rPr lang="en-US" sz="2400" dirty="0" err="1">
                <a:latin typeface="Source Code Pro" panose="020B0509030403020204" pitchFamily="49" charset="77"/>
              </a:rPr>
              <a:t>init</a:t>
            </a:r>
            <a:r>
              <a:rPr lang="en-US" sz="2400" dirty="0">
                <a:latin typeface="Source Code Pro" panose="020B0509030403020204" pitchFamily="49" charset="77"/>
              </a:rPr>
              <a:t>__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6927" y="1066800"/>
            <a:ext cx="6165056" cy="5305864"/>
          </a:xfrm>
        </p:spPr>
        <p:txBody>
          <a:bodyPr/>
          <a:lstStyle/>
          <a:p>
            <a:r>
              <a:rPr lang="en-US" sz="2400" b="1" u="sng" dirty="0">
                <a:latin typeface="FreightSans Pro Medium" panose="02000606030000020004" pitchFamily="2" charset="0"/>
              </a:rPr>
              <a:t>Objects</a:t>
            </a:r>
            <a:r>
              <a:rPr lang="en-US" sz="2400" dirty="0">
                <a:latin typeface="FreightSans Pro Medium" panose="02000606030000020004" pitchFamily="2" charset="0"/>
              </a:rPr>
              <a:t> as data structures  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methods</a:t>
            </a:r>
            <a:r>
              <a:rPr lang="en-US" sz="2000" dirty="0">
                <a:latin typeface="FreightSans Pro Medium" panose="02000606030000020004" pitchFamily="2" charset="0"/>
              </a:rPr>
              <a:t> you ask of them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behaviors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local state</a:t>
            </a:r>
            <a:r>
              <a:rPr lang="en-US" sz="2000" dirty="0">
                <a:latin typeface="FreightSans Pro Medium" panose="02000606030000020004" pitchFamily="2" charset="0"/>
              </a:rPr>
              <a:t>, to remember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attributes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Classes</a:t>
            </a:r>
            <a:r>
              <a:rPr lang="en-US" sz="2400" dirty="0">
                <a:latin typeface="FreightSans Pro Medium" panose="02000606030000020004" pitchFamily="2" charset="0"/>
              </a:rPr>
              <a:t> &amp; </a:t>
            </a:r>
            <a:r>
              <a:rPr lang="en-US" sz="2400" b="1" u="sng" dirty="0">
                <a:latin typeface="FreightSans Pro Medium" panose="02000606030000020004" pitchFamily="2" charset="0"/>
              </a:rPr>
              <a:t>Instances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Instance an example of class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Fluffy is instance of Dog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Inheritance</a:t>
            </a:r>
            <a:r>
              <a:rPr lang="en-US" sz="2400" dirty="0">
                <a:latin typeface="FreightSans Pro Medium" panose="02000606030000020004" pitchFamily="2" charset="0"/>
              </a:rPr>
              <a:t> saves code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Hierarchical classes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a Tesla is a special case of an Electric Vehicle, which is a special cade of a car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 Other Examples (though not pure)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Java (CS61B),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6629400" y="-152400"/>
            <a:ext cx="3733800" cy="5257800"/>
          </a:xfrm>
        </p:spPr>
      </p:pic>
      <p:sp>
        <p:nvSpPr>
          <p:cNvPr id="12" name="Rectangle 11"/>
          <p:cNvSpPr/>
          <p:nvPr/>
        </p:nvSpPr>
        <p:spPr>
          <a:xfrm>
            <a:off x="6324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www3.ntu.edu.sg/home/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ehchua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/programming/java/images/OOP-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Objects.gif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Code Pro" panose="020B050903040302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61DCB-A83C-09A0-219B-AABAAB8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Object-Oriented Programming is About </a:t>
            </a:r>
            <a:r>
              <a:rPr lang="en-US" i="1" dirty="0"/>
              <a:t>Design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89BB4-82F5-AF01-8BD7-B1078245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562600" cy="5257800"/>
          </a:xfrm>
        </p:spPr>
        <p:txBody>
          <a:bodyPr wrap="square" anchor="t"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"</a:t>
            </a:r>
            <a:r>
              <a:rPr lang="en-US" u="none" strike="noStrike" dirty="0"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 my version of computational thinking, I imagine an abstract machine with just the data types and operations that I want. If this machine existed, then I could write the program I want. 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u="none" strike="noStrike" dirty="0"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it doesn’t. Instead I have introduced a bunch of subproblems — the data types and operations — and I need to figure out how to implement them. I do this over and over until I’m working with a real machine or a real programming language. That’s the art of design."</a:t>
            </a:r>
          </a:p>
          <a:p>
            <a:pPr marL="0" indent="0" fontAlgn="auto">
              <a:lnSpc>
                <a:spcPct val="90000"/>
              </a:lnSpc>
              <a:buNone/>
            </a:pPr>
            <a:endParaRPr lang="en-US" dirty="0"/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/>
              <a:t>— Barbara </a:t>
            </a:r>
            <a:r>
              <a:rPr lang="en-US" dirty="0" err="1"/>
              <a:t>Liskov</a:t>
            </a:r>
            <a:r>
              <a:rPr lang="en-US" dirty="0"/>
              <a:t>,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/>
              <a:t> Turing Award Winner, UC Berkeley '61.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>
                <a:hlinkClick r:id="rId2"/>
              </a:rPr>
              <a:t>Full interview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8730-044F-0D60-FCD6-403F9A26C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Michael Ball | UC Berkeley | https://c88c.org | © CC BY-NC-SA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CB64A5-D010-634C-DA1A-B91F3821A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8" r="28467"/>
          <a:stretch/>
        </p:blipFill>
        <p:spPr bwMode="auto">
          <a:xfrm>
            <a:off x="6324600" y="1066800"/>
            <a:ext cx="5334000" cy="52578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0623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066800"/>
            <a:ext cx="10058400" cy="5257800"/>
          </a:xfrm>
        </p:spPr>
        <p:txBody>
          <a:bodyPr/>
          <a:lstStyle/>
          <a:p>
            <a:r>
              <a:rPr lang="en-US" sz="2800" dirty="0"/>
              <a:t> Consist of data and behavior, bundled together to create abstractions</a:t>
            </a:r>
          </a:p>
          <a:p>
            <a:pPr lvl="1"/>
            <a:r>
              <a:rPr lang="en-US" sz="2800" dirty="0"/>
              <a:t> Abstract Data Types use functions to create abstractions</a:t>
            </a:r>
          </a:p>
          <a:p>
            <a:pPr lvl="1"/>
            <a:r>
              <a:rPr lang="en-US" sz="2800" dirty="0"/>
              <a:t> Classes define a new </a:t>
            </a:r>
            <a:r>
              <a:rPr lang="en-US" sz="2800" b="1" dirty="0"/>
              <a:t>type</a:t>
            </a:r>
            <a:r>
              <a:rPr lang="en-US" sz="2800" dirty="0"/>
              <a:t> in a programming language</a:t>
            </a:r>
          </a:p>
          <a:p>
            <a:pPr lvl="2"/>
            <a:r>
              <a:rPr lang="en-US" sz="2800" dirty="0"/>
              <a:t> They make the "abstract" data type concrete.</a:t>
            </a:r>
          </a:p>
          <a:p>
            <a:r>
              <a:rPr lang="en-US" sz="2800" dirty="0"/>
              <a:t>A class has </a:t>
            </a:r>
          </a:p>
          <a:p>
            <a:pPr lvl="1"/>
            <a:r>
              <a:rPr lang="en-US" sz="2800" dirty="0"/>
              <a:t>attributes (variables)</a:t>
            </a:r>
          </a:p>
          <a:p>
            <a:pPr lvl="1"/>
            <a:r>
              <a:rPr lang="en-US" sz="2800" dirty="0"/>
              <a:t>methods (functions)</a:t>
            </a:r>
          </a:p>
          <a:p>
            <a:pPr marL="0" indent="0">
              <a:buNone/>
            </a:pPr>
            <a:r>
              <a:rPr lang="en-US" sz="2800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695700"/>
            <a:ext cx="2862943" cy="22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5001"/>
            <a:ext cx="6172200" cy="43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066800"/>
            <a:ext cx="10668000" cy="5257800"/>
          </a:xfrm>
        </p:spPr>
        <p:txBody>
          <a:bodyPr/>
          <a:lstStyle/>
          <a:p>
            <a:r>
              <a:rPr lang="en-US" sz="3200" dirty="0"/>
              <a:t>Objects are concrete instances of classes in memory.</a:t>
            </a:r>
          </a:p>
          <a:p>
            <a:r>
              <a:rPr lang="en-US" sz="3200" dirty="0"/>
              <a:t>They have </a:t>
            </a:r>
            <a:r>
              <a:rPr lang="en-US" sz="3200" i="1" dirty="0"/>
              <a:t>state</a:t>
            </a:r>
          </a:p>
          <a:p>
            <a:pPr lvl="1"/>
            <a:r>
              <a:rPr lang="en-US" sz="3200" dirty="0"/>
              <a:t> mutable vs immutable (lists vs tuples)</a:t>
            </a:r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Methods are functions that belong to an object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Objects do a collection of </a:t>
            </a:r>
            <a:r>
              <a:rPr lang="en-US" sz="3200" b="1" dirty="0">
                <a:solidFill>
                  <a:schemeClr val="tx2"/>
                </a:solidFill>
              </a:rPr>
              <a:t>related</a:t>
            </a:r>
            <a:r>
              <a:rPr lang="en-US" sz="3200" dirty="0">
                <a:solidFill>
                  <a:schemeClr val="tx2"/>
                </a:solidFill>
              </a:rPr>
              <a:t> things</a:t>
            </a:r>
          </a:p>
          <a:p>
            <a:r>
              <a:rPr lang="en-US" sz="3200" dirty="0"/>
              <a:t>In Python, </a:t>
            </a:r>
            <a:r>
              <a:rPr lang="en-US" sz="3200" i="1" dirty="0"/>
              <a:t>everything</a:t>
            </a:r>
            <a:r>
              <a:rPr lang="en-US" sz="3200" dirty="0"/>
              <a:t> is an object</a:t>
            </a:r>
          </a:p>
          <a:p>
            <a:pPr lvl="1"/>
            <a:r>
              <a:rPr lang="en-US" sz="3200" dirty="0"/>
              <a:t> All </a:t>
            </a:r>
            <a:r>
              <a:rPr lang="en-US" sz="3200" dirty="0">
                <a:solidFill>
                  <a:srgbClr val="0000FF"/>
                </a:solidFill>
              </a:rPr>
              <a:t>objects</a:t>
            </a:r>
            <a:r>
              <a:rPr lang="en-US" sz="3200" dirty="0"/>
              <a:t> have </a:t>
            </a:r>
            <a:r>
              <a:rPr lang="en-US" sz="3200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sz="3200" dirty="0"/>
              <a:t> Manipulation happens through </a:t>
            </a:r>
            <a:r>
              <a:rPr lang="en-US" sz="3200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26525</TotalTime>
  <Pages>12</Pages>
  <Words>1896</Words>
  <Application>Microsoft Macintosh PowerPoint</Application>
  <PresentationFormat>Widescreen</PresentationFormat>
  <Paragraphs>307</Paragraphs>
  <Slides>26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FreightSans Pro Book</vt:lpstr>
      <vt:lpstr>FreightSans Pro Medium</vt:lpstr>
      <vt:lpstr>ＭＳ Ｐゴシック</vt:lpstr>
      <vt:lpstr>American Typewriter Condensed</vt:lpstr>
      <vt:lpstr>Arial</vt:lpstr>
      <vt:lpstr>FreightMicro Pro Book</vt:lpstr>
      <vt:lpstr>Open Sans Light</vt:lpstr>
      <vt:lpstr>Source Code Pro</vt:lpstr>
      <vt:lpstr>Source Code Pro Medium</vt:lpstr>
      <vt:lpstr>3_Main C88C</vt:lpstr>
      <vt:lpstr>Object-Oriented Programming</vt:lpstr>
      <vt:lpstr>Announcements</vt:lpstr>
      <vt:lpstr>Object-Oriented Programming</vt:lpstr>
      <vt:lpstr>Learning Objectives</vt:lpstr>
      <vt:lpstr>Object-Oriented Programming (OOP)</vt:lpstr>
      <vt:lpstr>Object-Oriented Programming is About Design</vt:lpstr>
      <vt:lpstr>Classes</vt:lpstr>
      <vt:lpstr>Objects</vt:lpstr>
      <vt:lpstr>Objects</vt:lpstr>
      <vt:lpstr>Python class statement</vt:lpstr>
      <vt:lpstr>From ADTs to Classes</vt:lpstr>
      <vt:lpstr>From ADTs to Classes (Usage)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Suggested “private” attributes</vt:lpstr>
      <vt:lpstr>Example: class attribute</vt:lpstr>
      <vt:lpstr>More class attributes</vt:lpstr>
      <vt:lpstr>Class Inheritance</vt:lpstr>
      <vt:lpstr>Inheritance</vt:lpstr>
      <vt:lpstr>Review: Bank account using dictionary</vt:lpstr>
      <vt:lpstr>Example</vt:lpstr>
      <vt:lpstr>More special methods</vt:lpstr>
      <vt:lpstr>Classes using classes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731</cp:revision>
  <cp:lastPrinted>2023-03-08T21:54:45Z</cp:lastPrinted>
  <dcterms:created xsi:type="dcterms:W3CDTF">2009-09-09T21:17:00Z</dcterms:created>
  <dcterms:modified xsi:type="dcterms:W3CDTF">2024-03-06T21:56:36Z</dcterms:modified>
</cp:coreProperties>
</file>