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4" r:id="rId1"/>
  </p:sldMasterIdLst>
  <p:notesMasterIdLst>
    <p:notesMasterId r:id="rId29"/>
  </p:notesMasterIdLst>
  <p:handoutMasterIdLst>
    <p:handoutMasterId r:id="rId30"/>
  </p:handoutMasterIdLst>
  <p:sldIdLst>
    <p:sldId id="360" r:id="rId2"/>
    <p:sldId id="422" r:id="rId3"/>
    <p:sldId id="423" r:id="rId4"/>
    <p:sldId id="346" r:id="rId5"/>
    <p:sldId id="424" r:id="rId6"/>
    <p:sldId id="421" r:id="rId7"/>
    <p:sldId id="418" r:id="rId8"/>
    <p:sldId id="372" r:id="rId9"/>
    <p:sldId id="347" r:id="rId10"/>
    <p:sldId id="351" r:id="rId11"/>
    <p:sldId id="419" r:id="rId12"/>
    <p:sldId id="364" r:id="rId13"/>
    <p:sldId id="363" r:id="rId14"/>
    <p:sldId id="342" r:id="rId15"/>
    <p:sldId id="350" r:id="rId16"/>
    <p:sldId id="368" r:id="rId17"/>
    <p:sldId id="369" r:id="rId18"/>
    <p:sldId id="365" r:id="rId19"/>
    <p:sldId id="366" r:id="rId20"/>
    <p:sldId id="359" r:id="rId21"/>
    <p:sldId id="358" r:id="rId22"/>
    <p:sldId id="337" r:id="rId23"/>
    <p:sldId id="349" r:id="rId24"/>
    <p:sldId id="370" r:id="rId25"/>
    <p:sldId id="373" r:id="rId26"/>
    <p:sldId id="374" r:id="rId27"/>
    <p:sldId id="375" r:id="rId28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/>
    <p:restoredTop sz="91719" autoAdjust="0"/>
  </p:normalViewPr>
  <p:slideViewPr>
    <p:cSldViewPr>
      <p:cViewPr varScale="1">
        <p:scale>
          <a:sx n="155" d="100"/>
          <a:sy n="155" d="100"/>
        </p:scale>
        <p:origin x="22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6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8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18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25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5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422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8404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2103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6758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15806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7649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775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3898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69722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259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840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60072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34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7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9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8114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288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691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959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55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827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335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9674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3" r:id="rId19"/>
    <p:sldLayoutId id="2147484054" r:id="rId20"/>
    <p:sldLayoutId id="2147484055" r:id="rId21"/>
    <p:sldLayoutId id="214748405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super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?highlight=classmethod#classmethod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9A59-C790-47E2-60CA-A64225FC6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68F9-4530-9035-64A3-B0A782B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Better Approaches?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697B-4369-11CD-DEE1-719A4FEE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BEWARE! Class attributes are useful but can get confusing. </a:t>
            </a:r>
          </a:p>
          <a:p>
            <a:r>
              <a:rPr lang="en-US" b="1" dirty="0"/>
              <a:t> Perhaps what want is a </a:t>
            </a:r>
            <a:r>
              <a:rPr lang="en-US" b="1" dirty="0">
                <a:latin typeface="Source Code Pro" panose="020B0509030403020204" pitchFamily="49" charset="77"/>
              </a:rPr>
              <a:t>Bank()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class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The bank would have a </a:t>
            </a:r>
            <a:r>
              <a:rPr lang="en-US" dirty="0" err="1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create_account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() method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Each Bank() would have its own accounts list, as a set of instance variables.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class Bank():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def __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init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___(self):</a:t>
            </a:r>
            <a:b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1000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self.accounts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def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create_account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(self, name, balance):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acct =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BaseAccount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(name, balance,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self.accounts.append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(acct)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6222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"Magic" Methods</a:t>
            </a:r>
          </a:p>
        </p:txBody>
      </p:sp>
    </p:spTree>
    <p:extLst>
      <p:ext uri="{BB962C8B-B14F-4D97-AF65-F5344CB8AC3E}">
        <p14:creationId xmlns:p14="http://schemas.microsoft.com/office/powerpoint/2010/main" val="11737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Python's Special Methods define built-in properties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when making a new instance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__sub__ # Maps to the - operator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__str__ # Called when we call print()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075794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B4C1E0-9C01-B045-AF3C-02F66B39766A}"/>
              </a:ext>
            </a:extLst>
          </p:cNvPr>
          <p:cNvSpPr txBox="1"/>
          <p:nvPr/>
        </p:nvSpPr>
        <p:spPr>
          <a:xfrm>
            <a:off x="762000" y="109803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/>
              <a:t> is called automatically when we write: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my_account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('me', 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	…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etc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removed)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114800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6908863" y="29718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unambiguous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221-AB87-1742-B0F3-04597FF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C81-1ED4-5C45-B2D8-D738DB13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</a:t>
            </a:r>
            <a:r>
              <a:rPr lang="en-US" sz="2800" b="1" dirty="0"/>
              <a:t>not</a:t>
            </a:r>
            <a:r>
              <a:rPr lang="en-US" sz="2800" dirty="0"/>
              <a:t> go through an exhaustive list!</a:t>
            </a:r>
          </a:p>
          <a:p>
            <a:r>
              <a:rPr lang="en-US" sz="2800" dirty="0"/>
              <a:t> Magic Methods start and end with "double underscores"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</a:p>
          <a:p>
            <a:r>
              <a:rPr lang="en-US" sz="2800" dirty="0"/>
              <a:t>They map to built-in functionality in Python. Many are logical names: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init</a:t>
            </a:r>
            <a:r>
              <a:rPr lang="en-US" sz="2800" dirty="0">
                <a:latin typeface="Source Code Pro" panose="020B0509030403020204" pitchFamily="49" charset="77"/>
              </a:rPr>
              <a:t>__ → </a:t>
            </a:r>
            <a:r>
              <a:rPr lang="en-US" sz="2800" dirty="0"/>
              <a:t>Class Constructor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__add__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__sub__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getitem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 and __str__  → </a:t>
            </a:r>
            <a:r>
              <a:rPr lang="en-US" sz="2800" dirty="0"/>
              <a:t> control output</a:t>
            </a:r>
          </a:p>
          <a:p>
            <a:r>
              <a:rPr lang="en-US" sz="2800" dirty="0"/>
              <a:t> A longer list for the curious: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https://docs.python.org/3/reference/datamodel.html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3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057-AAA5-5A48-9B81-EB6F661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D33-F578-0540-94A6-AE539CC2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Inheritance allows classes to reuse methods and attributes from a parent class.</a:t>
            </a:r>
          </a:p>
          <a:p>
            <a:r>
              <a:rPr lang="en-US" sz="2400" dirty="0"/>
              <a:t> super() is a new method in Python</a:t>
            </a:r>
          </a:p>
          <a:p>
            <a:r>
              <a:rPr lang="en-US" sz="2400" dirty="0"/>
              <a:t> Subclasses or child classes are distinct from on another, but share properties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205828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EB9482-8DBB-24AC-35A1-B4A30B3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4995-2F22-9F4F-5F59-2AD7F93C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Midterm Thursday!</a:t>
            </a:r>
          </a:p>
          <a:p>
            <a:pPr lvl="1"/>
            <a:r>
              <a:rPr lang="en-US" dirty="0"/>
              <a:t> Seating announcements sent out.</a:t>
            </a:r>
          </a:p>
          <a:p>
            <a:pPr lvl="1"/>
            <a:r>
              <a:rPr lang="en-US" dirty="0"/>
              <a:t> https://go.c88c.org/seating to login in and see your seat.</a:t>
            </a:r>
          </a:p>
          <a:p>
            <a:r>
              <a:rPr lang="en-US" dirty="0"/>
              <a:t>Reminders: 5 hand-written pages.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Please write names and hand them in with your exam.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D3212-4DF9-8DEE-0EEF-E629D3233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6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/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parent-class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Initialize the instance attributes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CheckingAccount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  <a:br>
              <a:rPr lang="en-US" dirty="0">
                <a:latin typeface="Source Code Pro" panose="020B0509030403020204" pitchFamily="49" charset="0"/>
                <a:cs typeface="Courier New"/>
              </a:rPr>
            </a:br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Use superclass initializer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Alternatively: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# super().__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Additional initialization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"Checking"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854-9455-9742-B79E-D5E79FFA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134600" cy="525780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super()</a:t>
            </a:r>
            <a:r>
              <a:rPr lang="en-US" sz="2800" dirty="0"/>
              <a:t> </a:t>
            </a:r>
            <a:r>
              <a:rPr lang="en-US" sz="2800" i="1" dirty="0"/>
              <a:t>binds </a:t>
            </a:r>
            <a:r>
              <a:rPr lang="en-US" sz="2800" dirty="0"/>
              <a:t>methods in the parent or "superclass" to the current instance</a:t>
            </a:r>
          </a:p>
          <a:p>
            <a:pPr lvl="1"/>
            <a:r>
              <a:rPr lang="en-US" sz="2800" dirty="0"/>
              <a:t> Can be called anywhere in our class</a:t>
            </a:r>
          </a:p>
          <a:p>
            <a:pPr lvl="1"/>
            <a:r>
              <a:rPr lang="en-US" sz="2800" dirty="0"/>
              <a:t> Handles passing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sz="2800" dirty="0"/>
              <a:t> to the method</a:t>
            </a:r>
          </a:p>
          <a:p>
            <a:pPr lvl="1"/>
            <a:r>
              <a:rPr lang="en-US" sz="2800" dirty="0"/>
              <a:t> Handles looking up an attribute on a parent class, too.</a:t>
            </a:r>
          </a:p>
          <a:p>
            <a:r>
              <a:rPr lang="en-US" sz="2800" dirty="0"/>
              <a:t> We can directly call 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ParentClass.method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(self, …)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>
                <a:latin typeface="FreightSans Pro Book" panose="02000606030000020004" pitchFamily="2" charset="0"/>
                <a:ea typeface="Source Code Pro" panose="020B0509030403020204" pitchFamily="49" charset="0"/>
              </a:rPr>
              <a:t>This is not quite as flexible if our class structure changes.</a:t>
            </a:r>
            <a:endParaRPr lang="en-US" sz="2800" dirty="0"/>
          </a:p>
          <a:p>
            <a:r>
              <a:rPr lang="en-US" sz="2800" dirty="0">
                <a:latin typeface="FreightSans Pro Medium" panose="02000606030000020004" pitchFamily="2" charset="0"/>
              </a:rPr>
              <a:t> In general, prefer using </a:t>
            </a:r>
            <a:r>
              <a:rPr lang="en-US" sz="2800" b="1" dirty="0">
                <a:latin typeface="FreightSans Pro Medium" panose="02000606030000020004" pitchFamily="2" charset="0"/>
              </a:rPr>
              <a:t>super()</a:t>
            </a:r>
            <a:r>
              <a:rPr lang="en-US" sz="2800" dirty="0">
                <a:latin typeface="FreightSans Pro Medium" panose="02000606030000020004" pitchFamily="2" charset="0"/>
              </a:rPr>
              <a:t>!</a:t>
            </a:r>
          </a:p>
          <a:p>
            <a:r>
              <a:rPr lang="en-US" sz="2800" dirty="0">
                <a:latin typeface="FreightSans Pro Medium" panose="02000606030000020004" pitchFamily="2" charset="0"/>
              </a:rPr>
              <a:t> Outside of C88C, things can get complex…</a:t>
            </a:r>
          </a:p>
          <a:p>
            <a:pPr lvl="1"/>
            <a:r>
              <a:rPr lang="en-US" sz="2800" dirty="0">
                <a:latin typeface="FreightSans Pro Medium" panose="02000606030000020004" pitchFamily="2" charset="0"/>
              </a:rPr>
              <a:t> </a:t>
            </a:r>
            <a:r>
              <a:rPr lang="en-US" sz="2800" dirty="0">
                <a:latin typeface="FreightSans Pro Medium" panose="02000606030000020004" pitchFamily="2" charset="0"/>
                <a:hlinkClick r:id="rId2"/>
              </a:rPr>
              <a:t>https://docs.python.org/3/library/functions.html#super</a:t>
            </a:r>
            <a:r>
              <a:rPr lang="en-US" sz="2800" dirty="0">
                <a:latin typeface="FreightSans Pro Medium" panose="020006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72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Evolving The Bank Model</a:t>
            </a:r>
          </a:p>
        </p:txBody>
      </p:sp>
    </p:spTree>
    <p:extLst>
      <p:ext uri="{BB962C8B-B14F-4D97-AF65-F5344CB8AC3E}">
        <p14:creationId xmlns:p14="http://schemas.microsoft.com/office/powerpoint/2010/main" val="1305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Classes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9372600" cy="5029200"/>
          </a:xfrm>
        </p:spPr>
        <p:txBody>
          <a:bodyPr/>
          <a:lstStyle/>
          <a:p>
            <a:r>
              <a:rPr lang="en-US" dirty="0"/>
              <a:t> Currently, our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BaseAccount</a:t>
            </a:r>
            <a:r>
              <a:rPr lang="en-US" dirty="0"/>
              <a:t> stores a lot of data in class attributes…</a:t>
            </a:r>
          </a:p>
          <a:p>
            <a:r>
              <a:rPr lang="en-US" dirty="0"/>
              <a:t> This suggests we are trying to accomplish an entirely new kind of class, or object</a:t>
            </a:r>
          </a:p>
          <a:p>
            <a:pPr lvl="1"/>
            <a:r>
              <a:rPr lang="en-US" dirty="0"/>
              <a:t> A Bank!</a:t>
            </a:r>
          </a:p>
          <a:p>
            <a:r>
              <a:rPr lang="en-US" dirty="0"/>
              <a:t> We should extract that these functions into their own class</a:t>
            </a:r>
          </a:p>
          <a:p>
            <a:r>
              <a:rPr lang="en-US" dirty="0"/>
              <a:t> A bank can now manage:</a:t>
            </a:r>
          </a:p>
          <a:p>
            <a:pPr lvl="1"/>
            <a:r>
              <a:rPr lang="en-US" dirty="0"/>
              <a:t> making accounts</a:t>
            </a:r>
          </a:p>
          <a:p>
            <a:pPr lvl="1"/>
            <a:r>
              <a:rPr lang="en-US" dirty="0"/>
              <a:t> keeping track of account numbers</a:t>
            </a:r>
          </a:p>
          <a:p>
            <a:pPr lvl="1"/>
            <a:r>
              <a:rPr lang="en-US" dirty="0"/>
              <a:t> showing and listing accounts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85B66-6C8E-EDC4-1143-301F5A673B31}"/>
              </a:ext>
            </a:extLst>
          </p:cNvPr>
          <p:cNvSpPr txBox="1"/>
          <p:nvPr/>
        </p:nvSpPr>
        <p:spPr>
          <a:xfrm>
            <a:off x="2945423" y="606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19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1432-EECF-CD25-D610-2946E5E7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9DA-1FD3-4EA3-AAA1-69B514FD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7242-E0E3-6120-C024-8DB3BBC13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Reviewing Our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55DFA-59BD-0F9E-A526-4A584FCB9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9CDAB-A8D9-08B8-FC43-FBDA4C5049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2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Suggested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CA404-A3AB-8E1E-BD17-9B3377D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Python's Instance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F7D2-BF31-96B6-95E1-B101BC44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self.attribute_name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x</a:t>
            </a:r>
          </a:p>
          <a:p>
            <a:pPr lvl="1"/>
            <a:r>
              <a:rPr lang="en-US" dirty="0"/>
              <a:t> Sets up an attribute which can be modified by anyone</a:t>
            </a:r>
          </a:p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self._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x</a:t>
            </a:r>
          </a:p>
          <a:p>
            <a:pPr lvl="1"/>
            <a:r>
              <a:rPr lang="en-US" dirty="0"/>
              <a:t> Sets up an attribute which is suggested that is "internal only"</a:t>
            </a:r>
          </a:p>
          <a:p>
            <a:pPr lvl="1"/>
            <a:r>
              <a:rPr lang="en-US" dirty="0"/>
              <a:t> e.g.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my_instance._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will work, but should </a:t>
            </a:r>
            <a:r>
              <a:rPr lang="en-US" i="1" dirty="0"/>
              <a:t>look</a:t>
            </a:r>
            <a:r>
              <a:rPr lang="en-US" dirty="0"/>
              <a:t> wrong.</a:t>
            </a:r>
          </a:p>
          <a:p>
            <a:pPr lvl="1"/>
            <a:r>
              <a:rPr lang="en-US" dirty="0"/>
              <a:t>Internally,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self._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is OK.</a:t>
            </a:r>
          </a:p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self.__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x</a:t>
            </a:r>
          </a:p>
          <a:p>
            <a:pPr lvl="1"/>
            <a:r>
              <a:rPr lang="en-US" dirty="0"/>
              <a:t> Sets up an attribute which is </a:t>
            </a:r>
            <a:r>
              <a:rPr lang="en-US" i="1" dirty="0"/>
              <a:t>private</a:t>
            </a:r>
            <a:endParaRPr lang="en-US" dirty="0"/>
          </a:p>
          <a:p>
            <a:pPr lvl="1"/>
            <a:r>
              <a:rPr lang="en-US" dirty="0"/>
              <a:t> e.g.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my_instance.__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will </a:t>
            </a:r>
            <a:r>
              <a:rPr lang="en-US" i="1" dirty="0"/>
              <a:t>error!</a:t>
            </a:r>
          </a:p>
          <a:p>
            <a:pPr lvl="1"/>
            <a:r>
              <a:rPr lang="en-US" dirty="0"/>
              <a:t>Internally,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self.__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is 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82DAF-0223-F359-4238-85B1F189EE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3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9A59-C790-47E2-60CA-A64225FC6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38DA-B9BC-FC43-55AA-F71F541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Attributes: Keeping Track of Our Instances?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ADD-9A4A-C00B-9D13-6BE06755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</a:p>
          <a:p>
            <a:pPr lvl="1"/>
            <a:r>
              <a:rPr lang="en-US" dirty="0"/>
              <a:t> We can make many accounts… they all live in memory. </a:t>
            </a:r>
          </a:p>
          <a:p>
            <a:pPr lvl="1"/>
            <a:r>
              <a:rPr lang="en-US" dirty="0"/>
              <a:t> But how do we know what all of our accounts are?</a:t>
            </a:r>
          </a:p>
          <a:p>
            <a:pPr lvl="1"/>
            <a:r>
              <a:rPr lang="en-US" dirty="0"/>
              <a:t> How could we create an account number which is always increasing? </a:t>
            </a:r>
          </a:p>
          <a:p>
            <a:r>
              <a:rPr lang="en-US" dirty="0"/>
              <a:t> Solution:</a:t>
            </a:r>
          </a:p>
          <a:p>
            <a:pPr lvl="1"/>
            <a:r>
              <a:rPr lang="en-US" dirty="0"/>
              <a:t> A </a:t>
            </a:r>
            <a:r>
              <a:rPr lang="en-US" i="1" dirty="0"/>
              <a:t>class</a:t>
            </a:r>
            <a:r>
              <a:rPr lang="en-US" dirty="0"/>
              <a:t> in Python can manage data shared across all instances</a:t>
            </a:r>
          </a:p>
          <a:p>
            <a:pPr lvl="1"/>
            <a:r>
              <a:rPr lang="en-US" dirty="0"/>
              <a:t> We call these </a:t>
            </a:r>
            <a:r>
              <a:rPr lang="en-US" i="1" dirty="0"/>
              <a:t>class attributes</a:t>
            </a:r>
            <a:r>
              <a:rPr lang="en-US" dirty="0"/>
              <a:t> which are distinguished from i</a:t>
            </a:r>
            <a:r>
              <a:rPr lang="en-US" i="1" dirty="0"/>
              <a:t>nstance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7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829-EA96-51C8-72A3-6226C2B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Attributes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A4D9-F3EA-1352-C7E7-4D6B6137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Class attributes (as opposed to </a:t>
            </a:r>
            <a:r>
              <a:rPr lang="en-US" i="1" dirty="0"/>
              <a:t>instance</a:t>
            </a:r>
            <a:r>
              <a:rPr lang="en-US" dirty="0"/>
              <a:t> attributes) belong to the class itself, instead of each object</a:t>
            </a:r>
          </a:p>
          <a:p>
            <a:pPr lvl="1"/>
            <a:r>
              <a:rPr lang="en-US" dirty="0"/>
              <a:t> This means there is one value which is shared for all of the class's objects</a:t>
            </a:r>
          </a:p>
          <a:p>
            <a:r>
              <a:rPr lang="en-US" dirty="0"/>
              <a:t> Be Careful!</a:t>
            </a:r>
          </a:p>
          <a:p>
            <a:pPr lvl="1"/>
            <a:r>
              <a:rPr lang="en-US" dirty="0"/>
              <a:t> It's easy to overdo class attributes</a:t>
            </a:r>
          </a:p>
          <a:p>
            <a:pPr lvl="1"/>
            <a:endParaRPr lang="en-US" dirty="0"/>
          </a:p>
          <a:p>
            <a:r>
              <a:rPr lang="en-US" dirty="0"/>
              <a:t> Methods that rely only on class attributes are called </a:t>
            </a:r>
            <a:r>
              <a:rPr lang="en-US" i="1" dirty="0"/>
              <a:t>class methods</a:t>
            </a:r>
            <a:endParaRPr lang="en-US" dirty="0"/>
          </a:p>
          <a:p>
            <a:pPr lvl="1"/>
            <a:r>
              <a:rPr lang="en-US" dirty="0"/>
              <a:t> Python has some special features we won't use, but are useful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Declaring a method as belonging to a class, not an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1688</Words>
  <Application>Microsoft Macintosh PowerPoint</Application>
  <PresentationFormat>Widescreen</PresentationFormat>
  <Paragraphs>230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FreightSans Pro Book</vt:lpstr>
      <vt:lpstr>FreightSans Pro Medium</vt:lpstr>
      <vt:lpstr>ＭＳ Ｐゴシック</vt:lpstr>
      <vt:lpstr>American Typewriter Condensed</vt:lpstr>
      <vt:lpstr>Arial</vt:lpstr>
      <vt:lpstr>FreightMicro Pro Book</vt:lpstr>
      <vt:lpstr>Open Sans Light</vt:lpstr>
      <vt:lpstr>Source Code Pro</vt:lpstr>
      <vt:lpstr>Source Code Pro Medium</vt:lpstr>
      <vt:lpstr>3_Main C88C</vt:lpstr>
      <vt:lpstr>Object-Oriented Programming: Part 2, Inheritance</vt:lpstr>
      <vt:lpstr>Announcements</vt:lpstr>
      <vt:lpstr>Reviewing Our Account</vt:lpstr>
      <vt:lpstr>Example: Suggested “private” attributes</vt:lpstr>
      <vt:lpstr>Python's Instance Attributes</vt:lpstr>
      <vt:lpstr>Object-Oriented Programming: Part 2, Inheritance</vt:lpstr>
      <vt:lpstr>Class Attributes: Keeping Track of Our Instances?</vt:lpstr>
      <vt:lpstr>Classes Can Have Attributes Too!</vt:lpstr>
      <vt:lpstr>Example: class attribute</vt:lpstr>
      <vt:lpstr>More class attributes</vt:lpstr>
      <vt:lpstr>Are There Better Approaches? </vt:lpstr>
      <vt:lpstr>Object-Oriented Programming: "Magic" Methods</vt:lpstr>
      <vt:lpstr>Learning Objectives</vt:lpstr>
      <vt:lpstr>Special Initialization Method</vt:lpstr>
      <vt:lpstr>More special methods</vt:lpstr>
      <vt:lpstr>More Magic Methods</vt:lpstr>
      <vt:lpstr>Live Demo</vt:lpstr>
      <vt:lpstr>Object-Oriented Programming: Inheritance</vt:lpstr>
      <vt:lpstr>Learning Objectives</vt:lpstr>
      <vt:lpstr>Inheritance</vt:lpstr>
      <vt:lpstr>Class Inheritance</vt:lpstr>
      <vt:lpstr>Python class statement</vt:lpstr>
      <vt:lpstr>Example</vt:lpstr>
      <vt:lpstr>Accessing the Parent Class</vt:lpstr>
      <vt:lpstr>Object-Oriented Programming: Evolving The Bank Model</vt:lpstr>
      <vt:lpstr>Composing Classes Together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Ball</dc:creator>
  <cp:lastModifiedBy>Michael Ball</cp:lastModifiedBy>
  <cp:revision>23</cp:revision>
  <cp:lastPrinted>2024-03-11T20:30:04Z</cp:lastPrinted>
  <dcterms:created xsi:type="dcterms:W3CDTF">2020-10-26T21:12:30Z</dcterms:created>
  <dcterms:modified xsi:type="dcterms:W3CDTF">2024-03-11T20:52:14Z</dcterms:modified>
</cp:coreProperties>
</file>