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51"/>
  </p:notesMasterIdLst>
  <p:handoutMasterIdLst>
    <p:handoutMasterId r:id="rId52"/>
  </p:handoutMasterIdLst>
  <p:sldIdLst>
    <p:sldId id="374" r:id="rId2"/>
    <p:sldId id="376" r:id="rId3"/>
    <p:sldId id="392" r:id="rId4"/>
    <p:sldId id="400" r:id="rId5"/>
    <p:sldId id="417" r:id="rId6"/>
    <p:sldId id="418" r:id="rId7"/>
    <p:sldId id="403" r:id="rId8"/>
    <p:sldId id="405" r:id="rId9"/>
    <p:sldId id="419" r:id="rId10"/>
    <p:sldId id="381" r:id="rId11"/>
    <p:sldId id="382" r:id="rId12"/>
    <p:sldId id="367" r:id="rId13"/>
    <p:sldId id="404" r:id="rId14"/>
    <p:sldId id="413" r:id="rId15"/>
    <p:sldId id="414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12" r:id="rId25"/>
    <p:sldId id="410" r:id="rId26"/>
    <p:sldId id="415" r:id="rId27"/>
    <p:sldId id="409" r:id="rId28"/>
    <p:sldId id="411" r:id="rId29"/>
    <p:sldId id="416" r:id="rId30"/>
    <p:sldId id="406" r:id="rId31"/>
    <p:sldId id="256" r:id="rId32"/>
    <p:sldId id="377" r:id="rId33"/>
    <p:sldId id="378" r:id="rId34"/>
    <p:sldId id="380" r:id="rId35"/>
    <p:sldId id="379" r:id="rId36"/>
    <p:sldId id="390" r:id="rId37"/>
    <p:sldId id="391" r:id="rId38"/>
    <p:sldId id="428" r:id="rId39"/>
    <p:sldId id="388" r:id="rId40"/>
    <p:sldId id="383" r:id="rId41"/>
    <p:sldId id="384" r:id="rId42"/>
    <p:sldId id="365" r:id="rId43"/>
    <p:sldId id="261" r:id="rId44"/>
    <p:sldId id="370" r:id="rId45"/>
    <p:sldId id="373" r:id="rId46"/>
    <p:sldId id="262" r:id="rId47"/>
    <p:sldId id="368" r:id="rId48"/>
    <p:sldId id="369" r:id="rId49"/>
    <p:sldId id="269" r:id="rId50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5"/>
    <p:restoredTop sz="86405"/>
  </p:normalViewPr>
  <p:slideViewPr>
    <p:cSldViewPr snapToGrid="0" snapToObjects="1">
      <p:cViewPr varScale="1">
        <p:scale>
          <a:sx n="113" d="100"/>
          <a:sy n="113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64643-90E1-A044-A16F-5E97136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8283-4183-D44B-9BE8-043F9B1A4A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CA2-BF27-7E43-9B60-EE86E8E0F5E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AE9-4F4B-1F49-8B62-2E89E1A2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B6A8-2641-DE43-9BA6-384195F70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B64D-1715-BE42-89E2-B97AE0AC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4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8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3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4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4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50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631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25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7770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104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4052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427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5946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1497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4918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4983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229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039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4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3317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34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838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0407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1923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79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15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644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057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81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Lecture 4: Sequences and </a:t>
            </a:r>
            <a:r>
              <a:rPr lang="en-US" sz="3800" dirty="0">
                <a:latin typeface="Source Code Pro" panose="020B0509030403020204" pitchFamily="49" charset="77"/>
              </a:rPr>
              <a:t>for</a:t>
            </a:r>
            <a:r>
              <a:rPr lang="en-US" sz="3800" dirty="0"/>
              <a:t> 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E1911-849D-51A2-BB34-B93D306E4D2F}"/>
              </a:ext>
            </a:extLst>
          </p:cNvPr>
          <p:cNvSpPr txBox="1"/>
          <p:nvPr/>
        </p:nvSpPr>
        <p:spPr>
          <a:xfrm>
            <a:off x="5276193" y="714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3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9174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sz="2800" dirty="0"/>
              <a:t> Learn to use </a:t>
            </a:r>
            <a:r>
              <a:rPr lang="en-US" sz="2800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a string as a sequence of letters</a:t>
            </a:r>
          </a:p>
          <a:p>
            <a:endParaRPr lang="en-US" sz="28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725F902-89DF-77B4-9F14-B597838E7D54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3725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1574661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# Equivalent to a for loop:</a:t>
            </a:r>
          </a:p>
          <a:p>
            <a:r>
              <a:rPr lang="en-US" sz="2000" dirty="0">
                <a:latin typeface="Courier New"/>
                <a:cs typeface="Courier New"/>
              </a:rPr>
              <a:t>text = "Hello, C88C!"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(text):</a:t>
            </a:r>
          </a:p>
          <a:p>
            <a:r>
              <a:rPr lang="en-US" sz="2000" dirty="0">
                <a:latin typeface="Courier New"/>
                <a:cs typeface="Courier New"/>
              </a:rPr>
              <a:t>    letter = text[index]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print(letter)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180AD66-F87A-59EB-82FB-C4F6ECE2F826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9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1775292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A1B53AE-5AE9-2FDB-0A93-0976C8F2EAC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text = "Hello, C88C!"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(text):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letter = text[index]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letter in text: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2DC67B-8771-32D4-51D2-B2EA648A4ED8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7225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10: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index in range(0, 10):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CF5DF55-3F28-2EA7-52A4-F3F8DB91B069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2745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Iteration with </a:t>
            </a:r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373647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sz="2800" dirty="0"/>
              <a:t> Learn to use </a:t>
            </a:r>
            <a:r>
              <a:rPr lang="en-US" sz="2800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a string as a sequence of letters</a:t>
            </a:r>
          </a:p>
          <a:p>
            <a:endParaRPr lang="en-US" sz="28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5F66116-C2B2-73A1-FC3F-D27339A7D3BE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8449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2166" y="1713557"/>
            <a:ext cx="64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text = "Hello, C88C!"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(text):</a:t>
            </a:r>
          </a:p>
          <a:p>
            <a:r>
              <a:rPr lang="en-US" sz="2000" dirty="0">
                <a:latin typeface="Courier New"/>
                <a:cs typeface="Courier New"/>
              </a:rPr>
              <a:t>    letter = text[index]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print(letter)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9651AD5-30D9-FD2F-E2B4-6CEFD20451CA}"/>
              </a:ext>
            </a:extLst>
          </p:cNvPr>
          <p:cNvSpPr txBox="1">
            <a:spLocks/>
          </p:cNvSpPr>
          <p:nvPr/>
        </p:nvSpPr>
        <p:spPr>
          <a:xfrm>
            <a:off x="3886200" y="6405386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561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2330877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A77A3-4910-2B4B-4355-9B39E0CD9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Concurrent Enrollment / BGA Students:</a:t>
            </a:r>
          </a:p>
          <a:p>
            <a:pPr marL="0" indent="0">
              <a:buNone/>
            </a:pPr>
            <a:r>
              <a:rPr lang="en-US" dirty="0"/>
              <a:t> - Working on expanding the class, should happen next week</a:t>
            </a:r>
            <a:br>
              <a:rPr lang="en-US" dirty="0"/>
            </a:br>
            <a:r>
              <a:rPr lang="en-US" dirty="0"/>
              <a:t> - All CE/BGA should get in</a:t>
            </a:r>
          </a:p>
          <a:p>
            <a:pPr marL="0" indent="0">
              <a:buNone/>
            </a:pPr>
            <a:r>
              <a:rPr lang="en-US" dirty="0"/>
              <a:t> - Everyone else: Expanding the class by ~20 seats.</a:t>
            </a:r>
          </a:p>
        </p:txBody>
      </p:sp>
    </p:spTree>
    <p:extLst>
      <p:ext uri="{BB962C8B-B14F-4D97-AF65-F5344CB8AC3E}">
        <p14:creationId xmlns:p14="http://schemas.microsoft.com/office/powerpoint/2010/main" val="202869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&lt;sequence expression&gt; — What's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range()</a:t>
            </a:r>
            <a:r>
              <a:rPr lang="en-US" dirty="0"/>
              <a:t> – give me all the numbers</a:t>
            </a:r>
          </a:p>
          <a:p>
            <a:pPr lvl="1"/>
            <a:r>
              <a:rPr lang="en-US" dirty="0"/>
              <a:t> Strings, </a:t>
            </a:r>
            <a:r>
              <a:rPr lang="en-US" dirty="0" err="1"/>
              <a:t>e.g</a:t>
            </a:r>
            <a:r>
              <a:rPr lang="en-US" dirty="0"/>
              <a:t>, "Hello, C88C!"</a:t>
            </a:r>
          </a:p>
          <a:p>
            <a:pPr lvl="2"/>
            <a:r>
              <a:rPr lang="en-US" dirty="0"/>
              <a:t> What is it a sequence of? Characters!</a:t>
            </a:r>
          </a:p>
          <a:p>
            <a:pPr lvl="1"/>
            <a:r>
              <a:rPr lang="en-US" dirty="0"/>
              <a:t> 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range(10)</a:t>
            </a:r>
            <a:r>
              <a:rPr lang="en-US" dirty="0"/>
              <a:t> is the numbers 0 to 9, or range(0, 10)</a:t>
            </a:r>
          </a:p>
          <a:p>
            <a:pPr lvl="1"/>
            <a:r>
              <a:rPr lang="en-US" dirty="0"/>
              <a:t> for loops (transparently) iterate 1 item at time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78B67F-E64C-A610-DB60-08D6AAB786A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Comparing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text = "Hello, C88C!"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(text):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letter = text[index]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letter in text: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2BEF3-CE8F-5632-0C2B-661167E8A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2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10: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index in </a:t>
            </a:r>
            <a:r>
              <a:rPr lang="en-US" sz="2400" b="1" dirty="0">
                <a:latin typeface="Courier New"/>
                <a:cs typeface="Courier New"/>
              </a:rPr>
              <a:t>range(0, 10)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02E6-749A-3781-A73D-E204B3048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Summing 1 to N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for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in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n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sum_to_n_down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for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in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(n,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-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02E6-749A-3781-A73D-E204B3048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837-C209-824B-843C-A7D5FDC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1368-93D5-194A-A344-C852C50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generally to a data structure consisting of an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collection of values,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we’ll generally call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there is a first, second, third value (which CS types call #0, #1, #2, etc.)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sequence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length)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infinite.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(elements can change)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elements may be accessed via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their indices.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values may be accessed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sequentially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first to last.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1726BF2-7A5F-427B-74BB-966CDF9BC9A1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3593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&lt;sequence expression&gt; — What's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give me all the numbers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e.g</a:t>
            </a:r>
            <a:r>
              <a:rPr lang="en-US" dirty="0"/>
              <a:t>, "Hello, C88C!"</a:t>
            </a:r>
          </a:p>
          <a:p>
            <a:pPr lvl="2"/>
            <a:r>
              <a:rPr lang="en-US" dirty="0"/>
              <a:t> What is it a sequence of? Characters!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range(10)</a:t>
            </a:r>
            <a:r>
              <a:rPr lang="en-US" dirty="0"/>
              <a:t> is the numbers 0 to 9, or range(0, 10)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[]</a:t>
            </a:r>
            <a:r>
              <a:rPr lang="en-US" dirty="0"/>
              <a:t> means "indexing" an item in a sequence.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"Hello"[0] == "H"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78B67F-E64C-A610-DB60-08D6AAB786A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2338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136-EF33-4740-9C42-A929325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5A9-B8AA-884B-A27A-C3DDC658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There are many types of sequences </a:t>
            </a:r>
            <a:r>
              <a:rPr lang="en-US" dirty="0"/>
              <a:t>in Python.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range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string </a:t>
            </a:r>
            <a:r>
              <a:rPr lang="en-US" dirty="0"/>
              <a:t>(text data)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list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tuple</a:t>
            </a:r>
          </a:p>
          <a:p>
            <a:r>
              <a:rPr lang="en-US" dirty="0"/>
              <a:t> Sequences all share some common properties.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11D44F1-201B-E197-CA31-B83018ECBE8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131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76F-61C4-F64D-B0A1-7E0874E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FB9-DFA0-E74D-8F80-0DF5F313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9346325" cy="5257800"/>
          </a:xfrm>
        </p:spPr>
        <p:txBody>
          <a:bodyPr/>
          <a:lstStyle/>
          <a:p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range() </a:t>
            </a:r>
            <a:r>
              <a:rPr lang="en-US" sz="2400" dirty="0"/>
              <a:t>is a built in Python tool that generates a sequence of numbers.</a:t>
            </a:r>
          </a:p>
          <a:p>
            <a:pPr lvl="1"/>
            <a:r>
              <a:rPr lang="en-US" sz="2400" dirty="0"/>
              <a:t>It does not return a list unless we explicitly ask for one.</a:t>
            </a:r>
          </a:p>
          <a:p>
            <a:r>
              <a:rPr lang="en-US" sz="2400" dirty="0"/>
              <a:t>It has many options: start, stop, and step.</a:t>
            </a:r>
          </a:p>
          <a:p>
            <a:r>
              <a:rPr lang="en-US" sz="2400" dirty="0"/>
              <a:t> Range is </a:t>
            </a:r>
            <a:r>
              <a:rPr lang="en-US" sz="2400" i="1" dirty="0"/>
              <a:t>lazy!</a:t>
            </a:r>
            <a:r>
              <a:rPr lang="en-US" sz="2400" dirty="0"/>
              <a:t> It can be iterated over, but doesn’t compute all its values at once.</a:t>
            </a:r>
          </a:p>
          <a:p>
            <a:pPr lvl="1"/>
            <a:r>
              <a:rPr lang="en-US" sz="2400" dirty="0"/>
              <a:t>We’ll revisit this later.</a:t>
            </a:r>
          </a:p>
          <a:p>
            <a:r>
              <a:rPr lang="en-US" sz="2800" b="1" dirty="0"/>
              <a:t>GOTCHA: </a:t>
            </a:r>
            <a:r>
              <a:rPr lang="en-US" sz="2800" dirty="0"/>
              <a:t>Range is exclusive in the last value!</a:t>
            </a:r>
          </a:p>
          <a:p>
            <a:pPr lvl="1"/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range(10)</a:t>
            </a:r>
            <a:r>
              <a:rPr lang="en-US" sz="2400" b="1" dirty="0"/>
              <a:t> is a sequence on 10 numbers from 0 to 9.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86CBE4F-C47B-37CB-E215-971771E3D2AD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5771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C5F6C-C2A1-65CC-12B8-1F3BF07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Operations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B54795-5AA0-547D-12B1-D1C378C800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0942" y="1130617"/>
          <a:ext cx="11597833" cy="5136845"/>
        </p:xfrm>
        <a:graphic>
          <a:graphicData uri="http://schemas.openxmlformats.org/drawingml/2006/table">
            <a:tbl>
              <a:tblPr/>
              <a:tblGrid>
                <a:gridCol w="3054831">
                  <a:extLst>
                    <a:ext uri="{9D8B030D-6E8A-4147-A177-3AD203B41FA5}">
                      <a16:colId xmlns:a16="http://schemas.microsoft.com/office/drawing/2014/main" val="3053288484"/>
                    </a:ext>
                  </a:extLst>
                </a:gridCol>
                <a:gridCol w="8543002">
                  <a:extLst>
                    <a:ext uri="{9D8B030D-6E8A-4147-A177-3AD203B41FA5}">
                      <a16:colId xmlns:a16="http://schemas.microsoft.com/office/drawing/2014/main" val="2252712893"/>
                    </a:ext>
                  </a:extLst>
                </a:gridCol>
              </a:tblGrid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15671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16620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not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19167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+ 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concatenation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0139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* n or n *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equivalent to adding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 itself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times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149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</a:t>
                      </a:r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origin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50743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035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s[i:j:k]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with step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24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len(s)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length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6166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min(s)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smallest item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516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max(s)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largest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6871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s.index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(x[, </a:t>
                      </a:r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[, j]])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 of the first occurrence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(at or after index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 before index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86173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s.count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number of occurrences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130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EF0A-1F3C-9168-C729-5D62BBEEA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E437-03C2-60B8-5DD5-84B18C53E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sum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11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sum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n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))</a:t>
            </a:r>
          </a:p>
          <a:p>
            <a:pPr marL="0" indent="0">
              <a:buNone/>
            </a:pP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'Hello, C88C!'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len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(text)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text.count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'l'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text.count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8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text.count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'8'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BB8D754-0AD9-CC7F-A41E-AB420214B2BC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024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B82A-955C-BC4B-AAB9-ECCA8BA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F002-423D-2448-827F-83F58B1B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new data type in Python.</a:t>
            </a:r>
          </a:p>
          <a:p>
            <a:r>
              <a:rPr lang="en-US" dirty="0"/>
              <a:t>Lists can store any kind of data and be any length.</a:t>
            </a:r>
          </a:p>
          <a:p>
            <a:r>
              <a:rPr lang="en-US" dirty="0"/>
              <a:t>We start counting items of lists at 0.</a:t>
            </a:r>
          </a:p>
          <a:p>
            <a:r>
              <a:rPr lang="en-US" dirty="0"/>
              <a:t>Lists are </a:t>
            </a:r>
            <a:r>
              <a:rPr lang="en-US" i="1" dirty="0"/>
              <a:t>mutable.</a:t>
            </a:r>
            <a:r>
              <a:rPr lang="en-US" dirty="0"/>
              <a:t> We can change their data!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826787-B777-8A1F-651C-7AA1F8DA133E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05692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8F0-80F2-9D47-831E-0DE645D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5497-879A-7349-AA7E-5DAA1F94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structure in Python that can hold many elements</a:t>
            </a:r>
          </a:p>
          <a:p>
            <a:pPr lvl="1"/>
            <a:r>
              <a:rPr lang="en-US" sz="2500" dirty="0"/>
              <a:t>Also referred to an an “array” in other programming languages.</a:t>
            </a:r>
          </a:p>
          <a:p>
            <a:r>
              <a:rPr lang="en-US" sz="2800" dirty="0"/>
              <a:t>Lists are used to group similar items together.</a:t>
            </a:r>
          </a:p>
          <a:p>
            <a:pPr lvl="1"/>
            <a:r>
              <a:rPr lang="en-US" sz="2500" dirty="0"/>
              <a:t>A “contact list”, a “list of courses”, a “to do list”</a:t>
            </a:r>
          </a:p>
          <a:p>
            <a:r>
              <a:rPr lang="en-US" sz="2800" dirty="0"/>
              <a:t>Python lists are </a:t>
            </a:r>
            <a:r>
              <a:rPr lang="en-US" sz="2800" i="1" dirty="0"/>
              <a:t>really </a:t>
            </a:r>
            <a:r>
              <a:rPr lang="en-US" sz="2800" dirty="0"/>
              <a:t>flexible!</a:t>
            </a:r>
          </a:p>
          <a:p>
            <a:pPr lvl="1"/>
            <a:r>
              <a:rPr lang="en-US" sz="2500" dirty="0"/>
              <a:t>Can contain any type of data</a:t>
            </a:r>
          </a:p>
          <a:p>
            <a:pPr lvl="1"/>
            <a:r>
              <a:rPr lang="en-US" sz="2500" dirty="0"/>
              <a:t>Can mix and match types!</a:t>
            </a:r>
          </a:p>
          <a:p>
            <a:pPr lvl="1"/>
            <a:r>
              <a:rPr lang="en-US" sz="2500" dirty="0"/>
              <a:t>Can add and delete items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B55CDF7-420A-35D1-8FD7-FB2D8105A0D7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3106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514-08BC-E342-B38C-8D63788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We’ve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B8CE-2AFB-214B-8D55-F95E54CF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54732"/>
            <a:ext cx="11125200" cy="5257800"/>
          </a:xfrm>
        </p:spPr>
        <p:txBody>
          <a:bodyPr/>
          <a:lstStyle/>
          <a:p>
            <a:r>
              <a:rPr lang="en-US" sz="2800" dirty="0"/>
              <a:t>Each </a:t>
            </a:r>
            <a:r>
              <a:rPr lang="en-US" sz="2800" i="1" dirty="0"/>
              <a:t>type</a:t>
            </a:r>
            <a:r>
              <a:rPr lang="en-US" sz="2800" dirty="0"/>
              <a:t> of data has a specific set of functions (methods) you can apply to them, and certain properties you can access.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int</a:t>
            </a:r>
            <a:r>
              <a:rPr lang="en-US" sz="24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1, -1, 0</a:t>
            </a:r>
            <a:r>
              <a:rPr lang="en-US" sz="2400" dirty="0"/>
              <a:t>, …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float</a:t>
            </a:r>
            <a:r>
              <a:rPr lang="en-US" sz="2400" dirty="0"/>
              <a:t>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string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"Hello, CS88"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function</a:t>
            </a:r>
            <a:endParaRPr lang="en-US" sz="2400" dirty="0"/>
          </a:p>
          <a:p>
            <a:pPr marL="914400" lvl="1"/>
            <a:r>
              <a:rPr lang="en-US" sz="2400" dirty="0">
                <a:latin typeface="Source Code Pro" panose="020B0509030403020204" pitchFamily="49" charset="77"/>
              </a:rPr>
              <a:t>max(), min(), print(), your own functions!</a:t>
            </a:r>
          </a:p>
          <a:p>
            <a:pPr marL="457200" indent="-457200"/>
            <a:r>
              <a:rPr lang="en-US" sz="2400" b="1" dirty="0">
                <a:latin typeface="Source Code Pro" panose="020B0509030403020204" pitchFamily="49" charset="77"/>
              </a:rPr>
              <a:t>list</a:t>
            </a:r>
            <a:r>
              <a:rPr lang="en-US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400" b="1" dirty="0"/>
              <a:t>’]</a:t>
            </a:r>
          </a:p>
          <a:p>
            <a:pPr marL="457200" indent="-457200"/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6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FEA-028B-D946-B312-8B477D6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[Python Docs!]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37F-4A81-5841-AEA5-9E19ACC3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ource Code Pro" panose="020B0509030403020204" pitchFamily="49" charset="77"/>
              </a:rPr>
              <a:t>[]</a:t>
            </a:r>
            <a:r>
              <a:rPr lang="en-US" sz="2400" dirty="0"/>
              <a:t> ”square brackets”: Used to access items in a list. We start at 0!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(): The number of items in a list</a:t>
            </a:r>
          </a:p>
          <a:p>
            <a:r>
              <a:rPr lang="en-US" sz="2400" dirty="0"/>
              <a:t>+: We can add lists together</a:t>
            </a:r>
          </a:p>
          <a:p>
            <a:r>
              <a:rPr lang="en-US" sz="2400" dirty="0"/>
              <a:t>min(), max(): Functions that take in a list and return some info.</a:t>
            </a:r>
          </a:p>
          <a:p>
            <a:r>
              <a:rPr lang="en-US" sz="2400" dirty="0"/>
              <a:t>Converting between types: Strings and Lists: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</a:rPr>
              <a:t>&lt;string&gt;.split(&lt;separator&gt;) </a:t>
            </a:r>
            <a:r>
              <a:rPr lang="en-US" sz="2400" dirty="0"/>
              <a:t>→  List of strings</a:t>
            </a:r>
          </a:p>
          <a:p>
            <a:pPr lvl="2"/>
            <a:r>
              <a:rPr lang="en-US" dirty="0">
                <a:latin typeface="Source Code Pro" panose="020B0509030403020204" pitchFamily="49" charset="77"/>
              </a:rPr>
              <a:t>'I am taking CS88.'.split(' ')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</a:rPr>
              <a:t>&lt;string&gt;.join(&lt;list&gt;) </a:t>
            </a:r>
            <a:r>
              <a:rPr lang="en-US" sz="2400" dirty="0"/>
              <a:t>→ String, with the items of a list joined together.</a:t>
            </a:r>
          </a:p>
          <a:p>
            <a:pPr lvl="2"/>
            <a:r>
              <a:rPr lang="en-US" dirty="0">
                <a:latin typeface="Source Code Pro" panose="020B0509030403020204" pitchFamily="49" charset="77"/>
              </a:rPr>
              <a:t>' '.join(['I', 'am', 'taking', 'C88C.'])</a:t>
            </a:r>
          </a:p>
          <a:p>
            <a:r>
              <a:rPr lang="en-US" sz="2400" dirty="0">
                <a:hlinkClick r:id="rId2"/>
              </a:rPr>
              <a:t>Lots more interesting tools!</a:t>
            </a:r>
            <a:endParaRPr lang="en-US" sz="24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542F48D-7E7F-C49F-5B1A-FA22693DEB5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51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F-7F12-2F42-A8AF-6700E89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Elements From a List (A Reference, Don't Memorize Yet!)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04-F946-7E47-8625-F75453A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b="1" dirty="0">
                <a:solidFill>
                  <a:schemeClr val="tx2"/>
                </a:solidFill>
              </a:rPr>
              <a:t>Selection</a:t>
            </a:r>
            <a:r>
              <a:rPr lang="en-US" sz="2600" dirty="0"/>
              <a:t> refers to extracting elements by their index.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b="1" dirty="0">
                <a:solidFill>
                  <a:schemeClr val="tx2"/>
                </a:solidFill>
              </a:rPr>
              <a:t>Slicing</a:t>
            </a:r>
            <a:r>
              <a:rPr lang="en-US" sz="2600" dirty="0"/>
              <a:t> refers to extracting subsequences.</a:t>
            </a:r>
          </a:p>
          <a:p>
            <a:pPr marL="0" indent="0">
              <a:buNone/>
            </a:pPr>
            <a:r>
              <a:rPr lang="en-US" sz="2600" dirty="0"/>
              <a:t>• These work uniformly across sequence types.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" panose="020B0509030403020204" pitchFamily="49" charset="77"/>
              </a:rPr>
              <a:t>L = [2,0,9,10,11]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" panose="020B0509030403020204" pitchFamily="49" charset="77"/>
              </a:rPr>
              <a:t>S  =  "Hello, world!"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L[2]== 9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L[-1] == L[</a:t>
            </a:r>
            <a:r>
              <a:rPr lang="en-US" sz="2000" dirty="0" err="1">
                <a:latin typeface="Source Code Pro" panose="020B0509030403020204" pitchFamily="49" charset="77"/>
              </a:rPr>
              <a:t>len</a:t>
            </a:r>
            <a:r>
              <a:rPr lang="en-US" sz="2000" dirty="0">
                <a:latin typeface="Source Code Pro" panose="020B0509030403020204" pitchFamily="49" charset="77"/>
              </a:rPr>
              <a:t>(t)-1] == 11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S[1] == "e" # Each element of a string is a one-element string.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L[1:4] == (L[1], L[2], L[3]) == (0, 9, 10)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S[1:2] == S[1] == "e"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S[0:5] == "Hello", S[0:5:2] == "</a:t>
            </a:r>
            <a:r>
              <a:rPr lang="en-US" sz="2000" dirty="0" err="1">
                <a:latin typeface="Source Code Pro" panose="020B0509030403020204" pitchFamily="49" charset="77"/>
              </a:rPr>
              <a:t>Hlo</a:t>
            </a:r>
            <a:r>
              <a:rPr lang="en-US" sz="2000" dirty="0">
                <a:latin typeface="Source Code Pro" panose="020B0509030403020204" pitchFamily="49" charset="77"/>
              </a:rPr>
              <a:t>", S[4::-1] == "</a:t>
            </a:r>
            <a:r>
              <a:rPr lang="en-US" sz="2000" dirty="0" err="1">
                <a:latin typeface="Source Code Pro" panose="020B0509030403020204" pitchFamily="49" charset="77"/>
              </a:rPr>
              <a:t>olleH</a:t>
            </a:r>
            <a:r>
              <a:rPr lang="en-US" sz="2000" dirty="0">
                <a:latin typeface="Source Code Pro" panose="020B0509030403020204" pitchFamily="49" charset="77"/>
              </a:rPr>
              <a:t>"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1FB7E3F-619D-05D6-12B3-A65F1E39781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1943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80A-E0AB-5447-91B9-0974DA9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191-4074-0947-95A9-C07E5A18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start counting from 0.</a:t>
            </a:r>
          </a:p>
          <a:p>
            <a:pPr lvl="1"/>
            <a:r>
              <a:rPr lang="en-US" sz="2400" dirty="0"/>
              <a:t>You </a:t>
            </a:r>
            <a:r>
              <a:rPr lang="en-US" sz="2400" i="1" dirty="0"/>
              <a:t>will </a:t>
            </a:r>
            <a:r>
              <a:rPr lang="en-US" sz="2400" dirty="0"/>
              <a:t>mess this up. We all do. It's ok.</a:t>
            </a:r>
          </a:p>
          <a:p>
            <a:pPr lvl="1"/>
            <a:r>
              <a:rPr lang="en-US" sz="2400" dirty="0"/>
              <a:t>There's lots of bad dad jokes about this.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r>
              <a:rPr lang="en-US" sz="2400" dirty="0">
                <a:sym typeface="Wingdings" pitchFamily="2" charset="2"/>
              </a:rPr>
              <a:t>Python provides flexibility but can be confusing.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[0] </a:t>
            </a:r>
            <a:r>
              <a:rPr lang="en-US" sz="2400" dirty="0">
                <a:sym typeface="Wingdings" pitchFamily="2" charset="2"/>
              </a:rPr>
              <a:t>means the first item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[-1] </a:t>
            </a:r>
            <a:r>
              <a:rPr lang="en-US" sz="2400" dirty="0">
                <a:sym typeface="Wingdings" pitchFamily="2" charset="2"/>
              </a:rPr>
              <a:t>means the last item, [-2] 2</a:t>
            </a:r>
            <a:r>
              <a:rPr lang="en-US" sz="2400" baseline="30000" dirty="0">
                <a:sym typeface="Wingdings" pitchFamily="2" charset="2"/>
              </a:rPr>
              <a:t>nd</a:t>
            </a:r>
            <a:r>
              <a:rPr lang="en-US" sz="2400" dirty="0">
                <a:sym typeface="Wingdings" pitchFamily="2" charset="2"/>
              </a:rPr>
              <a:t> to last, and so on</a:t>
            </a:r>
          </a:p>
          <a:p>
            <a:r>
              <a:rPr lang="en-US" sz="2400" b="1" dirty="0">
                <a:sym typeface="Wingdings" pitchFamily="2" charset="2"/>
              </a:rPr>
              <a:t>Slicing: The last value is </a:t>
            </a:r>
            <a:r>
              <a:rPr lang="en-US" sz="2400" b="1" i="1" dirty="0">
                <a:sym typeface="Wingdings" pitchFamily="2" charset="2"/>
              </a:rPr>
              <a:t>exclusive!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[:stop], e.g. 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[:5] # items 0-4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start:stop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], e.g. 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[2:5] # items 2,3,4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start:stop:step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] e.g. 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[0:8:2] # items 0,2,4,6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3552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F5BD-12D1-9BD9-AF43-F23FE0C5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3C9AB-FEC7-AB4D-7C32-A3DF6B9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Micro Pro Book" panose="02000603020000020004"/>
              </a:rPr>
              <a:t>Sequence Operations (Review and Reference)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55D6F8-F2BE-F4BB-4831-3C28A3DD1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0942" y="1130617"/>
          <a:ext cx="11597833" cy="5136845"/>
        </p:xfrm>
        <a:graphic>
          <a:graphicData uri="http://schemas.openxmlformats.org/drawingml/2006/table">
            <a:tbl>
              <a:tblPr/>
              <a:tblGrid>
                <a:gridCol w="3054831">
                  <a:extLst>
                    <a:ext uri="{9D8B030D-6E8A-4147-A177-3AD203B41FA5}">
                      <a16:colId xmlns:a16="http://schemas.microsoft.com/office/drawing/2014/main" val="3053288484"/>
                    </a:ext>
                  </a:extLst>
                </a:gridCol>
                <a:gridCol w="8543002">
                  <a:extLst>
                    <a:ext uri="{9D8B030D-6E8A-4147-A177-3AD203B41FA5}">
                      <a16:colId xmlns:a16="http://schemas.microsoft.com/office/drawing/2014/main" val="2252712893"/>
                    </a:ext>
                  </a:extLst>
                </a:gridCol>
              </a:tblGrid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15671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16620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not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19167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+ 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concatenation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0139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* n or n *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equivalent to adding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 itself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times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149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</a:t>
                      </a:r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origin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50743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035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s[i:j:k]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with step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24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len(s)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length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6166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min(s)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smallest item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516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max(s)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largest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6871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s.index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(x[, </a:t>
                      </a:r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[, j]])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 of the first occurrence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(at or after index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 before index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86173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s.count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number of occurrences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130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3E4F3-B050-E6B5-DAD1-3B4B2BAB9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29072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C303E-BA7F-2442-80A3-59BC5814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9D0894-CC32-854A-BBE9-D410C5EB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32E3-F607-9D4C-857A-953F09E419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69600" y="6381750"/>
            <a:ext cx="14224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461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repeat some task.</a:t>
            </a:r>
          </a:p>
          <a:p>
            <a:r>
              <a:rPr lang="en-US" dirty="0"/>
              <a:t>Write an expression to control when a while loop stops executing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32A0279-E6BF-E9BF-669A-BAF3D3637D1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17472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259FC3D-4C34-88D1-4089-D480303D82C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9B01534-AE81-246F-1A92-3FB7301078B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62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m,n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/>
              <a:t>thing = [ print('I like '+ course) for course in courses 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</a:t>
            </a:r>
          </a:p>
          <a:p>
            <a:pPr lvl="1"/>
            <a:r>
              <a:rPr lang="en-US" dirty="0"/>
              <a:t>[ “I like CS88”, “I like DATA8”, … ]</a:t>
            </a:r>
          </a:p>
          <a:p>
            <a:pPr lvl="1"/>
            <a:r>
              <a:rPr lang="en-US" dirty="0"/>
              <a:t>[]</a:t>
            </a:r>
          </a:p>
          <a:p>
            <a:pPr lvl="1"/>
            <a:r>
              <a:rPr lang="en-US" dirty="0"/>
              <a:t>[ None, None, None, None ]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
A) []
B) [‘The’, ’University’, ‘of’, ‘California’, ‘at’, ‘Berkeley’ ]
C) ‘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range(3,9)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1]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</a:p>
          <a:p>
            <a:pPr marL="360"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48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2272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1880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30440" y="18900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</a:t>
            </a:r>
            <a:r>
              <a:rPr lang="en-US" i="1" dirty="0"/>
              <a:t>predicate expression</a:t>
            </a:r>
            <a:r>
              <a:rPr lang="en-US" dirty="0"/>
              <a:t> is not satisfied</a:t>
            </a:r>
          </a:p>
          <a:p>
            <a:r>
              <a:rPr lang="en-US" dirty="0"/>
              <a:t> At the "end" of the body, we re-evaluate the expression, and continue as long as it True</a:t>
            </a:r>
          </a:p>
          <a:p>
            <a:r>
              <a:rPr lang="en-US" dirty="0"/>
              <a:t> Like conditionals and functions, we indent the body one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4036873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403874-85A0-3C5D-862D-042BE937D56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task we'll see many times!</a:t>
            </a:r>
          </a:p>
          <a:p>
            <a:r>
              <a:rPr lang="en-US" dirty="0"/>
              <a:t> The sum of 1 to 10 (inclusive) is 55. A useless, but useful, fact.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total = 0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n = 1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while n &lt;= 10: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    total += n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    n += 1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print(total)</a:t>
            </a:r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68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Index is the name used to track a position in some sequence.</a:t>
            </a:r>
          </a:p>
          <a:p>
            <a:r>
              <a:rPr lang="en-US" dirty="0"/>
              <a:t> We can "index into" a string to get an individual letter</a:t>
            </a:r>
          </a:p>
          <a:p>
            <a:r>
              <a:rPr lang="en-US" dirty="0"/>
              <a:t> 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text[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]</a:t>
            </a:r>
            <a:r>
              <a:rPr lang="en-US" b="0" dirty="0">
                <a:effectLst/>
                <a:latin typeface="SourceCodePro" panose="020B0309030403020204" pitchFamily="34" charset="0"/>
              </a:rPr>
              <a:t> == "H"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"Hello, C88C!"</a:t>
            </a: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index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while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index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&lt;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 err="1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len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(text):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	print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(text[index])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index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effectLst/>
                <a:latin typeface="SourceCodePro" panose="020B0309030403020204" pitchFamily="34" charset="0"/>
              </a:rPr>
              <a:t># Same as index = index += 1</a:t>
            </a:r>
          </a:p>
          <a:p>
            <a:pPr marL="0" indent="0">
              <a:buNone/>
            </a:pP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448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&gt;&gt;&gt; </a:t>
            </a:r>
            <a:r>
              <a:rPr lang="en-US" sz="2400" b="0" dirty="0" err="1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(10)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55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while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&lt;=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buNone/>
            </a:pP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3144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dirty="0" err="1">
                <a:solidFill>
                  <a:srgbClr val="622CBC"/>
                </a:solidFill>
                <a:latin typeface="SourceCodePro" panose="020B0309030403020204" pitchFamily="34" charset="0"/>
              </a:rPr>
              <a:t>_down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&gt;&gt;&gt; </a:t>
            </a:r>
            <a:r>
              <a:rPr lang="en-US" sz="2400" b="0" dirty="0" err="1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sum_to_n_down</a:t>
            </a: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(10)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55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while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 &gt; 0: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n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-=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buNone/>
            </a:pP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6421412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14309</TotalTime>
  <Words>3535</Words>
  <Application>Microsoft Macintosh PowerPoint</Application>
  <PresentationFormat>Widescreen</PresentationFormat>
  <Paragraphs>435</Paragraphs>
  <Slides>49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FreightMicro Pro Book</vt:lpstr>
      <vt:lpstr>ＭＳ Ｐゴシック</vt:lpstr>
      <vt:lpstr>Open Sans</vt:lpstr>
      <vt:lpstr>Arial</vt:lpstr>
      <vt:lpstr>Calibri</vt:lpstr>
      <vt:lpstr>Courier</vt:lpstr>
      <vt:lpstr>Courier New</vt:lpstr>
      <vt:lpstr>FreightMicro Pro Light</vt:lpstr>
      <vt:lpstr>FreightMicro Pro Medium</vt:lpstr>
      <vt:lpstr>Helvetica Neue</vt:lpstr>
      <vt:lpstr>Source Code Pro</vt:lpstr>
      <vt:lpstr>Source Code Pro Medium</vt:lpstr>
      <vt:lpstr>SourceCodePro</vt:lpstr>
      <vt:lpstr>Times New Roman</vt:lpstr>
      <vt:lpstr>Wingdings</vt:lpstr>
      <vt:lpstr>3_Main C88C</vt:lpstr>
      <vt:lpstr>Lecture 4: Sequences and for Loops</vt:lpstr>
      <vt:lpstr>Announcements</vt:lpstr>
      <vt:lpstr>Iteration with while Loops</vt:lpstr>
      <vt:lpstr>Learning Objectives</vt:lpstr>
      <vt:lpstr>while Statement – Iteration Control</vt:lpstr>
      <vt:lpstr>Sum The Numbers</vt:lpstr>
      <vt:lpstr>While Loops and Text</vt:lpstr>
      <vt:lpstr>Sum The Numbers As a Function</vt:lpstr>
      <vt:lpstr>Sum The Numbers As a Function</vt:lpstr>
      <vt:lpstr>for Loops</vt:lpstr>
      <vt:lpstr>Learning Objectives: Using Lists in Practice</vt:lpstr>
      <vt:lpstr>REVIEW: while statement – iteration control</vt:lpstr>
      <vt:lpstr>for Statement – Iteration Control</vt:lpstr>
      <vt:lpstr>Live Coding Demo</vt:lpstr>
      <vt:lpstr>Live Coding Demo</vt:lpstr>
      <vt:lpstr>Iteration with for Loops</vt:lpstr>
      <vt:lpstr>Learning Objectives: Using Lists in Practice</vt:lpstr>
      <vt:lpstr>REVIEW: while statement – iteration control</vt:lpstr>
      <vt:lpstr>for Statement – Iteration Control</vt:lpstr>
      <vt:lpstr>&lt;sequence expression&gt; — What's that?</vt:lpstr>
      <vt:lpstr>Comparing Loops</vt:lpstr>
      <vt:lpstr>Live Coding Demo</vt:lpstr>
      <vt:lpstr>Summing 1 to N (Again)</vt:lpstr>
      <vt:lpstr>Sequences</vt:lpstr>
      <vt:lpstr>Sequences [Docs]</vt:lpstr>
      <vt:lpstr>&lt;sequence expression&gt; — What's that?</vt:lpstr>
      <vt:lpstr>Common Sequences</vt:lpstr>
      <vt:lpstr>range</vt:lpstr>
      <vt:lpstr>Sequence Operations</vt:lpstr>
      <vt:lpstr>Live Coding Demo</vt:lpstr>
      <vt:lpstr>Lists</vt:lpstr>
      <vt:lpstr>Learning Objectives</vt:lpstr>
      <vt:lpstr>Lists</vt:lpstr>
      <vt:lpstr>Types We’ve Learned So Far</vt:lpstr>
      <vt:lpstr>List Operations [Python Docs!]</vt:lpstr>
      <vt:lpstr>Selecting Elements From a List (A Reference, Don't Memorize Yet!)</vt:lpstr>
      <vt:lpstr>Rules of Indexing &amp; Slicing</vt:lpstr>
      <vt:lpstr>Sequence Operations (Review and Reference)</vt:lpstr>
      <vt:lpstr>Demo</vt:lpstr>
      <vt:lpstr>List Comprehensions</vt:lpstr>
      <vt:lpstr>Learning Objectives</vt:lpstr>
      <vt:lpstr>Data-driven iteration</vt:lpstr>
      <vt:lpstr>PowerPoint Presentation</vt:lpstr>
      <vt:lpstr>iClicker Question</vt:lpstr>
      <vt:lpstr>PowerPoint Presentation</vt:lpstr>
      <vt:lpstr>PowerPoint Presentation</vt:lpstr>
      <vt:lpstr>PowerPoint Presentation</vt:lpstr>
      <vt:lpstr>Example “Acronym”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97</cp:revision>
  <cp:lastPrinted>2023-01-30T21:55:31Z</cp:lastPrinted>
  <dcterms:modified xsi:type="dcterms:W3CDTF">2024-01-29T21:31:54Z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