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0" r:id="rId1"/>
  </p:sldMasterIdLst>
  <p:notesMasterIdLst>
    <p:notesMasterId r:id="rId23"/>
  </p:notesMasterIdLst>
  <p:sldIdLst>
    <p:sldId id="423" r:id="rId2"/>
    <p:sldId id="308" r:id="rId3"/>
    <p:sldId id="299" r:id="rId4"/>
    <p:sldId id="314" r:id="rId5"/>
    <p:sldId id="303" r:id="rId6"/>
    <p:sldId id="307" r:id="rId7"/>
    <p:sldId id="312" r:id="rId8"/>
    <p:sldId id="290" r:id="rId9"/>
    <p:sldId id="418" r:id="rId10"/>
    <p:sldId id="414" r:id="rId11"/>
    <p:sldId id="410" r:id="rId12"/>
    <p:sldId id="264" r:id="rId13"/>
    <p:sldId id="280" r:id="rId14"/>
    <p:sldId id="265" r:id="rId15"/>
    <p:sldId id="412" r:id="rId16"/>
    <p:sldId id="281" r:id="rId17"/>
    <p:sldId id="422" r:id="rId18"/>
    <p:sldId id="413" r:id="rId19"/>
    <p:sldId id="270" r:id="rId20"/>
    <p:sldId id="271" r:id="rId21"/>
    <p:sldId id="417" r:id="rId22"/>
  </p:sldIdLst>
  <p:sldSz cx="12192000" cy="6858000"/>
  <p:notesSz cx="6997700" cy="9194800"/>
  <p:embeddedFontLst>
    <p:embeddedFont>
      <p:font typeface="Courier" panose="02070309020205020404" pitchFamily="49" charset="0"/>
      <p:regular r:id="rId24"/>
      <p:bold r:id="rId25"/>
      <p:italic r:id="rId26"/>
      <p:boldItalic r:id="rId27"/>
    </p:embeddedFont>
    <p:embeddedFont>
      <p:font typeface="FreightMicro Pro Book"/>
      <p:regular r:id="rId28"/>
      <p:italic r:id="rId29"/>
    </p:embeddedFont>
    <p:embeddedFont>
      <p:font typeface="FreightSans Pro Medium" panose="020F0502020204030204" pitchFamily="34" charset="0"/>
      <p:regular r:id="rId30"/>
      <p:bold r:id="rId31"/>
      <p:italic r:id="rId32"/>
      <p:boldItalic r:id="rId33"/>
    </p:embeddedFont>
    <p:embeddedFont>
      <p:font typeface="Open Sans" pitchFamily="2" charset="0"/>
      <p:regular r:id="rId34"/>
      <p:bold r:id="rId35"/>
      <p:italic r:id="rId36"/>
      <p:boldItalic r:id="rId37"/>
    </p:embeddedFont>
    <p:embeddedFont>
      <p:font typeface="Open Sans Light" pitchFamily="2" charset="0"/>
      <p:regular r:id="rId38"/>
      <p:italic r:id="rId39"/>
    </p:embeddedFont>
    <p:embeddedFont>
      <p:font typeface="Source Code Pro" panose="020B0309030403020204" pitchFamily="34" charset="0"/>
      <p:regular r:id="rId40"/>
      <p:bold r:id="rId41"/>
      <p:italic r:id="rId42"/>
      <p:boldItalic r:id="rId43"/>
    </p:embeddedFont>
    <p:embeddedFont>
      <p:font typeface="Source Code Pro Medium" panose="020B0309030403020204" pitchFamily="34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4"/>
    <p:restoredTop sz="92177"/>
  </p:normalViewPr>
  <p:slideViewPr>
    <p:cSldViewPr snapToGrid="0">
      <p:cViewPr varScale="1">
        <p:scale>
          <a:sx n="117" d="100"/>
          <a:sy n="117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>
            <a:lvl1pPr>
              <a:defRPr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sym typeface="Times New Roman"/>
              </a:rPr>
              <a:pPr algn="r"/>
              <a:t>‹#›</a:t>
            </a:fld>
            <a:endParaRPr lang="en-US" sz="900" dirty="0">
              <a:solidFill>
                <a:schemeClr val="dk1"/>
              </a:solidFill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5592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Open Sans Light" panose="020B0606030504020204" pitchFamily="34" charset="0"/>
        <a:ea typeface="Open Sans Light" panose="020B0606030504020204" pitchFamily="34" charset="0"/>
        <a:cs typeface="Open Sans Light" panose="020B0606030504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2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Medium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80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17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619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461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 Light" panose="020B0606030504020204" pitchFamily="34" charset="0"/>
              </a:rPr>
              <a:pPr/>
              <a:t>8</a:t>
            </a:fld>
            <a:endParaRPr lang="en-US" sz="900" dirty="0">
              <a:latin typeface="Open Sans Light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Open Sans Light" panose="020B0606030504020204" pitchFamily="34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6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83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63" name="Google Shape;3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852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949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86" name="Google Shape;3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102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69" name="Google Shape;2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06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0390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8460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176073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33219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6550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32097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r>
              <a:rPr lang="en-US" sz="788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9415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2580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88120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70668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3706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85878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760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33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7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8973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4407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1335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9199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7250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0981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9410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566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p/composingprograms.html#code=def%20make_counter%28%29%3A%0A%20%20%20%20counter%20%3D%20%5B0%5D%0A%20%20%20%20def%20count_up%28%29%3A%0A%20%20%20%20%20%20%20%20%20%20%20%20counter%5B0%5D%20%2B%3D%201%0A%20%20%20%20%20%20%20%20%20%20%20%20return%20counter%0A%20%20%20%20return%20count_up%0A%20%20%20%20%0Ac%20%3D%20make_counter%28%29%0Aprint%28c%29%0Ac%28%29%0Ac%28%29%0Ac%28%29&amp;cumulative=true&amp;mode=edit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omposingprograms.html#code=def%20make_withdraw_account%28initial%29%3A%0A%20%20%20%20balance%20%3D%20%5Binitial%5D%0A%20%20%20%20%0A%20%20%20%20def%20withdraw%28amount%29%3A%0A%20%20%20%20%20%20%20%20if%20balance%5B0%5D%20-%20amount%20%3C%200%3A%0A%20%20%20%20%20%20%20%20%20%20%20%20return%20'Insufficient%20funds'%0A%20%20%20%20%20%20%20%20balance%5B0%5D%20-%3D%20amount%0A%20%20%20%20%20%20%20%20return%20balance%5B0%5D%0A%20%20%20%20%0A%20%20%20%20return%20withdraw%0A%20%20%20%20%0Awithdraw%20%3D%20make_withdraw_account%28100%29%0Awithdraw%2825%29%0Awithdraw%2825%29&amp;cumulative=true&amp;curInstr=19&amp;mode=display&amp;origin=composingprograms.js&amp;py=3&amp;rawInputLstJSON=%5B%5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omposingprograms.html#code=def%20make_withdraw_account%28initial%29%3A%0A%20%20%20%20balance%20%3D%20%5Binitial%5D%0A%20%20%20%20%0A%20%20%20%20def%20withdraw%28amount%29%3A%0A%20%20%20%20%20%20%20%20if%20balance%5B0%5D%20-%20amount%20%3C%200%3A%0A%20%20%20%20%20%20%20%20%20%20%20%20return%20'Insufficient%20funds'%0A%20%20%20%20%20%20%20%20balance%5B0%5D%20-%3D%20amount%0A%20%20%20%20%20%20%20%20return%20balance%5B0%5D%0A%20%20%20%20%0A%20%20%20%20return%20withdraw%0A%20%20%20%20%0Awithdraw%20%3D%20make_withdraw_account%28100%29%0Awithdraw%2825%29%0Awithdraw%2825%29&amp;cumulative=true&amp;curInstr=19&amp;mode=display&amp;origin=composingprograms.js&amp;py=3&amp;rawInputLstJSON=%5B%5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68A-B141-EE86-D10A-848150E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E89-B225-4341-E77E-A9C4A229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Maps project out!</a:t>
            </a:r>
          </a:p>
          <a:p>
            <a:pPr lvl="1"/>
            <a:r>
              <a:rPr lang="en-US" dirty="0"/>
              <a:t> Remember to test locally!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python3 ok –u … # to unlock tests</a:t>
            </a:r>
          </a:p>
          <a:p>
            <a:pPr lvl="1"/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python3 ok –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… # open interactive Python when tests fail.</a:t>
            </a:r>
          </a:p>
          <a:p>
            <a:pPr lvl="1"/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Use print("DEBUG: ", …) or print(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f"DEBUG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: {…}")</a:t>
            </a:r>
          </a:p>
          <a:p>
            <a:pPr lvl="2"/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</a:t>
            </a: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These </a:t>
            </a: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will not cause the </a:t>
            </a:r>
            <a:r>
              <a:rPr lang="en-US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autograder</a:t>
            </a: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to</a:t>
            </a: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fail.</a:t>
            </a:r>
          </a:p>
          <a:p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Today:</a:t>
            </a:r>
          </a:p>
          <a:p>
            <a:pPr lvl="1"/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Wrap</a:t>
            </a: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up 1 mutable data example, then ADTs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9D0A-21F1-1958-9113-399B19A71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50340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195A-9A97-B04A-B6C0-EF950683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B326C-C421-E14D-8661-C40157E0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Compound values combine other values together</a:t>
            </a:r>
          </a:p>
          <a:p>
            <a:pPr lvl="1"/>
            <a:r>
              <a:rPr lang="en-US" sz="2400" dirty="0"/>
              <a:t>date: a year, a month, and a day</a:t>
            </a:r>
          </a:p>
          <a:p>
            <a:pPr lvl="1"/>
            <a:r>
              <a:rPr lang="en-US" sz="2400" dirty="0"/>
              <a:t>geographic position: latitude and longitude</a:t>
            </a:r>
          </a:p>
          <a:p>
            <a:pPr lvl="1"/>
            <a:r>
              <a:rPr lang="en-US" sz="2400" dirty="0"/>
              <a:t>a game board</a:t>
            </a:r>
          </a:p>
          <a:p>
            <a:endParaRPr lang="en-US" sz="2400" dirty="0"/>
          </a:p>
          <a:p>
            <a:r>
              <a:rPr lang="en-US" sz="2400" dirty="0"/>
              <a:t>Data abstraction lets us manipulate compound values as units</a:t>
            </a:r>
          </a:p>
          <a:p>
            <a:r>
              <a:rPr lang="en-US" sz="2400" dirty="0"/>
              <a:t>Isolate two parts of any program that uses data: </a:t>
            </a:r>
          </a:p>
          <a:p>
            <a:pPr lvl="1"/>
            <a:r>
              <a:rPr lang="en-US" sz="2400" dirty="0"/>
              <a:t>How data are represented (as parts) </a:t>
            </a:r>
          </a:p>
          <a:p>
            <a:pPr lvl="1"/>
            <a:r>
              <a:rPr lang="en-US" sz="2400" dirty="0"/>
              <a:t>How data are manipulated (as units) </a:t>
            </a:r>
          </a:p>
          <a:p>
            <a:r>
              <a:rPr lang="en-US" sz="2400" b="1" dirty="0"/>
              <a:t>Data abstraction</a:t>
            </a:r>
            <a:r>
              <a:rPr lang="en-US" sz="2400" dirty="0"/>
              <a:t>: A methodology by which functions enforce an abstraction barrier between </a:t>
            </a:r>
            <a:r>
              <a:rPr lang="en-US" sz="2400" i="1" dirty="0"/>
              <a:t>representation </a:t>
            </a:r>
            <a:r>
              <a:rPr lang="en-US" sz="2400" dirty="0"/>
              <a:t>and </a:t>
            </a:r>
            <a:r>
              <a:rPr lang="en-US" sz="2400" i="1" dirty="0"/>
              <a:t>use </a:t>
            </a:r>
            <a:endParaRPr lang="en-US" sz="2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CA8D428-E97E-D04F-8E06-51BE950A29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1648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CCEA-ABE1-994B-9C87-AE7A1DFB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Abstract Data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7473-520D-B849-9301-423FFA38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do you represent the </a:t>
            </a:r>
            <a:r>
              <a:rPr lang="en-US" sz="2400" i="1" dirty="0"/>
              <a:t>idea</a:t>
            </a:r>
            <a:r>
              <a:rPr lang="en-US" sz="2400" dirty="0"/>
              <a:t> of a game board, a "course", a person, a student, anything?</a:t>
            </a:r>
          </a:p>
          <a:p>
            <a:pPr lvl="1"/>
            <a:r>
              <a:rPr lang="en-US" sz="2175" dirty="0"/>
              <a:t> Programming languages allow you to do just about anything!</a:t>
            </a:r>
          </a:p>
          <a:p>
            <a:r>
              <a:rPr lang="en-US" sz="2400" dirty="0"/>
              <a:t>“Self-Documenting”</a:t>
            </a:r>
          </a:p>
          <a:p>
            <a:pPr lvl="1"/>
            <a:r>
              <a:rPr lang="en-US" sz="2400" dirty="0" err="1"/>
              <a:t>contact_name</a:t>
            </a:r>
            <a:r>
              <a:rPr lang="en-US" sz="2400" dirty="0"/>
              <a:t>(contact)</a:t>
            </a:r>
          </a:p>
          <a:p>
            <a:pPr lvl="2"/>
            <a:r>
              <a:rPr lang="en-US" sz="2400" dirty="0"/>
              <a:t> vs contact[0]</a:t>
            </a:r>
          </a:p>
          <a:p>
            <a:pPr lvl="1"/>
            <a:r>
              <a:rPr lang="en-US" sz="2400" dirty="0"/>
              <a:t>“0” may seem clear now, but what about in a week? 3 months? </a:t>
            </a:r>
          </a:p>
          <a:p>
            <a:r>
              <a:rPr lang="en-US" sz="2400" dirty="0"/>
              <a:t>Change your implementation</a:t>
            </a:r>
          </a:p>
          <a:p>
            <a:pPr lvl="1"/>
            <a:r>
              <a:rPr lang="en-US" sz="2400" dirty="0"/>
              <a:t>Maybe today it’s just a Python List</a:t>
            </a:r>
          </a:p>
          <a:p>
            <a:pPr lvl="1"/>
            <a:r>
              <a:rPr lang="en-US" sz="2400" dirty="0"/>
              <a:t>Tomorrow: It could be a file on your computer; a database in web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70206-8E92-FCE8-F616-3168C5782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2576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solidFill>
            <a:schemeClr val="tx2"/>
          </a:solidFill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Abstract Data Type</a:t>
            </a:r>
            <a:endParaRPr lang="en-US" dirty="0"/>
          </a:p>
        </p:txBody>
      </p:sp>
      <p:sp>
        <p:nvSpPr>
          <p:cNvPr id="206" name="Google Shape;206;p20"/>
          <p:cNvSpPr/>
          <p:nvPr/>
        </p:nvSpPr>
        <p:spPr>
          <a:xfrm>
            <a:off x="4572000" y="2362200"/>
            <a:ext cx="4038600" cy="266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5466706" y="2450068"/>
            <a:ext cx="19246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 new Data Type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5715000" y="3216598"/>
            <a:ext cx="258275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Internal Representation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1828800" y="4558348"/>
            <a:ext cx="265970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External Representation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2995786" y="2545723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Constructors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239442" y="3216598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Selectors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3175322" y="3887473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Operations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2470642" y="1779346"/>
            <a:ext cx="1537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Operations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4488503" y="1775977"/>
            <a:ext cx="9813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Object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5715000" y="3891687"/>
            <a:ext cx="255711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Implementation on that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Internal representation 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4419600" y="2545724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4419600" y="3178356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4419600" y="3810001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4419600" y="4442633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3563000" y="5186442"/>
            <a:ext cx="26597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Interface</a:t>
            </a:r>
          </a:p>
          <a:p>
            <a:pPr algn="ctr"/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Abstraction Barrier!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72A11FD8-750B-0D12-A655-DD107C390F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3649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>
            <a:spLocks noGrp="1"/>
          </p:cNvSpPr>
          <p:nvPr>
            <p:ph type="title"/>
          </p:nvPr>
        </p:nvSpPr>
        <p:spPr>
          <a:solidFill>
            <a:schemeClr val="tx2"/>
          </a:solidFill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C.O.R.E concepts</a:t>
            </a:r>
            <a:endParaRPr lang="en-US" dirty="0"/>
          </a:p>
        </p:txBody>
      </p:sp>
      <p:sp>
        <p:nvSpPr>
          <p:cNvPr id="369" name="Google Shape;369;p36"/>
          <p:cNvSpPr txBox="1"/>
          <p:nvPr/>
        </p:nvSpPr>
        <p:spPr>
          <a:xfrm>
            <a:off x="3124201" y="1524000"/>
            <a:ext cx="184978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</a:t>
            </a:r>
            <a:r>
              <a:rPr lang="en-US" sz="32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ompute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0" name="Google Shape;370;p36"/>
          <p:cNvSpPr txBox="1"/>
          <p:nvPr/>
        </p:nvSpPr>
        <p:spPr>
          <a:xfrm>
            <a:off x="3124200" y="2514600"/>
            <a:ext cx="219202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O</a:t>
            </a:r>
            <a:r>
              <a:rPr lang="en-US" sz="32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perations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3124200" y="3682424"/>
            <a:ext cx="296788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R</a:t>
            </a:r>
            <a:r>
              <a:rPr lang="en-US" sz="32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epresentation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3124200" y="4825424"/>
            <a:ext cx="21010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E</a:t>
            </a:r>
            <a:r>
              <a:rPr lang="en-US" sz="32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valuation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3" name="Google Shape;373;p36"/>
          <p:cNvSpPr txBox="1"/>
          <p:nvPr/>
        </p:nvSpPr>
        <p:spPr>
          <a:xfrm>
            <a:off x="6477000" y="1161872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Perform useful computations treating objects abstractly as whole values and operating on them.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4" name="Google Shape;374;p36"/>
          <p:cNvSpPr txBox="1"/>
          <p:nvPr/>
        </p:nvSpPr>
        <p:spPr>
          <a:xfrm>
            <a:off x="6477000" y="2457272"/>
            <a:ext cx="3505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Provide operations on the abstract components that allow ease of use – independent of concrete representation.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5" name="Google Shape;375;p36"/>
          <p:cNvSpPr txBox="1"/>
          <p:nvPr/>
        </p:nvSpPr>
        <p:spPr>
          <a:xfrm>
            <a:off x="6477000" y="3724870"/>
            <a:ext cx="3505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Constructors and selectors that provide an abstract interface to a concrete representation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6" name="Google Shape;376;p36"/>
          <p:cNvSpPr txBox="1"/>
          <p:nvPr/>
        </p:nvSpPr>
        <p:spPr>
          <a:xfrm>
            <a:off x="6477000" y="4763870"/>
            <a:ext cx="3505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Execution on a computing machine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cxnSp>
        <p:nvCxnSpPr>
          <p:cNvPr id="377" name="Google Shape;377;p36"/>
          <p:cNvCxnSpPr/>
          <p:nvPr/>
        </p:nvCxnSpPr>
        <p:spPr>
          <a:xfrm>
            <a:off x="3200400" y="2438400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36"/>
          <p:cNvCxnSpPr/>
          <p:nvPr/>
        </p:nvCxnSpPr>
        <p:spPr>
          <a:xfrm>
            <a:off x="3276600" y="3682424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79" name="Google Shape;379;p36"/>
          <p:cNvCxnSpPr/>
          <p:nvPr/>
        </p:nvCxnSpPr>
        <p:spPr>
          <a:xfrm>
            <a:off x="3276600" y="4749224"/>
            <a:ext cx="6553200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0" name="Google Shape;380;p36"/>
          <p:cNvSpPr/>
          <p:nvPr/>
        </p:nvSpPr>
        <p:spPr>
          <a:xfrm>
            <a:off x="2590800" y="2438400"/>
            <a:ext cx="533400" cy="22860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81" name="Google Shape;381;p36"/>
          <p:cNvSpPr txBox="1"/>
          <p:nvPr/>
        </p:nvSpPr>
        <p:spPr>
          <a:xfrm rot="-5400000">
            <a:off x="807417" y="3383585"/>
            <a:ext cx="28092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Abstract Data Type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82" name="Google Shape;382;p36"/>
          <p:cNvSpPr txBox="1"/>
          <p:nvPr/>
        </p:nvSpPr>
        <p:spPr>
          <a:xfrm>
            <a:off x="6658401" y="5735627"/>
            <a:ext cx="27494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Abstraction Barrier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cxnSp>
        <p:nvCxnSpPr>
          <p:cNvPr id="383" name="Google Shape;383;p36"/>
          <p:cNvCxnSpPr>
            <a:cxnSpLocks/>
          </p:cNvCxnSpPr>
          <p:nvPr/>
        </p:nvCxnSpPr>
        <p:spPr>
          <a:xfrm>
            <a:off x="5906592" y="3657600"/>
            <a:ext cx="718889" cy="2288232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0CC9EB8-F0B4-D3AC-665D-C51DEB8A87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2567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solidFill>
            <a:schemeClr val="tx2"/>
          </a:solidFill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Reminder: Lists</a:t>
            </a:r>
            <a:endParaRPr lang="en-US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Lists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Constructors</a:t>
            </a:r>
            <a:r>
              <a:rPr lang="en-US" dirty="0">
                <a:sym typeface="Courier"/>
              </a:rPr>
              <a:t>: 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list( … )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[ &lt;</a:t>
            </a:r>
            <a:r>
              <a:rPr lang="en-US" dirty="0" err="1">
                <a:sym typeface="Courier"/>
              </a:rPr>
              <a:t>exps</a:t>
            </a:r>
            <a:r>
              <a:rPr lang="en-US" dirty="0">
                <a:sym typeface="Courier"/>
              </a:rPr>
              <a:t>&gt;,…  ] 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[&lt;exp&gt; for &lt;var&gt; in &lt;list&gt; [ if &lt;exp&gt; ] ]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Selectors</a:t>
            </a:r>
            <a:r>
              <a:rPr lang="en-US" dirty="0">
                <a:sym typeface="Courier"/>
              </a:rPr>
              <a:t>: &lt;list&gt; [ &lt;index or slice&gt; ]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Operations</a:t>
            </a:r>
            <a:r>
              <a:rPr lang="en-US" dirty="0">
                <a:sym typeface="Courier"/>
              </a:rPr>
              <a:t>: in, not in, +, *, </a:t>
            </a:r>
            <a:r>
              <a:rPr lang="en-US" dirty="0" err="1">
                <a:sym typeface="Courier"/>
              </a:rPr>
              <a:t>len</a:t>
            </a:r>
            <a:r>
              <a:rPr lang="en-US" dirty="0">
                <a:sym typeface="Courier"/>
              </a:rPr>
              <a:t>, min, max</a:t>
            </a:r>
            <a:endParaRPr lang="en-US" dirty="0"/>
          </a:p>
          <a:p>
            <a:pPr lvl="2"/>
            <a:r>
              <a:rPr lang="en-US" dirty="0">
                <a:sym typeface="Arial"/>
              </a:rPr>
              <a:t>Mutable ones too (but not yet</a:t>
            </a:r>
            <a:endParaRPr lang="en-US" dirty="0"/>
          </a:p>
          <a:p>
            <a:r>
              <a:rPr lang="en-US" dirty="0"/>
              <a:t> Tuples</a:t>
            </a:r>
          </a:p>
          <a:p>
            <a:pPr lvl="1"/>
            <a:r>
              <a:rPr lang="en-US" dirty="0"/>
              <a:t>A lot like lists, but you cannot edit them. We'll revisit on Monday.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971D74D-71BC-4D93-B6EC-3653C5F94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151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Small ADT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2C8B6-DA92-764A-A377-DC59659607D9}"/>
              </a:ext>
            </a:extLst>
          </p:cNvPr>
          <p:cNvSpPr txBox="1"/>
          <p:nvPr/>
        </p:nvSpPr>
        <p:spPr>
          <a:xfrm>
            <a:off x="1715387" y="1084175"/>
            <a:ext cx="87612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def point(x, y): # constructor</a:t>
            </a:r>
          </a:p>
          <a:p>
            <a:r>
              <a:rPr lang="en-US" sz="22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	return [x, y]</a:t>
            </a:r>
            <a:br>
              <a:rPr lang="en-US" sz="22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br>
              <a:rPr lang="en-US" sz="22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22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x = lambda point: point[0] # selector</a:t>
            </a:r>
          </a:p>
          <a:p>
            <a:r>
              <a:rPr lang="en-US" sz="22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y = lambda point: point[1]</a:t>
            </a:r>
          </a:p>
          <a:p>
            <a:r>
              <a:rPr lang="en-US" sz="22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</a:t>
            </a:r>
          </a:p>
          <a:p>
            <a:r>
              <a:rPr lang="en-US" sz="22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def distance(p1, p2): # Operator</a:t>
            </a:r>
          </a:p>
          <a:p>
            <a:r>
              <a:rPr lang="en-US" sz="22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	return ((x(p2) - x(p1)**2 + (y(p2) - y(p1))**2) ** 0.5</a:t>
            </a:r>
          </a:p>
          <a:p>
            <a:endParaRPr lang="en-US" sz="2200" dirty="0">
              <a:latin typeface="Source Code Pro" panose="020B0509030403020204" pitchFamily="49" charset="77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2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origin = point(0, 0)</a:t>
            </a:r>
          </a:p>
          <a:p>
            <a:r>
              <a:rPr lang="en-US" sz="22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my_house</a:t>
            </a:r>
            <a:r>
              <a:rPr lang="en-US" sz="22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= point(5, 5)</a:t>
            </a:r>
          </a:p>
          <a:p>
            <a:r>
              <a:rPr lang="en-US" sz="22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campus = point(25, 25)</a:t>
            </a:r>
          </a:p>
          <a:p>
            <a:r>
              <a:rPr lang="en-US" sz="22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distance_to_campus</a:t>
            </a:r>
            <a:r>
              <a:rPr lang="en-US" sz="22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= distance(</a:t>
            </a:r>
            <a:r>
              <a:rPr lang="en-US" sz="22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my_house</a:t>
            </a:r>
            <a:r>
              <a:rPr lang="en-US" sz="22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, campus)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513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218333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Constructors &amp; Selectors</a:t>
            </a:r>
            <a:endParaRPr lang="en-US" dirty="0"/>
          </a:p>
          <a:p>
            <a:r>
              <a:rPr lang="en-US" dirty="0">
                <a:sym typeface="Arial"/>
              </a:rPr>
              <a:t>Operations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Express the behavior of objects, invariants, </a:t>
            </a:r>
            <a:r>
              <a:rPr lang="en-US" dirty="0" err="1">
                <a:sym typeface="Arial"/>
              </a:rPr>
              <a:t>etc</a:t>
            </a:r>
            <a:endParaRPr lang="en-US" dirty="0">
              <a:sym typeface="Arial"/>
            </a:endParaRPr>
          </a:p>
          <a:p>
            <a:pPr lvl="1"/>
            <a:r>
              <a:rPr lang="en-US" dirty="0">
                <a:sym typeface="Arial"/>
              </a:rPr>
              <a:t>Implemented (abstractly) in terms of Constructors and Selectors for the object</a:t>
            </a:r>
            <a:endParaRPr lang="en-US" dirty="0"/>
          </a:p>
          <a:p>
            <a:r>
              <a:rPr lang="en-US" dirty="0">
                <a:sym typeface="Arial"/>
              </a:rPr>
              <a:t>Representation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Implement the structure of the object 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880950F-AA14-B033-C714-573BD28380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D9FAD91-5157-1CB3-892A-5931812F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/>
              </a:rPr>
              <a:t>Creating an Abstract Data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1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B721-06B1-DCE8-9DE2-9CB3A1FF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Abstraction 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1CF8-3E2D-92AB-4A47-FED5A3F2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Arial"/>
              </a:rPr>
              <a:t>An abstraction barrier violation occurs when a part of the program that can use the "higher level" functions uses "lower level" ones instead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 At either layer of abstraction</a:t>
            </a:r>
          </a:p>
          <a:p>
            <a:pPr lvl="1"/>
            <a:r>
              <a:rPr lang="en-US" dirty="0"/>
              <a:t> e.g. Should your function be aware of the implementation?</a:t>
            </a:r>
          </a:p>
          <a:p>
            <a:pPr lvl="2"/>
            <a:r>
              <a:rPr lang="en-US" dirty="0"/>
              <a:t> Be consistent!</a:t>
            </a:r>
          </a:p>
          <a:p>
            <a:r>
              <a:rPr lang="en-US" dirty="0">
                <a:sym typeface="Arial"/>
              </a:rPr>
              <a:t>Abstraction barriers make programs easier to get right, maintain, and modify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Fewer changes when representation changes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907B-E344-9351-20D9-14492370D5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3567-CACD-6D40-99A9-5715927F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Question: Changing Representations? http://go.c88c.org/10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9D87-93D4-AF42-A483-337D7305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1.1 </a:t>
            </a:r>
          </a:p>
          <a:p>
            <a:r>
              <a:rPr lang="en-US" dirty="0"/>
              <a:t>Assuming we update our selectors, what are valid representations for our point(x, y) ADT?</a:t>
            </a:r>
          </a:p>
          <a:p>
            <a:endParaRPr lang="en-US" dirty="0"/>
          </a:p>
          <a:p>
            <a:r>
              <a:rPr lang="en-US" dirty="0"/>
              <a:t>Currently point(1, 2) is represented as [1, 2]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A) [y, x] # [2, 1]</a:t>
            </a:r>
          </a:p>
          <a:p>
            <a:r>
              <a:rPr lang="en-US" dirty="0"/>
              <a:t>B) “X: ” + str(x) + “ Y: ” + str(y)</a:t>
            </a:r>
            <a:br>
              <a:rPr lang="en-US" dirty="0"/>
            </a:br>
            <a:r>
              <a:rPr lang="en-US" dirty="0"/>
              <a:t>	# “X: 1 Y: 2”</a:t>
            </a:r>
          </a:p>
          <a:p>
            <a:r>
              <a:rPr lang="en-US" dirty="0"/>
              <a:t>C) str(x) + ' ' + str(y) # '1 2'</a:t>
            </a:r>
          </a:p>
          <a:p>
            <a:r>
              <a:rPr lang="en-US" dirty="0"/>
              <a:t>D) All of the above</a:t>
            </a:r>
          </a:p>
          <a:p>
            <a:r>
              <a:rPr lang="en-US" dirty="0"/>
              <a:t>E) 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232CD-E8E5-2F47-9299-6A0F39C5291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658600" y="6553200"/>
            <a:ext cx="533400" cy="304800"/>
          </a:xfrm>
          <a:prstGeom prst="rect">
            <a:avLst/>
          </a:prstGeom>
        </p:spPr>
        <p:txBody>
          <a:bodyPr/>
          <a:lstStyle/>
          <a:p>
            <a:pPr algn="r"/>
            <a:fld id="{00000000-1234-1234-1234-123412341234}" type="slidenum">
              <a:rPr lang="en-US" smtClean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pPr algn="r"/>
              <a:t>18</a:t>
            </a:fld>
            <a:endParaRPr lang="en-US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E4C72-4A55-0F1E-337E-28B81D27A1B6}"/>
              </a:ext>
            </a:extLst>
          </p:cNvPr>
          <p:cNvSpPr txBox="1"/>
          <p:nvPr/>
        </p:nvSpPr>
        <p:spPr>
          <a:xfrm>
            <a:off x="5421086" y="5551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0443D81-8290-4ABA-FDB1-1DCCB59FA9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23810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BA3C90-1DEE-76C6-ED11-3D620381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Arial"/>
              </a:rPr>
              <a:t>A Layered Design Process – Button Up</a:t>
            </a:r>
            <a:endParaRPr lang="en-US"/>
          </a:p>
        </p:txBody>
      </p:sp>
      <p:sp>
        <p:nvSpPr>
          <p:cNvPr id="272" name="Google Shape;272;p26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218333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Start with "What do you want to do?"</a:t>
            </a:r>
          </a:p>
          <a:p>
            <a:r>
              <a:rPr lang="en-US" dirty="0">
                <a:sym typeface="Arial"/>
              </a:rPr>
              <a:t>Build the application based entirely on the ADT interface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Focus first on Operations, then Constructors and Selectors</a:t>
            </a:r>
          </a:p>
          <a:p>
            <a:pPr lvl="1"/>
            <a:r>
              <a:rPr lang="en-US" dirty="0">
                <a:sym typeface="Arial"/>
              </a:rPr>
              <a:t>Do not implement them! Your program won't work.</a:t>
            </a:r>
          </a:p>
          <a:p>
            <a:pPr lvl="1"/>
            <a:r>
              <a:rPr lang="en-US" dirty="0">
                <a:sym typeface="Arial"/>
              </a:rPr>
              <a:t>You want to capture the "user's" point of view</a:t>
            </a:r>
            <a:endParaRPr lang="en-US" dirty="0"/>
          </a:p>
          <a:p>
            <a:r>
              <a:rPr lang="en-US" dirty="0">
                <a:sym typeface="Arial"/>
              </a:rPr>
              <a:t>Build the operations in ADT on Constructors and Selectors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Not the implementation representation</a:t>
            </a:r>
          </a:p>
          <a:p>
            <a:pPr lvl="1"/>
            <a:r>
              <a:rPr lang="en-US" dirty="0"/>
              <a:t>This is the end of the abstraction barrier.</a:t>
            </a:r>
          </a:p>
          <a:p>
            <a:r>
              <a:rPr lang="en-US" dirty="0">
                <a:sym typeface="Arial"/>
              </a:rPr>
              <a:t>Build the constructors and selectors on some concrete representation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4308FD6-E7AC-35C3-97EE-51B95361F0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8110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187EE84-7023-8A4E-8268-919ABBCBE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Mutable Functions</a:t>
            </a:r>
          </a:p>
        </p:txBody>
      </p:sp>
    </p:spTree>
    <p:extLst>
      <p:ext uri="{BB962C8B-B14F-4D97-AF65-F5344CB8AC3E}">
        <p14:creationId xmlns:p14="http://schemas.microsoft.com/office/powerpoint/2010/main" val="307224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spd="slow" advTm="1096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/>
          </a:solidFill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Example: Tic Tac Toe and Phone Book</a:t>
            </a:r>
            <a:endParaRPr lang="en-US" dirty="0"/>
          </a:p>
        </p:txBody>
      </p:sp>
      <p:sp>
        <p:nvSpPr>
          <p:cNvPr id="281" name="Google Shape;281;p27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See the companion notebook.</a:t>
            </a:r>
          </a:p>
          <a:p>
            <a:r>
              <a:rPr lang="en-US" dirty="0"/>
              <a:t>Download the file "</a:t>
            </a:r>
            <a:r>
              <a:rPr lang="en-US" dirty="0" err="1"/>
              <a:t>ipynb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Go to </a:t>
            </a:r>
            <a:r>
              <a:rPr lang="en-US" dirty="0" err="1"/>
              <a:t>datahub.berkeley.edu</a:t>
            </a:r>
            <a:endParaRPr lang="en-US" dirty="0"/>
          </a:p>
          <a:p>
            <a:pPr lvl="1"/>
            <a:r>
              <a:rPr lang="en-US" dirty="0"/>
              <a:t>Log in, then select "Upload"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E424B84-6801-00E3-97E8-0090F71B7B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3677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3567-CACD-6D40-99A9-5715927F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The Abstraction Barrier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9D87-93D4-AF42-A483-337D7305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066800"/>
            <a:ext cx="8244840" cy="52578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Which of these </a:t>
            </a:r>
            <a:r>
              <a:rPr lang="en-US" i="1" dirty="0"/>
              <a:t>violates</a:t>
            </a:r>
            <a:r>
              <a:rPr lang="en-US" dirty="0"/>
              <a:t> a board ADT? </a:t>
            </a:r>
            <a:endParaRPr lang="en-US" dirty="0">
              <a:latin typeface="Source Code Pro" panose="020B0509030403020204" pitchFamily="49" charset="77"/>
            </a:endParaRP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latin typeface="Source Code Pro" panose="020B0509030403020204" pitchFamily="49" charset="77"/>
              </a:rPr>
              <a:t>A) </a:t>
            </a:r>
            <a:r>
              <a:rPr lang="en-US" dirty="0" err="1">
                <a:latin typeface="Source Code Pro" panose="020B0509030403020204" pitchFamily="49" charset="77"/>
              </a:rPr>
              <a:t>diag_left</a:t>
            </a:r>
            <a:r>
              <a:rPr lang="en-US" dirty="0">
                <a:latin typeface="Source Code Pro" panose="020B0509030403020204" pitchFamily="49" charset="77"/>
              </a:rPr>
              <a:t> = diagonal(board, 0)</a:t>
            </a:r>
          </a:p>
          <a:p>
            <a:r>
              <a:rPr lang="en-US" dirty="0">
                <a:latin typeface="Source Code Pro" panose="020B0509030403020204" pitchFamily="49" charset="77"/>
              </a:rPr>
              <a:t>B) board[0][2] = 'x'</a:t>
            </a:r>
          </a:p>
          <a:p>
            <a:r>
              <a:rPr lang="en-US" dirty="0">
                <a:latin typeface="Source Code Pro" panose="020B0509030403020204" pitchFamily="49" charset="77"/>
              </a:rPr>
              <a:t>C) </a:t>
            </a:r>
            <a:r>
              <a:rPr lang="en-US" dirty="0" err="1">
                <a:latin typeface="Source Code Pro" panose="020B0509030403020204" pitchFamily="49" charset="77"/>
              </a:rPr>
              <a:t>all_rows</a:t>
            </a:r>
            <a:r>
              <a:rPr lang="en-US" dirty="0">
                <a:latin typeface="Source Code Pro" panose="020B0509030403020204" pitchFamily="49" charset="77"/>
              </a:rPr>
              <a:t> = rows(board)</a:t>
            </a:r>
          </a:p>
          <a:p>
            <a:r>
              <a:rPr lang="en-US" dirty="0">
                <a:latin typeface="Source Code Pro" panose="020B0509030403020204" pitchFamily="49" charset="77"/>
              </a:rPr>
              <a:t>D) board = </a:t>
            </a:r>
            <a:r>
              <a:rPr lang="en-US" dirty="0" err="1">
                <a:latin typeface="Source Code Pro" panose="020B0509030403020204" pitchFamily="49" charset="77"/>
              </a:rPr>
              <a:t>empty_board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  <a:p>
            <a:r>
              <a:rPr lang="en-US" dirty="0">
                <a:latin typeface="Source Code Pro" panose="020B0509030403020204" pitchFamily="49" charset="77"/>
              </a:rPr>
              <a:t>E) None of the above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BC5BD-80BD-A24B-2612-0141A22201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0289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046-645C-9643-8339-A786218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56D-4CEC-CF41-8620-FC5EDDA2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Remember: Each function gets its own new frame</a:t>
            </a:r>
          </a:p>
          <a:p>
            <a:r>
              <a:rPr lang="en-US" dirty="0"/>
              <a:t> Inner functions can access data in the parent environment</a:t>
            </a:r>
          </a:p>
          <a:p>
            <a:r>
              <a:rPr lang="en-US" dirty="0"/>
              <a:t> Use an inner function along with a mutable data type to capture changes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7F8E2-3471-52E7-427C-273C7DF57D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9658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E9BC-1886-6016-1556-58D9445A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Functions that Capture and change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869A-DED7-8B52-1677-036CDC20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We want to make a function, which returns a function that can change the state.</a:t>
            </a:r>
          </a:p>
          <a:p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Python Tutor Link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def </a:t>
            </a:r>
            <a:r>
              <a:rPr lang="en-US" sz="2000" dirty="0" err="1">
                <a:latin typeface="Source Code Pro" panose="020B0509030403020204" pitchFamily="49" charset="77"/>
              </a:rPr>
              <a:t>make_counter</a:t>
            </a:r>
            <a:r>
              <a:rPr lang="en-US" sz="2000" dirty="0">
                <a:latin typeface="Source Code Pro" panose="020B0509030403020204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counter = [0]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def </a:t>
            </a:r>
            <a:r>
              <a:rPr lang="en-US" sz="2000" dirty="0" err="1">
                <a:latin typeface="Source Code Pro" panose="020B0509030403020204" pitchFamily="49" charset="77"/>
              </a:rPr>
              <a:t>count_up</a:t>
            </a:r>
            <a:r>
              <a:rPr lang="en-US" sz="2000" dirty="0">
                <a:latin typeface="Source Code Pro" panose="020B0509030403020204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        counter[0] += 1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        return counter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return </a:t>
            </a:r>
            <a:r>
              <a:rPr lang="en-US" sz="2000" dirty="0" err="1">
                <a:latin typeface="Source Code Pro" panose="020B0509030403020204" pitchFamily="49" charset="77"/>
              </a:rPr>
              <a:t>count_up</a:t>
            </a:r>
            <a:endParaRPr lang="en-US" sz="20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c = </a:t>
            </a:r>
            <a:r>
              <a:rPr lang="en-US" sz="2000" dirty="0" err="1">
                <a:latin typeface="Source Code Pro" panose="020B0509030403020204" pitchFamily="49" charset="77"/>
              </a:rPr>
              <a:t>make_counter</a:t>
            </a:r>
            <a:r>
              <a:rPr lang="en-US" sz="2000" dirty="0">
                <a:latin typeface="Source Code Pro" panose="020B0509030403020204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print(c)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c()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c()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c()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47EE3-530B-8E1F-C571-B403E3722935}"/>
              </a:ext>
            </a:extLst>
          </p:cNvPr>
          <p:cNvSpPr txBox="1"/>
          <p:nvPr/>
        </p:nvSpPr>
        <p:spPr>
          <a:xfrm>
            <a:off x="10373710" y="119817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34F8B42-DE0C-1241-1182-3FEED3391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67236"/>
            <a:ext cx="4593771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87930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B959-BFDB-244F-80C9-A56387CB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Changing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51E1-AEAB-9447-8CCE-1AE9F84E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Use a function to repeatedly withdraw from a bank account that starts with $100.</a:t>
            </a:r>
          </a:p>
          <a:p>
            <a:r>
              <a:rPr lang="en-US" dirty="0"/>
              <a:t> Build our account: </a:t>
            </a:r>
            <a:r>
              <a:rPr lang="en-US" dirty="0">
                <a:latin typeface="Source Code Pro" panose="020B0509030403020204" pitchFamily="49" charset="77"/>
              </a:rPr>
              <a:t>withdraw = </a:t>
            </a:r>
            <a:r>
              <a:rPr lang="en-US" dirty="0" err="1">
                <a:latin typeface="Source Code Pro" panose="020B0509030403020204" pitchFamily="49" charset="77"/>
              </a:rPr>
              <a:t>make_withdraw_account</a:t>
            </a:r>
            <a:r>
              <a:rPr lang="en-US" dirty="0">
                <a:latin typeface="Source Code Pro" panose="020B0509030403020204" pitchFamily="49" charset="77"/>
              </a:rPr>
              <a:t>(100)</a:t>
            </a:r>
          </a:p>
          <a:p>
            <a:r>
              <a:rPr lang="en-US" dirty="0"/>
              <a:t>First call to the function: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withdraw(25)      # 75</a:t>
            </a:r>
          </a:p>
          <a:p>
            <a:r>
              <a:rPr lang="en-US" dirty="0"/>
              <a:t>Second call to the function: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withdraw(25)      # 50</a:t>
            </a:r>
          </a:p>
          <a:p>
            <a:r>
              <a:rPr lang="en-US" dirty="0"/>
              <a:t>Third call to the function: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withdraw(60)      # 'Insufficient funds'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C90E9-3933-5CC8-DC29-3FD56A6F0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9132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C865-ABEB-0245-B07E-52474CBA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Implement Bank Accounts?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FE22-B372-9D41-BBB7-19FBD6E7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mutable value in the parent frame can maintain the local state for a function.</a:t>
            </a:r>
          </a:p>
          <a:p>
            <a:r>
              <a:rPr lang="en-US" sz="2400" dirty="0"/>
              <a:t> </a:t>
            </a:r>
            <a:r>
              <a:rPr lang="en-US" sz="2400" dirty="0">
                <a:latin typeface="Source Code Pro" panose="020B0509030403020204" pitchFamily="49" charset="77"/>
                <a:hlinkClick r:id="rId3"/>
              </a:rPr>
              <a:t>View in PythonTutor</a:t>
            </a:r>
            <a:endParaRPr lang="en-US" sz="2400" dirty="0"/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def </a:t>
            </a:r>
            <a:r>
              <a:rPr lang="en-US" sz="2400" dirty="0" err="1">
                <a:latin typeface="Source Code Pro" panose="020B0509030403020204" pitchFamily="49" charset="77"/>
              </a:rPr>
              <a:t>make_withdraw_account</a:t>
            </a:r>
            <a:r>
              <a:rPr lang="en-US" sz="2400" dirty="0">
                <a:latin typeface="Source Code Pro" panose="020B0509030403020204" pitchFamily="49" charset="77"/>
              </a:rPr>
              <a:t>(initial):</a:t>
            </a:r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    balance = [initial]</a:t>
            </a:r>
          </a:p>
          <a:p>
            <a:pPr marL="168771" lvl="1" indent="0">
              <a:buNone/>
            </a:pPr>
            <a:endParaRPr lang="en-US" sz="2400" dirty="0">
              <a:latin typeface="Source Code Pro" panose="020B0509030403020204" pitchFamily="49" charset="77"/>
            </a:endParaRPr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    def withdraw(amount):</a:t>
            </a:r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        if balance[0] - amount &lt; 0:</a:t>
            </a:r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            return 'Insufficient funds'</a:t>
            </a:r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        balance[0] -= amount</a:t>
            </a:r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        return balance[0]</a:t>
            </a:r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    return withdraw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617FE-4ABE-6B43-1D13-6B9A506330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1293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C865-ABEB-0245-B07E-52474CBA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Bank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FE22-B372-9D41-BBB7-19FBD6E7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mutable value in the parent frame can maintain the local state for a function.</a:t>
            </a:r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def </a:t>
            </a:r>
            <a:r>
              <a:rPr lang="en-US" sz="2400" dirty="0" err="1">
                <a:latin typeface="Source Code Pro" panose="020B0509030403020204" pitchFamily="49" charset="77"/>
              </a:rPr>
              <a:t>make_withdraw_account</a:t>
            </a:r>
            <a:r>
              <a:rPr lang="en-US" sz="2400" dirty="0">
                <a:latin typeface="Source Code Pro" panose="020B0509030403020204" pitchFamily="49" charset="77"/>
              </a:rPr>
              <a:t>(initial):</a:t>
            </a:r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    balance = [initial]</a:t>
            </a:r>
          </a:p>
          <a:p>
            <a:pPr marL="168771" lvl="1" indent="0">
              <a:buNone/>
            </a:pPr>
            <a:endParaRPr lang="en-US" sz="2400" dirty="0">
              <a:latin typeface="Source Code Pro" panose="020B0509030403020204" pitchFamily="49" charset="77"/>
            </a:endParaRPr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    def withdraw(amount):</a:t>
            </a:r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        if balance[0] - amount &lt; 0:</a:t>
            </a:r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            return 'Insufficient funds'</a:t>
            </a:r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        balance[0] -= amount</a:t>
            </a:r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        return balance[0]</a:t>
            </a:r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    return withdraw</a:t>
            </a:r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  <a:hlinkClick r:id="rId3"/>
              </a:rPr>
              <a:t>View in PythonTutor</a:t>
            </a:r>
            <a:endParaRPr lang="en-US" sz="2400" dirty="0">
              <a:latin typeface="Source Code Pro" panose="020B0509030403020204" pitchFamily="49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6F1CC-84FF-6F1B-7F11-C159D4F5A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6767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F6A8D-A9BC-9984-0E54-1A55E5D0E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EB12-0C9F-3746-854D-651CEBFE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8813-95CA-8B45-825F-2253C267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Uses pure functions to encapsulate some logic as part of a program.</a:t>
            </a:r>
          </a:p>
          <a:p>
            <a:r>
              <a:rPr lang="en-US" sz="2600" dirty="0"/>
              <a:t>We rely of built-in types (int, str, list, </a:t>
            </a:r>
            <a:r>
              <a:rPr lang="en-US" sz="2600" dirty="0" err="1"/>
              <a:t>etc</a:t>
            </a:r>
            <a:r>
              <a:rPr lang="en-US" sz="2600" dirty="0"/>
              <a:t>) to build ADTs</a:t>
            </a:r>
          </a:p>
          <a:p>
            <a:r>
              <a:rPr lang="en-US" sz="2600" dirty="0"/>
              <a:t>This is a contrast to object-oriented programming</a:t>
            </a:r>
          </a:p>
          <a:p>
            <a:pPr lvl="1"/>
            <a:r>
              <a:rPr lang="en-US" sz="2600" dirty="0"/>
              <a:t>Which is coming soon!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20023-3C05-44A2-2927-411AD9620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90418895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8504</TotalTime>
  <Words>1646</Words>
  <Application>Microsoft Macintosh PowerPoint</Application>
  <PresentationFormat>Widescreen</PresentationFormat>
  <Paragraphs>209</Paragraphs>
  <Slides>21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Open Sans</vt:lpstr>
      <vt:lpstr>Times New Roman</vt:lpstr>
      <vt:lpstr>FreightMicro Pro Medium</vt:lpstr>
      <vt:lpstr>Open Sans Light</vt:lpstr>
      <vt:lpstr>Courier</vt:lpstr>
      <vt:lpstr>Source Code Pro</vt:lpstr>
      <vt:lpstr>FreightSans Pro Medium</vt:lpstr>
      <vt:lpstr>Source Code Pro Medium</vt:lpstr>
      <vt:lpstr>FreightMicro Pro Light</vt:lpstr>
      <vt:lpstr>Arial</vt:lpstr>
      <vt:lpstr>FreightMicro Pro Book</vt:lpstr>
      <vt:lpstr>3_Main C88C</vt:lpstr>
      <vt:lpstr>Announcements</vt:lpstr>
      <vt:lpstr>Mutable Functions</vt:lpstr>
      <vt:lpstr>Learning Objectives</vt:lpstr>
      <vt:lpstr>Making Functions that Capture and change state</vt:lpstr>
      <vt:lpstr>Functions with Changing State</vt:lpstr>
      <vt:lpstr>How Do We Implement Bank Accounts?</vt:lpstr>
      <vt:lpstr>Implementing Bank Accounts</vt:lpstr>
      <vt:lpstr>Abstract Data Types</vt:lpstr>
      <vt:lpstr>Abstract Data Type</vt:lpstr>
      <vt:lpstr>Creating Abstractions</vt:lpstr>
      <vt:lpstr>Why Abstract Data Types?</vt:lpstr>
      <vt:lpstr>Abstract Data Type</vt:lpstr>
      <vt:lpstr>C.O.R.E concepts</vt:lpstr>
      <vt:lpstr>Reminder: Lists</vt:lpstr>
      <vt:lpstr>A Small ADT</vt:lpstr>
      <vt:lpstr>Creating an Abstract Data Type</vt:lpstr>
      <vt:lpstr>Defining The Abstraction Barrier</vt:lpstr>
      <vt:lpstr>Question: Changing Representations? http://go.c88c.org/10</vt:lpstr>
      <vt:lpstr>A Layered Design Process – Button Up</vt:lpstr>
      <vt:lpstr>Example: Tic Tac Toe and Phone Book</vt:lpstr>
      <vt:lpstr>Question: The Abstraction Barrier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cp:lastModifiedBy>Michael Ball</cp:lastModifiedBy>
  <cp:revision>96</cp:revision>
  <cp:lastPrinted>2022-09-22T19:48:48Z</cp:lastPrinted>
  <dcterms:modified xsi:type="dcterms:W3CDTF">2024-02-21T21:36:10Z</dcterms:modified>
</cp:coreProperties>
</file>