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26"/>
  </p:notesMasterIdLst>
  <p:sldIdLst>
    <p:sldId id="256" r:id="rId2"/>
    <p:sldId id="277" r:id="rId3"/>
    <p:sldId id="391" r:id="rId4"/>
    <p:sldId id="392" r:id="rId5"/>
    <p:sldId id="396" r:id="rId6"/>
    <p:sldId id="402" r:id="rId7"/>
    <p:sldId id="435" r:id="rId8"/>
    <p:sldId id="397" r:id="rId9"/>
    <p:sldId id="398" r:id="rId10"/>
    <p:sldId id="399" r:id="rId11"/>
    <p:sldId id="286" r:id="rId12"/>
    <p:sldId id="291" r:id="rId13"/>
    <p:sldId id="285" r:id="rId14"/>
    <p:sldId id="268" r:id="rId15"/>
    <p:sldId id="287" r:id="rId16"/>
    <p:sldId id="401" r:id="rId17"/>
    <p:sldId id="289" r:id="rId18"/>
    <p:sldId id="265" r:id="rId19"/>
    <p:sldId id="390" r:id="rId20"/>
    <p:sldId id="389" r:id="rId21"/>
    <p:sldId id="387" r:id="rId22"/>
    <p:sldId id="388" r:id="rId23"/>
    <p:sldId id="288" r:id="rId24"/>
    <p:sldId id="400" r:id="rId25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2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9"/>
    <p:restoredTop sz="90476"/>
  </p:normalViewPr>
  <p:slideViewPr>
    <p:cSldViewPr snapToGrid="0" snapToObjects="1">
      <p:cViewPr varScale="1">
        <p:scale>
          <a:sx n="115" d="100"/>
          <a:sy n="115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33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15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438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4761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2649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7911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3715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06512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5363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569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98698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4739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23521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11962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7917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92822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27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36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948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6903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9008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9649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5555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2701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684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5004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omposingprograms.html#code=a%20%3D%20%22chipotle%22%0Ac%20%3D%208.65%0Ab%20%3D%205%20%3E%203%0A%0Adef%20f1%28c%29%3A%0A%20%20%20%20return%20c%20-%205%0A%0Adef%20f2%28a%29%3A%0A%20%20%20%20a%20%3D%20%22taco%20bell%22%0A%0Aresult1%20%3D%20f1%28c%29%0Aresult2%20%3D%20f2%28a%29%0Aprint%28a%29%0A%20%20%20%20%0A%0A%20&amp;cumulative=true&amp;curInstr=0&amp;mode=display&amp;origin=composingprograms.js&amp;py=3&amp;rawInputLstJSON=%5B%5D" TargetMode="External"/><Relationship Id="rId2" Type="http://schemas.openxmlformats.org/officeDocument/2006/relationships/hyperlink" Target="https://pythontutor.com/composingprograms.html#code=def%20make_adder%28n%29%3A%0A%20%20%20%20def%20adder%28k%29%3A%0A%20%20%20%20%20%20%20%20return%20k%20%2B%20n%0A%20%20%20%20return%20adder%0A%0An%20%3D%2010%20%20%20%20%0Aadd_2%20%3D%20make_adder%282%29%0Ax%20%3D%20add_2%285%29%0A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tutor.com/composingprograms.html#code=add_2%20%3D%20make_adder%282%29%0Aadd_3%20%3D%20make_adder%283%29%0A%0Ax%20%3D%20add_2%282%29%0Adef%20compose%28f,%20g%29%3A%0A%20%20%20%20def%20h%28x%29%3A%0A%20%20%20%20%20%20%20%20return%20f%28g%28x%29%29%0A%20%20%20%20return%20h%0A%0Aadd_5%20%3D%20compose%28add_2,%20add_3%29%0Az%20%3D%20add_5%28x%29%0A&amp;cumulative=true&amp;curInstr=0&amp;mode=display&amp;origin=composingprograms.js&amp;py=3&amp;rawInputLstJSON=%5B%5D" TargetMode="External"/><Relationship Id="rId4" Type="http://schemas.openxmlformats.org/officeDocument/2006/relationships/hyperlink" Target="https://pythontutor.com/composingprograms.html#code=a%20%3D%20%22chipotle%22%0Ab%20%3D%205%20%3E%203%0Ac%20%3D%208%0A%0Adef%20foo%28c%29%3A%0A%20%20%20%20return%20c%20-%205%0A%0Adef%20bar%28%29%3A%0A%20%20%20%20if%20b%3A%0A%20%20%20%20%20%20%20%20a%20%3D%20%22taco%20bell%22%0A%0Aresult1%20%3D%20foo%2810%29%0Aresult2%20%3D%20bar%28%29%0A&amp;cumulative=true&amp;curInstr=0&amp;mode=display&amp;origin=composingprograms.js&amp;py=3&amp;rawInputLstJSON=%5B%5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HOFs &amp; Environment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5FF14-EFE4-2541-8B46-FFB8E631C9CA}"/>
              </a:ext>
            </a:extLst>
          </p:cNvPr>
          <p:cNvSpPr txBox="1"/>
          <p:nvPr/>
        </p:nvSpPr>
        <p:spPr>
          <a:xfrm>
            <a:off x="1226634" y="2598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E7AC7-A36B-8143-80E8-F81F81D7D188}"/>
              </a:ext>
            </a:extLst>
          </p:cNvPr>
          <p:cNvSpPr txBox="1"/>
          <p:nvPr/>
        </p:nvSpPr>
        <p:spPr>
          <a:xfrm>
            <a:off x="6550702" y="2593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Sequence (List)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</a:t>
            </a:r>
            <a:r>
              <a:rPr lang="en-US" i="1" dirty="0"/>
              <a:t> sequence</a:t>
            </a:r>
            <a:r>
              <a:rPr lang="en-US" dirty="0"/>
              <a:t>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 as arguments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44FEE-E72B-B65D-1AD5-8C1189F1F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/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29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That Return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AB8D426-819A-7542-8C8B-D59D3E6254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9487A-C35D-E2A3-F22A-6E875D1C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62C7169-4F32-E2F4-CFBB-2BA2C760A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40DCF-4331-48A3-3874-D3B106D5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3796-1957-FB86-9D64-1BBA2892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focus on environments?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ACD8-B1BE-8190-72A0-61213131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Environments are a simplification of why Python </a:t>
            </a:r>
            <a:r>
              <a:rPr lang="en-US" i="1" dirty="0"/>
              <a:t>actually</a:t>
            </a:r>
            <a:r>
              <a:rPr lang="en-US" dirty="0"/>
              <a:t> does</a:t>
            </a:r>
          </a:p>
          <a:p>
            <a:r>
              <a:rPr lang="en-US" dirty="0"/>
              <a:t> Focus on building intuition for what will happen when you run code</a:t>
            </a:r>
          </a:p>
          <a:p>
            <a:r>
              <a:rPr lang="en-US" dirty="0"/>
              <a:t> Sometimes tedious, but the practice helps you solve hard questions</a:t>
            </a:r>
          </a:p>
          <a:p>
            <a:pPr lvl="1"/>
            <a:r>
              <a:rPr lang="en-US" dirty="0"/>
              <a:t> In 88C (or 61A), even our hard questions are pretty short</a:t>
            </a:r>
          </a:p>
          <a:p>
            <a:pPr lvl="1"/>
            <a:r>
              <a:rPr lang="en-US" dirty="0"/>
              <a:t> Outside of class, things can get complex quickly.</a:t>
            </a:r>
          </a:p>
          <a:p>
            <a:r>
              <a:rPr lang="en-US" dirty="0"/>
              <a:t> Every programming language is a bit different, but these rules are quite common</a:t>
            </a:r>
          </a:p>
          <a:p>
            <a:r>
              <a:rPr lang="en-US" dirty="0"/>
              <a:t> I understand if you don't like them now.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F9A26-A407-31B5-EBE3-5A4DB01DA1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67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3D98C-068A-3D3F-8D1C-626DBB86C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5202"/>
            <a:ext cx="11125200" cy="5332568"/>
          </a:xfrm>
        </p:spPr>
        <p:txBody>
          <a:bodyPr/>
          <a:lstStyle/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Always draw the global frame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evaluating assignments (lines with single equal), always evaluate right side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you </a:t>
            </a:r>
            <a:r>
              <a:rPr lang="en-US" sz="2400" b="1" dirty="0"/>
              <a:t>CALL</a:t>
            </a:r>
            <a:r>
              <a:rPr lang="en-US" sz="2400" dirty="0"/>
              <a:t> a function MAKE A NEW FRAME!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 primitive expression (number, </a:t>
            </a:r>
            <a:r>
              <a:rPr lang="en-US" sz="2400" dirty="0" err="1"/>
              <a:t>boolean</a:t>
            </a:r>
            <a:r>
              <a:rPr lang="en-US" sz="2400" dirty="0"/>
              <a:t>, string) write the value in the box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anything else (lists, functions, etc.), draw an arrow to the value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calling a function, name the frame with the intrinsic name – the name of the function that variable points to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The parent frame of a function is the frame in which it was defined in (default parent frame is global)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If the value for a variable doesn’t exist in the current frame, search in the parent frame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1989C64-8ADC-69E4-6887-1A9F3DD4E3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225011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make_adder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def adder(k):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return k + n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adder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 = 10    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add_2 =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make_adder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add_2(5)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77B590B-530D-43F7-EACB-A4315211A9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1352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A79926-540C-804C-BB3C-28C6FF8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FE9F9-F3B5-7F4A-92C9-723DB46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Reminder: Please only request extensions if &gt;= 3 days or joining late</a:t>
            </a:r>
          </a:p>
          <a:p>
            <a:r>
              <a:rPr lang="en-US" dirty="0"/>
              <a:t> </a:t>
            </a:r>
            <a:r>
              <a:rPr lang="en-US" dirty="0" err="1"/>
              <a:t>Gradescope</a:t>
            </a:r>
            <a:r>
              <a:rPr lang="en-US" dirty="0"/>
              <a:t> / Grading:</a:t>
            </a:r>
          </a:p>
          <a:p>
            <a:pPr lvl="1"/>
            <a:r>
              <a:rPr lang="en-US" dirty="0"/>
              <a:t> If you run into issues, please resubmit</a:t>
            </a:r>
          </a:p>
          <a:p>
            <a:pPr lvl="1"/>
            <a:r>
              <a:rPr lang="en-US" dirty="0"/>
              <a:t> When you post on Ed, </a:t>
            </a:r>
            <a:r>
              <a:rPr lang="en-US" b="1" dirty="0"/>
              <a:t>please include a link to the submission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Remember to run </a:t>
            </a:r>
            <a:r>
              <a:rPr lang="en-US" b="1" dirty="0" err="1"/>
              <a:t>okpy</a:t>
            </a:r>
            <a:r>
              <a:rPr lang="en-US" b="1" dirty="0"/>
              <a:t> on your computer!</a:t>
            </a:r>
          </a:p>
          <a:p>
            <a:pPr lvl="2"/>
            <a:r>
              <a:rPr lang="en-US" dirty="0"/>
              <a:t> 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python3 ok --all</a:t>
            </a:r>
          </a:p>
          <a:p>
            <a:pPr lvl="2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python3 ok --all –interactive</a:t>
            </a:r>
          </a:p>
          <a:p>
            <a:pPr lvl="2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python3 ok –local</a:t>
            </a:r>
          </a:p>
          <a:p>
            <a:pPr lvl="2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python3 ok –help</a:t>
            </a:r>
          </a:p>
          <a:p>
            <a:r>
              <a:rPr lang="en-US" dirty="0">
                <a:latin typeface="Open Sans Light" panose="020B0606030504020204"/>
                <a:ea typeface="Source Code Pro" panose="020B0309030403020204" pitchFamily="34" charset="0"/>
              </a:rPr>
              <a:t> Maps project out soon!</a:t>
            </a:r>
          </a:p>
          <a:p>
            <a:pPr lvl="1"/>
            <a:r>
              <a:rPr lang="en-US" dirty="0">
                <a:latin typeface="Open Sans Light" panose="020B0606030504020204"/>
                <a:ea typeface="Source Code Pro" panose="020B0309030403020204" pitchFamily="34" charset="0"/>
              </a:rPr>
              <a:t> </a:t>
            </a:r>
            <a:r>
              <a:rPr lang="en-US" b="1" dirty="0">
                <a:latin typeface="Open Sans ExtraBold" panose="020B0606030504020204"/>
                <a:ea typeface="Source Code Pro" panose="020B0309030403020204" pitchFamily="34" charset="0"/>
              </a:rPr>
              <a:t>Recommended: Find a Partner!</a:t>
            </a:r>
            <a:endParaRPr lang="en-US" dirty="0">
              <a:latin typeface="Open Sans Light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300372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"chipotle"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5 &gt; 3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8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foo(c):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c - 5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bar():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b: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a = "taco bell"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result1 = foo(10)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result2 = bar()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63CC9AD-AB85-ED1A-8BBF-11586ADBA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96584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3AED-AB1E-9F40-BE86-23A4ED91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B3E-847A-CF45-BFCB-5C129A38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add_2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(2)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add_3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(3)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x = add_2(2)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compose(f, g):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def h(x):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f(g(x))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h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add_5 = compose(add_2, add_3)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z = add_5(x)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AF96BFF-6AF9-AFF8-E585-7AA716282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18854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225011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Example 1:</a:t>
            </a:r>
          </a:p>
          <a:p>
            <a:r>
              <a:rPr lang="en-US" sz="2400" dirty="0">
                <a:hlinkClick r:id="rId2"/>
              </a:rPr>
              <a:t>make_adder Higher Order Function: Environment Diagram Python Tutor Link</a:t>
            </a:r>
            <a:endParaRPr lang="en-US" sz="2400" dirty="0">
              <a:hlinkClick r:id="rId3"/>
            </a:endParaRPr>
          </a:p>
          <a:p>
            <a:pPr marL="0" indent="0">
              <a:buNone/>
            </a:pPr>
            <a:r>
              <a:rPr lang="en-US" sz="2400" dirty="0"/>
              <a:t>Example 2:</a:t>
            </a:r>
            <a:endParaRPr lang="en-US" sz="2400" dirty="0">
              <a:hlinkClick r:id="rId3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Primitives and Functions: Environment Diagram Python Tutor</a:t>
            </a:r>
            <a:r>
              <a:rPr lang="en-US" sz="2400" dirty="0">
                <a:hlinkClick r:id="rId4"/>
              </a:rPr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 3:</a:t>
            </a:r>
          </a:p>
          <a:p>
            <a:r>
              <a:rPr lang="en-US" sz="2400" dirty="0">
                <a:hlinkClick r:id="rId5"/>
              </a:rPr>
              <a:t>Compose Python Tutor Link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321EF-8CA7-4B88-C14F-0290A39B3B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7612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markmiyashita.com</a:t>
            </a:r>
            <a:r>
              <a:rPr lang="en-US" dirty="0"/>
              <a:t>/cs61a/</a:t>
            </a:r>
            <a:r>
              <a:rPr lang="en-US" dirty="0" err="1"/>
              <a:t>environment_diagrams</a:t>
            </a:r>
            <a:r>
              <a:rPr lang="en-US" dirty="0"/>
              <a:t>/</a:t>
            </a:r>
            <a:r>
              <a:rPr lang="en-US" dirty="0" err="1"/>
              <a:t>rules_of_environment_diagrams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albertwu.org</a:t>
            </a:r>
            <a:r>
              <a:rPr lang="en-US" dirty="0"/>
              <a:t>/cs61a/notes/</a:t>
            </a:r>
            <a:r>
              <a:rPr lang="en-US" dirty="0" err="1"/>
              <a:t>environments.html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ADEA-2ADD-1701-519B-40CA3AA63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79CD-F02A-7EE2-C762-780E3DC9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focus on environments?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AB7B-1A79-069F-EBEA-5866C2F44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Environments are a simplification of why Python actually does</a:t>
            </a:r>
          </a:p>
          <a:p>
            <a:r>
              <a:rPr lang="en-US" dirty="0"/>
              <a:t> Focus on building intuition for what will happen when you run code</a:t>
            </a:r>
          </a:p>
          <a:p>
            <a:r>
              <a:rPr lang="en-US" dirty="0"/>
              <a:t> Sometimes tedious, but the practice helps you solve hard questions</a:t>
            </a:r>
          </a:p>
          <a:p>
            <a:pPr lvl="1"/>
            <a:r>
              <a:rPr lang="en-US" dirty="0"/>
              <a:t> In 88C (or 61A), even our hard questions are pretty short</a:t>
            </a:r>
          </a:p>
          <a:p>
            <a:pPr lvl="1"/>
            <a:r>
              <a:rPr lang="en-US" dirty="0"/>
              <a:t> Outside of class, things can get complex quickly.</a:t>
            </a:r>
          </a:p>
          <a:p>
            <a:r>
              <a:rPr lang="en-US" dirty="0"/>
              <a:t> Every programming language is a bit different, but these rules are quite common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EB053-2832-EFDF-B451-48DB1DF690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9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HOFs and 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5FF14-EFE4-2541-8B46-FFB8E631C9CA}"/>
              </a:ext>
            </a:extLst>
          </p:cNvPr>
          <p:cNvSpPr txBox="1"/>
          <p:nvPr/>
        </p:nvSpPr>
        <p:spPr>
          <a:xfrm>
            <a:off x="1226634" y="2598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E7AC7-A36B-8143-80E8-F81F81D7D188}"/>
              </a:ext>
            </a:extLst>
          </p:cNvPr>
          <p:cNvSpPr txBox="1"/>
          <p:nvPr/>
        </p:nvSpPr>
        <p:spPr>
          <a:xfrm>
            <a:off x="6550702" y="2593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1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and Non-Boolean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&gt;&gt;&gt; list(filter(add_2, range(10)))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[0, 1, 2, 3, 4, 5, 6, 7, 8, 9]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&gt;&gt;&gt; if 0: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    print("0 is a true value")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else: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    print("0 is a false value")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0 is a false value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b="1" dirty="0"/>
              <a:t>Why is 0 in the output of 0ur filter?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205E4-156F-9826-3B08-E3851DD84C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397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and Non-Boolean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&gt;&gt;&gt; [ x </a:t>
            </a:r>
            <a:r>
              <a:rPr lang="en-US" sz="2800" dirty="0">
                <a:latin typeface="Source Code Pro Light" panose="020B0409030403020204" pitchFamily="49" charset="77"/>
              </a:rPr>
              <a:t>for x in range(10) if add_2(x) ]</a:t>
            </a:r>
          </a:p>
          <a:p>
            <a:pPr marL="0" indent="0">
              <a:buNone/>
            </a:pPr>
            <a:endParaRPr lang="en-US" sz="2800" b="1" dirty="0"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r>
              <a:rPr lang="en-US" sz="2800" b="1" dirty="0"/>
              <a:t>Why is 0 in the output of 0ur filter?</a:t>
            </a:r>
          </a:p>
          <a:p>
            <a:pPr marL="0" indent="0">
              <a:buNone/>
            </a:pPr>
            <a:r>
              <a:rPr lang="en-US" sz="2800" dirty="0"/>
              <a:t>Filter calls our function, but always returns the original value!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1657C-610B-C2D1-137A-F85F525A5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1471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A0B0-EAEB-7905-1F60-F9148C69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D64-DB76-409A-E65C-17B3CCF9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Sequence (List)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C9F3-5112-45B6-9876-1752CAE1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</a:t>
            </a:r>
            <a:r>
              <a:rPr lang="en-US" i="1" dirty="0"/>
              <a:t> sequence</a:t>
            </a:r>
            <a:r>
              <a:rPr lang="en-US" dirty="0"/>
              <a:t>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 as arguments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AAC4B-C44F-89FB-3123-25DB3F2EB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B4FF11E-2961-9E2C-C8D0-496E51F1AE5E}"/>
              </a:ext>
            </a:extLst>
          </p:cNvPr>
          <p:cNvGraphicFramePr>
            <a:graphicFrameLocks noGrp="1"/>
          </p:cNvGraphicFramePr>
          <p:nvPr/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72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AC4AF-5E4D-9A43-727C-9C63AF68E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D8D-F7A6-87EB-D7CF-451F5888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5666DC2-17A3-DA6B-9BFE-036E767F5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FBC101-3046-6855-59CA-2963E80BEBF6}"/>
              </a:ext>
            </a:extLst>
          </p:cNvPr>
          <p:cNvSpPr/>
          <p:nvPr/>
        </p:nvSpPr>
        <p:spPr>
          <a:xfrm>
            <a:off x="533400" y="1081668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&gt;&gt;&gt; acronym("The University of California at Berkeley")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"UCB"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words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sentence.split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return "YOUR CODE HERE"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FBB37F23-03A0-B7ED-65E5-CFFF81253EE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8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45EF9C5-F59D-F53F-E807-CF0E2DF60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 (Some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doctests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words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sentence.split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return reduce(add, map(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first_letter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filter(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long_word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words)))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41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1A7B-517B-1F28-7683-AA06AF06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 With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5618-B947-D60E-CA5F-2F85BE52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we want to control the filtering method?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keep_words</a:t>
            </a:r>
            <a:r>
              <a:rPr lang="en-US" dirty="0">
                <a:latin typeface="Source Code Pro" panose="020B0509030403020204" pitchFamily="49" charset="77"/>
              </a:rPr>
              <a:t>(word):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specials = ['Los']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word in specials or </a:t>
            </a:r>
            <a:r>
              <a:rPr lang="en-US" dirty="0" err="1">
                <a:latin typeface="Source Code Pro" panose="020B0509030403020204" pitchFamily="49" charset="77"/>
              </a:rPr>
              <a:t>long_word</a:t>
            </a:r>
            <a:r>
              <a:rPr lang="en-US" dirty="0">
                <a:latin typeface="Source Code Pro" panose="020B0509030403020204" pitchFamily="49" charset="77"/>
              </a:rPr>
              <a:t>(word)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acronym_hof</a:t>
            </a:r>
            <a:r>
              <a:rPr lang="en-US" dirty="0">
                <a:latin typeface="Source Code Pro" panose="020B0509030403020204" pitchFamily="49" charset="77"/>
              </a:rPr>
              <a:t>(sentence, </a:t>
            </a:r>
            <a:r>
              <a:rPr lang="en-US" b="1" dirty="0" err="1">
                <a:latin typeface="Source Code Pro" panose="020B0509030403020204" pitchFamily="49" charset="77"/>
              </a:rPr>
              <a:t>filter_fn</a:t>
            </a:r>
            <a:r>
              <a:rPr lang="en-US" dirty="0">
                <a:latin typeface="Source Code Pro" panose="020B0509030403020204" pitchFamily="49" charset="77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words = </a:t>
            </a:r>
            <a:r>
              <a:rPr lang="en-US" dirty="0" err="1">
                <a:latin typeface="Source Code Pro" panose="020B0509030403020204" pitchFamily="49" charset="77"/>
              </a:rPr>
              <a:t>sentence.split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reduce(add, map(</a:t>
            </a:r>
            <a:r>
              <a:rPr lang="en-US" dirty="0" err="1">
                <a:latin typeface="Source Code Pro" panose="020B0509030403020204" pitchFamily="49" charset="77"/>
              </a:rPr>
              <a:t>first_letter</a:t>
            </a:r>
            <a:r>
              <a:rPr lang="en-US" dirty="0">
                <a:latin typeface="Source Code Pro" panose="020B0509030403020204" pitchFamily="49" charset="77"/>
              </a:rPr>
              <a:t>, filter(</a:t>
            </a:r>
            <a:r>
              <a:rPr lang="en-US" b="1" dirty="0" err="1">
                <a:latin typeface="Source Code Pro" panose="020B0509030403020204" pitchFamily="49" charset="77"/>
              </a:rPr>
              <a:t>filter_fn</a:t>
            </a:r>
            <a:r>
              <a:rPr lang="en-US" dirty="0">
                <a:latin typeface="Source Code Pro" panose="020B0509030403020204" pitchFamily="49" charset="77"/>
              </a:rPr>
              <a:t>, words)))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acronym_hof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(copycats,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keep_words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0173E-420E-9A58-E65B-E03B8A83BE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78770812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11913</TotalTime>
  <Words>1861</Words>
  <Application>Microsoft Macintosh PowerPoint</Application>
  <PresentationFormat>Widescreen</PresentationFormat>
  <Paragraphs>239</Paragraphs>
  <Slides>24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FreightSans Pro Book</vt:lpstr>
      <vt:lpstr>Arial</vt:lpstr>
      <vt:lpstr>Courier New</vt:lpstr>
      <vt:lpstr>FreightMicro Pro Book</vt:lpstr>
      <vt:lpstr>FreightMicro Pro Light</vt:lpstr>
      <vt:lpstr>FreightMicro Pro Medium</vt:lpstr>
      <vt:lpstr>Open Sans ExtraBold</vt:lpstr>
      <vt:lpstr>Open Sans Light</vt:lpstr>
      <vt:lpstr>Source Code Pro</vt:lpstr>
      <vt:lpstr>Source Code Pro Light</vt:lpstr>
      <vt:lpstr>Source Code Pro Medium</vt:lpstr>
      <vt:lpstr>Times New Roman</vt:lpstr>
      <vt:lpstr>Wingdings</vt:lpstr>
      <vt:lpstr>3_Main C88C</vt:lpstr>
      <vt:lpstr>HOFs &amp; Environment Diagrams</vt:lpstr>
      <vt:lpstr>Announcements</vt:lpstr>
      <vt:lpstr>HOFs and Sequences</vt:lpstr>
      <vt:lpstr>Filter and Non-Boolean Functions</vt:lpstr>
      <vt:lpstr>Filter and Non-Boolean Functions</vt:lpstr>
      <vt:lpstr>Functional Sequence (List) Operations</vt:lpstr>
      <vt:lpstr>Today’s Task: Acronym</vt:lpstr>
      <vt:lpstr>Today’s Task: Acronym</vt:lpstr>
      <vt:lpstr>Acronym With HOFs</vt:lpstr>
      <vt:lpstr>Functional Sequence (List) Operations</vt:lpstr>
      <vt:lpstr>Functions That Return Functions</vt:lpstr>
      <vt:lpstr>Learning Objectives</vt:lpstr>
      <vt:lpstr>Review: What is a Higher Order Function?</vt:lpstr>
      <vt:lpstr>Higher Order Functions</vt:lpstr>
      <vt:lpstr>Environment Diagrams</vt:lpstr>
      <vt:lpstr>Why focus on environments?</vt:lpstr>
      <vt:lpstr>Environment Diagrams</vt:lpstr>
      <vt:lpstr>Environment Diagrams Rules</vt:lpstr>
      <vt:lpstr>Python Tutor Example #1</vt:lpstr>
      <vt:lpstr>Python Tutor Example #2</vt:lpstr>
      <vt:lpstr>Python Tutor Example #3</vt:lpstr>
      <vt:lpstr>Demo</vt:lpstr>
      <vt:lpstr>Environment Diagram Tips / Links</vt:lpstr>
      <vt:lpstr>Why focus on environments?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Michael Ball</cp:lastModifiedBy>
  <cp:revision>92</cp:revision>
  <cp:lastPrinted>2023-02-08T21:51:52Z</cp:lastPrinted>
  <dcterms:modified xsi:type="dcterms:W3CDTF">2024-02-12T21:41:14Z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