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35"/>
  </p:notesMasterIdLst>
  <p:sldIdLst>
    <p:sldId id="413" r:id="rId2"/>
    <p:sldId id="402" r:id="rId3"/>
    <p:sldId id="286" r:id="rId4"/>
    <p:sldId id="291" r:id="rId5"/>
    <p:sldId id="285" r:id="rId6"/>
    <p:sldId id="430" r:id="rId7"/>
    <p:sldId id="385" r:id="rId8"/>
    <p:sldId id="435" r:id="rId9"/>
    <p:sldId id="431" r:id="rId10"/>
    <p:sldId id="401" r:id="rId11"/>
    <p:sldId id="389" r:id="rId12"/>
    <p:sldId id="432" r:id="rId13"/>
    <p:sldId id="265" r:id="rId14"/>
    <p:sldId id="390" r:id="rId15"/>
    <p:sldId id="433" r:id="rId16"/>
    <p:sldId id="434" r:id="rId17"/>
    <p:sldId id="288" r:id="rId18"/>
    <p:sldId id="400" r:id="rId19"/>
    <p:sldId id="417" r:id="rId20"/>
    <p:sldId id="282" r:id="rId21"/>
    <p:sldId id="420" r:id="rId22"/>
    <p:sldId id="422" r:id="rId23"/>
    <p:sldId id="423" r:id="rId24"/>
    <p:sldId id="268" r:id="rId25"/>
    <p:sldId id="429" r:id="rId26"/>
    <p:sldId id="421" r:id="rId27"/>
    <p:sldId id="424" r:id="rId28"/>
    <p:sldId id="287" r:id="rId29"/>
    <p:sldId id="386" r:id="rId30"/>
    <p:sldId id="387" r:id="rId31"/>
    <p:sldId id="289" r:id="rId32"/>
    <p:sldId id="425" r:id="rId33"/>
    <p:sldId id="388" r:id="rId34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2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0"/>
    <p:restoredTop sz="90408"/>
  </p:normalViewPr>
  <p:slideViewPr>
    <p:cSldViewPr snapToGrid="0" snapToObjects="1">
      <p:cViewPr>
        <p:scale>
          <a:sx n="98" d="100"/>
          <a:sy n="98" d="100"/>
        </p:scale>
        <p:origin x="13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1:42:51.123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1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1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1" y="8763121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55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476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43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9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438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476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083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1" y="8763121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19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91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28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399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9005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479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868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56598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20399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07921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r>
              <a:rPr lang="en-US" sz="788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17336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74057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02450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86284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7484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92622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25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08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2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5112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871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7313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8046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4593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7750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6586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5179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omposingprograms.html#code=a%20%3D%20%22chipotle%22%0Ab%20%3D%205%20%3E%203%0Ac%20%3D%208%0A%0Adef%20foo%28c%29%3A%0A%20%20%20%20return%20c%20-%205%0A%0Adef%20bar%28%29%3A%0A%20%20%20%20if%20b%3A%0A%20%20%20%20%20%20%20%20a%20%3D%20%22taco%20bell%22%0A%0Aresult1%20%3D%20foo%2810%29%0Aresult2%20%3D%20bar%28%29%0A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omposingprograms.html#code=a%20%3D%20%22chipotle%22%0Ac%20%3D%208.65%0Ab%20%3D%205%20%3E%203%0A%0Adef%20f1%28c%29%3A%0A%20%20%20%20return%20c%20-%205%0A%0Adef%20f2%28a%29%3A%0A%20%20%20%20a%20%3D%20%22taco%20bell%22%0A%0Aresult1%20%3D%20f1%28c%29%0Aresult2%20%3D%20f2%28a%29%0Aprint%28a%29%0A%20%20%20%20%0A%0A%20&amp;cumulative=true&amp;curInstr=0&amp;mode=display&amp;origin=composingprograms.js&amp;py=3&amp;rawInputLstJSON=%5B%5D" TargetMode="External"/><Relationship Id="rId2" Type="http://schemas.openxmlformats.org/officeDocument/2006/relationships/hyperlink" Target="https://pythontutor.com/composingprograms.html#code=def%20make_adder%28n%29%3A%0A%20%20%20%20def%20adder%28k%29%3A%0A%20%20%20%20%20%20%20%20return%20k%20%2B%20n%0A%20%20%20%20return%20adder%0A%0An%20%3D%2010%20%20%20%20%0Aadd_2%20%3D%20make_adder%282%29%0Ax%20%3D%20add_2%285%29%0A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omposingprograms.html#code=add_2%20%3D%20make_adder%282%29%0Aadd_3%20%3D%20make_adder%283%29%0A%0Ax%20%3D%20add_2%282%29%0Adef%20compose%28f,%20g%29%3A%0A%20%20%20%20def%20h%28x%29%3A%0A%20%20%20%20%20%20%20%20return%20f%28g%28x%29%29%0A%20%20%20%20return%20h%0A%0Aadd_5%20%3D%20compose%28add_2,%20add_3%29%0Az%20%3D%20add_5%28x%29%0A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omposingprograms.html#code=a%20%3D%20%22chipotle%22%0Ac%20%3D%208.65%0Ab%20%3D%205%20%3E%203%0A%0Adef%20f1%28c%29%3A%0A%20%20%20%20return%20c%20-%205%0A%0Adef%20f2%28a%29%3A%0A%20%20%20%20a%20%3D%20%22taco%20bell%22%0A%0Aresult1%20%3D%20f1%28c%29%0Aresult2%20%3D%20f2%28a%29%0Aprint%28a%29%0A%20%20%20%20%0A%0A%20&amp;cumulative=true&amp;curInstr=0&amp;mode=display&amp;origin=composingprograms.js&amp;py=3&amp;rawInputLstJSON=%5B%5D" TargetMode="External"/><Relationship Id="rId2" Type="http://schemas.openxmlformats.org/officeDocument/2006/relationships/hyperlink" Target="https://pythontutor.com/composingprograms.html#code=def%20make_adder%28n%29%3A%0A%20%20%20%20def%20adder%28k%29%3A%0A%20%20%20%20%20%20%20%20return%20k%20%2B%20n%0A%20%20%20%20return%20adder%0A%0An%20%3D%2010%20%20%20%20%0Aadd_2%20%3D%20make_adder%282%29%0Ax%20%3D%20add_2%285%29%0A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tutor.com/composingprograms.html#code=add_2%20%3D%20make_adder%282%29%0Aadd_3%20%3D%20make_adder%283%29%0A%0Ax%20%3D%20add_2%282%29%0Adef%20compose%28f,%20g%29%3A%0A%20%20%20%20def%20h%28x%29%3A%0A%20%20%20%20%20%20%20%20return%20f%28g%28x%29%29%0A%20%20%20%20return%20h%0A%0Aadd_5%20%3D%20compose%28add_2,%20add_3%29%0Az%20%3D%20add_5%28x%29%0A&amp;cumulative=true&amp;curInstr=0&amp;mode=display&amp;origin=composingprograms.js&amp;py=3&amp;rawInputLstJSON=%5B%5D" TargetMode="External"/><Relationship Id="rId4" Type="http://schemas.openxmlformats.org/officeDocument/2006/relationships/hyperlink" Target="https://pythontutor.com/composingprograms.html#code=a%20%3D%20%22chipotle%22%0Ab%20%3D%205%20%3E%203%0Ac%20%3D%208%0A%0Adef%20foo%28c%29%3A%0A%20%20%20%20return%20c%20-%205%0A%0Adef%20bar%28%29%3A%0A%20%20%20%20if%20b%3A%0A%20%20%20%20%20%20%20%20a%20%3D%20%22taco%20bell%22%0A%0Aresult1%20%3D%20foo%2810%29%0Aresult2%20%3D%20bar%28%29%0A&amp;cumulative=true&amp;curInstr=0&amp;mode=display&amp;origin=composingprograms.js&amp;py=3&amp;rawInputLstJSON=%5B%5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p/composingprograms.html#code=def%20make_adder%28n%29%3A%0A%20%20%20%20return%20lambda%20k%3A%20k%20%2B%20n%0A%0Adef%20compose%28f,%20g%29%3A%0A%20%20%20%20return%20lambda%20x%3A%20f%28g%28x%29%29%0A%0Aadd_2%20%3D%20make_adder%282%29%0Aadd_3%20%3D%20make_adder%283%29%0Aadd_5%20%3D%20compose%28add_2,%20add_3%29%0A%0Ax%20%3D%20add_2%282%29%0Az%20%3D%20add_5%28x%29%0A&amp;cumulative=true&amp;curInstr=0&amp;mode=display&amp;origin=composingprograms.js&amp;py=3&amp;rawInputLstJSON=%5B%5D" TargetMode="External"/><Relationship Id="rId2" Type="http://schemas.openxmlformats.org/officeDocument/2006/relationships/hyperlink" Target="https://pythontutor.com/cp/composingprograms.html#code=def%20make_adder%28n%29%3A%0A%20%20%20%20return%20lambda%20k%3A%20k%20%2B%20n%0A%20%20%20%20%0Aadd_2%20%3D%20make_adder%282%29%0Aadd_3%20%3D%20make_adder%283%29%0Ax%20%3D%20add_2%285%29%0Ay%20%3D%20add_3%28x%29%0A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Environments and Lambdas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8B7565-D1BB-BE93-E229-92A90D20A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81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40DCF-4331-48A3-3874-D3B106D5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3796-1957-FB86-9D64-1BBA2892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focus on environments?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ACD8-B1BE-8190-72A0-61213131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Environments are a simplification of why Python </a:t>
            </a:r>
            <a:r>
              <a:rPr lang="en-US" i="1" dirty="0"/>
              <a:t>actually</a:t>
            </a:r>
            <a:r>
              <a:rPr lang="en-US" dirty="0"/>
              <a:t> does</a:t>
            </a:r>
          </a:p>
          <a:p>
            <a:r>
              <a:rPr lang="en-US" dirty="0"/>
              <a:t> Focus on building intuition for what will happen when you run code</a:t>
            </a:r>
          </a:p>
          <a:p>
            <a:r>
              <a:rPr lang="en-US" dirty="0"/>
              <a:t> Sometimes tedious, but the practice helps you solve hard questions</a:t>
            </a:r>
          </a:p>
          <a:p>
            <a:pPr lvl="1"/>
            <a:r>
              <a:rPr lang="en-US" dirty="0"/>
              <a:t> In 88C (or 61A), even our hard questions are pretty short</a:t>
            </a:r>
          </a:p>
          <a:p>
            <a:pPr lvl="1"/>
            <a:r>
              <a:rPr lang="en-US" dirty="0"/>
              <a:t> Outside of class, things can get complex quickly.</a:t>
            </a:r>
          </a:p>
          <a:p>
            <a:r>
              <a:rPr lang="en-US" dirty="0"/>
              <a:t> Every programming language is a bit different, but these rules are quite common</a:t>
            </a:r>
          </a:p>
          <a:p>
            <a:r>
              <a:rPr lang="en-US" dirty="0"/>
              <a:t> I understand if you don't like them now.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F9A26-A407-31B5-EBE3-5A4DB01DA1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6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"chipotle"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5 &gt; 3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8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foo(c):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c - 5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bar():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b: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a = "taco bell"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result1 = foo(10)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result2 = bar()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63CC9AD-AB85-ED1A-8BBF-11586ADBA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BB9B9B-134D-B4EF-84C5-103B1C7385D7}"/>
              </a:ext>
            </a:extLst>
          </p:cNvPr>
          <p:cNvSpPr txBox="1">
            <a:spLocks/>
          </p:cNvSpPr>
          <p:nvPr/>
        </p:nvSpPr>
        <p:spPr bwMode="auto">
          <a:xfrm>
            <a:off x="533400" y="5669388"/>
            <a:ext cx="11225011" cy="65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20551" indent="-12055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2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289322" indent="-9644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2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 marL="482204" indent="-9644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0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 marL="650975" indent="-7233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0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 marL="843856" indent="-7233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18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  <a:lvl6pPr marL="1036737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229618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1422500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1615381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Primitives and Functions: Environment Diagram Python Tutor</a:t>
            </a:r>
            <a:r>
              <a:rPr lang="en-US" sz="2400" kern="0" dirty="0">
                <a:hlinkClick r:id="rId2"/>
              </a:rPr>
              <a:t>: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09658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b="1" dirty="0"/>
              <a:t>Terminology:</a:t>
            </a:r>
            <a:endParaRPr lang="en-US" dirty="0"/>
          </a:p>
          <a:p>
            <a:pPr lvl="1"/>
            <a:r>
              <a:rPr lang="en-US" b="1" dirty="0"/>
              <a:t>Frame:</a:t>
            </a:r>
            <a:r>
              <a:rPr lang="en-US" dirty="0"/>
              <a:t> keeps track of variable-to-value bindings, each function call has a frame</a:t>
            </a:r>
          </a:p>
          <a:p>
            <a:pPr lvl="1"/>
            <a:r>
              <a:rPr lang="en-US" b="1" dirty="0"/>
              <a:t>Global Frame: </a:t>
            </a:r>
            <a:r>
              <a:rPr lang="en-US" dirty="0"/>
              <a:t>global for short, the starting frame of all python programs, doesn’t correspond to a specific function</a:t>
            </a:r>
          </a:p>
          <a:p>
            <a:pPr lvl="1"/>
            <a:r>
              <a:rPr lang="en-US" b="1" dirty="0"/>
              <a:t>Parent Frame:</a:t>
            </a:r>
            <a:r>
              <a:rPr lang="en-US" dirty="0"/>
              <a:t> The frame of where a function is defined (default parent frame is global)</a:t>
            </a:r>
          </a:p>
          <a:p>
            <a:pPr lvl="1"/>
            <a:r>
              <a:rPr lang="en-US" b="1" dirty="0"/>
              <a:t>Frame number:</a:t>
            </a:r>
            <a:r>
              <a:rPr lang="en-US" dirty="0"/>
              <a:t>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Variable </a:t>
            </a:r>
            <a:r>
              <a:rPr lang="en-US" dirty="0"/>
              <a:t>vs </a:t>
            </a:r>
            <a:r>
              <a:rPr lang="en-US" b="1" dirty="0"/>
              <a:t>Value</a:t>
            </a:r>
            <a:r>
              <a:rPr lang="en-US" dirty="0"/>
              <a:t>: x = 1. x is the </a:t>
            </a:r>
            <a:r>
              <a:rPr lang="en-US" b="1" dirty="0"/>
              <a:t>variable</a:t>
            </a:r>
            <a:r>
              <a:rPr lang="en-US" dirty="0"/>
              <a:t>, 1 is the </a:t>
            </a:r>
            <a:r>
              <a:rPr lang="en-US" b="1" dirty="0"/>
              <a:t>value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3D98C-068A-3D3F-8D1C-626DBB86C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8971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65202"/>
            <a:ext cx="11125200" cy="5332568"/>
          </a:xfrm>
        </p:spPr>
        <p:txBody>
          <a:bodyPr/>
          <a:lstStyle/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Always draw the global frame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evaluating assignments (lines with single equal), always evaluate right side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you </a:t>
            </a:r>
            <a:r>
              <a:rPr lang="en-US" sz="2400" b="1" dirty="0"/>
              <a:t>CALL</a:t>
            </a:r>
            <a:r>
              <a:rPr lang="en-US" sz="2400" dirty="0"/>
              <a:t> a function MAKE A NEW FRAME!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 primitive expression (number, </a:t>
            </a:r>
            <a:r>
              <a:rPr lang="en-US" sz="2400" dirty="0" err="1"/>
              <a:t>boolean</a:t>
            </a:r>
            <a:r>
              <a:rPr lang="en-US" sz="2400" dirty="0"/>
              <a:t>, string) write the value in the box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anything else (lists, functions, etc.), draw an arrow to the value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calling a function, name the frame with the intrinsic name – the name of the function that variable points to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The parent frame of a function is the frame in which it was defined in (default parent frame is global)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If the value for a variable doesn’t exist in the current frame, search in the parent frame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1989C64-8ADC-69E4-6887-1A9F3DD4E3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11225011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make_adder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def adder(k):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return k + n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adder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 = 10    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add_2 =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make_adder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 add_2(5)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77B590B-530D-43F7-EACB-A4315211A9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5D3143-C135-C35F-A081-5265A2361409}"/>
              </a:ext>
            </a:extLst>
          </p:cNvPr>
          <p:cNvSpPr txBox="1">
            <a:spLocks/>
          </p:cNvSpPr>
          <p:nvPr/>
        </p:nvSpPr>
        <p:spPr bwMode="auto">
          <a:xfrm>
            <a:off x="533399" y="4850780"/>
            <a:ext cx="11225011" cy="128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20551" indent="-12055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2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289322" indent="-9644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2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 marL="482204" indent="-9644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0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 marL="650975" indent="-7233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0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 marL="843856" indent="-7233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18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  <a:lvl6pPr marL="1036737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229618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1422500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1615381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400" kern="0" dirty="0">
                <a:hlinkClick r:id="rId2"/>
              </a:rPr>
              <a:t>make_adder Higher Order Function: Environment Diagram Python Tutor Link</a:t>
            </a:r>
            <a:endParaRPr lang="en-US" sz="2400" kern="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61352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3AED-AB1E-9F40-BE86-23A4ED91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B3E-847A-CF45-BFCB-5C129A38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add_2 =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(2)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add_3 =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(3)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x = add_2(2)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compose(f, g):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def h(x):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f(g(x))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h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add_5 = compose(add_2, add_3)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z = add_5(x)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AF96BFF-6AF9-AFF8-E585-7AA716282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097BC7-51F3-B6D6-BEE9-8B8C5D7538B1}"/>
              </a:ext>
            </a:extLst>
          </p:cNvPr>
          <p:cNvSpPr txBox="1">
            <a:spLocks/>
          </p:cNvSpPr>
          <p:nvPr/>
        </p:nvSpPr>
        <p:spPr bwMode="auto">
          <a:xfrm>
            <a:off x="533400" y="5957244"/>
            <a:ext cx="11225011" cy="51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20551" indent="-12055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2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289322" indent="-9644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2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 marL="482204" indent="-9644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0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 marL="650975" indent="-7233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0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 marL="843856" indent="-7233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18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  <a:lvl6pPr marL="1036737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229618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1422500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1615381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400" kern="0" dirty="0">
                <a:hlinkClick r:id="rId3"/>
              </a:rPr>
              <a:t>Compose Python Tutor Link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94582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11225011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Example 1:</a:t>
            </a:r>
          </a:p>
          <a:p>
            <a:r>
              <a:rPr lang="en-US" sz="2400" dirty="0">
                <a:hlinkClick r:id="rId2"/>
              </a:rPr>
              <a:t>make_adder Higher Order Function: Environment Diagram Python Tutor Link</a:t>
            </a:r>
            <a:endParaRPr lang="en-US" sz="2400" dirty="0">
              <a:hlinkClick r:id="rId3"/>
            </a:endParaRPr>
          </a:p>
          <a:p>
            <a:pPr marL="0" indent="0">
              <a:buNone/>
            </a:pPr>
            <a:r>
              <a:rPr lang="en-US" sz="2400" dirty="0"/>
              <a:t>Example 2:</a:t>
            </a:r>
            <a:endParaRPr lang="en-US" sz="2400" dirty="0">
              <a:hlinkClick r:id="rId3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Primitives and Functions: Environment Diagram Python Tutor</a:t>
            </a:r>
            <a:r>
              <a:rPr lang="en-US" sz="2400" dirty="0">
                <a:hlinkClick r:id="rId4"/>
              </a:rPr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 3:</a:t>
            </a:r>
          </a:p>
          <a:p>
            <a:r>
              <a:rPr lang="en-US" sz="2400" dirty="0">
                <a:hlinkClick r:id="rId5"/>
              </a:rPr>
              <a:t>Compose Python Tutor Link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321EF-8CA7-4B88-C14F-0290A39B3B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22443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8CAE-0705-B045-AD80-3D6241B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Tips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F4-AA36-5D41-AE04-1755049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draw an arrow from one variable to another.</a:t>
            </a:r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markmiyashita.com</a:t>
            </a:r>
            <a:r>
              <a:rPr lang="en-US" dirty="0"/>
              <a:t>/cs61a/</a:t>
            </a:r>
            <a:r>
              <a:rPr lang="en-US" dirty="0" err="1"/>
              <a:t>environment_diagrams</a:t>
            </a:r>
            <a:r>
              <a:rPr lang="en-US" dirty="0"/>
              <a:t>/</a:t>
            </a:r>
            <a:r>
              <a:rPr lang="en-US" dirty="0" err="1"/>
              <a:t>rules_of_environment_diagrams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albertwu.org</a:t>
            </a:r>
            <a:r>
              <a:rPr lang="en-US" dirty="0"/>
              <a:t>/cs61a/notes/</a:t>
            </a:r>
            <a:r>
              <a:rPr lang="en-US" dirty="0" err="1"/>
              <a:t>environments.html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ADEA-2ADD-1701-519B-40CA3AA63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8775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79CD-F02A-7EE2-C762-780E3DC9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focus on environments?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AB7B-1A79-069F-EBEA-5866C2F44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Environments are a simplification of why Python actually does</a:t>
            </a:r>
          </a:p>
          <a:p>
            <a:r>
              <a:rPr lang="en-US" dirty="0"/>
              <a:t> Focus on building intuition for what will happen when you run code</a:t>
            </a:r>
          </a:p>
          <a:p>
            <a:r>
              <a:rPr lang="en-US" dirty="0"/>
              <a:t> Sometimes tedious, but the practice helps you solve hard questions</a:t>
            </a:r>
          </a:p>
          <a:p>
            <a:pPr lvl="1"/>
            <a:r>
              <a:rPr lang="en-US" dirty="0"/>
              <a:t> In 88C (or 61A), even our hard questions are pretty short</a:t>
            </a:r>
          </a:p>
          <a:p>
            <a:pPr lvl="1"/>
            <a:r>
              <a:rPr lang="en-US" dirty="0"/>
              <a:t> Outside of class, things can get complex quickly.</a:t>
            </a:r>
          </a:p>
          <a:p>
            <a:r>
              <a:rPr lang="en-US" dirty="0"/>
              <a:t> Every programming language is a bit different, but these rules are quite common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EB053-2832-EFDF-B451-48DB1DF690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9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2821803"/>
            <a:ext cx="8458200" cy="1470025"/>
          </a:xfrm>
        </p:spPr>
        <p:txBody>
          <a:bodyPr/>
          <a:lstStyle/>
          <a:p>
            <a:r>
              <a:rPr lang="en-US" dirty="0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1876029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A0B0-EAEB-7905-1F60-F9148C696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D64-DB76-409A-E65C-17B3CCF9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Sequence (List)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C9F3-5112-45B6-9876-1752CAE1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</a:t>
            </a:r>
            <a:r>
              <a:rPr lang="en-US" i="1" dirty="0"/>
              <a:t> sequence</a:t>
            </a:r>
            <a:r>
              <a:rPr lang="en-US" dirty="0"/>
              <a:t>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 as arguments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AAC4B-C44F-89FB-3123-25DB3F2EB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B4FF11E-2961-9E2C-C8D0-496E51F1AE5E}"/>
              </a:ext>
            </a:extLst>
          </p:cNvPr>
          <p:cNvGraphicFramePr>
            <a:graphicFrameLocks noGrp="1"/>
          </p:cNvGraphicFramePr>
          <p:nvPr/>
        </p:nvGraphicFramePr>
        <p:xfrm>
          <a:off x="420415" y="2792760"/>
          <a:ext cx="10594426" cy="342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64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333297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280744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FreightSans Pro Book" panose="02000606030000020004" pitchFamily="2" charset="0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: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List: 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possibly fewer items,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2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725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are anonymous functions, which are expressions</a:t>
            </a:r>
          </a:p>
          <a:p>
            <a:pPr lvl="1"/>
            <a:r>
              <a:rPr lang="en-US" dirty="0"/>
              <a:t>Don’t use </a:t>
            </a:r>
            <a:r>
              <a:rPr lang="en-US" dirty="0">
                <a:latin typeface="Source Code Pro" panose="020B0509030403020204" pitchFamily="49" charset="77"/>
              </a:rPr>
              <a:t>return</a:t>
            </a:r>
            <a:r>
              <a:rPr lang="en-US" dirty="0"/>
              <a:t>, lambdas always return the value of the expression.</a:t>
            </a:r>
          </a:p>
          <a:p>
            <a:pPr lvl="1"/>
            <a:r>
              <a:rPr lang="en-US" dirty="0"/>
              <a:t>They are typically short and concise</a:t>
            </a:r>
          </a:p>
          <a:p>
            <a:pPr lvl="1"/>
            <a:r>
              <a:rPr lang="en-US" dirty="0"/>
              <a:t>They don’t have an “intrinsic” name when using an environment diagram.</a:t>
            </a:r>
          </a:p>
          <a:p>
            <a:pPr lvl="2"/>
            <a:r>
              <a:rPr lang="en-US" dirty="0"/>
              <a:t> Their name is the character 𝜆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638B-397C-8EC7-F39F-75BD2F6A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lambda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33481-9FF6-F88A-C4F6-E51DD222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often can use the behavior of simple function!</a:t>
            </a:r>
          </a:p>
          <a:p>
            <a:r>
              <a:rPr lang="en-US" dirty="0"/>
              <a:t> Using functions gives us flexibility</a:t>
            </a:r>
          </a:p>
          <a:p>
            <a:r>
              <a:rPr lang="en-US" dirty="0"/>
              <a:t> "Inline" functions are faster/easier to write, and sometimes require less reading.</a:t>
            </a:r>
          </a:p>
          <a:p>
            <a:r>
              <a:rPr lang="en-US" dirty="0"/>
              <a:t> They're not "reusable", but that's OK!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F08F0-DFB4-562E-0928-BA58A1891C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025902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0C5A-7603-80A1-713E-AE93E39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0232-C689-A343-224A-0CE33652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expression </a:t>
            </a:r>
          </a:p>
          <a:p>
            <a:pPr marL="0" indent="0">
              <a:buNone/>
            </a:pPr>
            <a:r>
              <a:rPr lang="en-US" dirty="0"/>
              <a:t>“anonymous” function creation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Expression</a:t>
            </a:r>
            <a:r>
              <a:rPr lang="en-US" dirty="0"/>
              <a:t>, not a statement, no return or any other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9FCCF-7CAE-BF75-87F4-7718593E96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  <p:sp>
        <p:nvSpPr>
          <p:cNvPr id="7" name="Google Shape;140;p17">
            <a:extLst>
              <a:ext uri="{FF2B5EF4-FFF2-40B4-BE49-F238E27FC236}">
                <a16:creationId xmlns:a16="http://schemas.microsoft.com/office/drawing/2014/main" id="{3775A989-8C25-89C5-F0FE-50FD6D89CBCC}"/>
              </a:ext>
            </a:extLst>
          </p:cNvPr>
          <p:cNvSpPr txBox="1"/>
          <p:nvPr/>
        </p:nvSpPr>
        <p:spPr>
          <a:xfrm>
            <a:off x="533400" y="2050848"/>
            <a:ext cx="8628133" cy="5232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&lt;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arg_tuple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: &lt;expression using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dirty="0"/>
          </a:p>
        </p:txBody>
      </p:sp>
      <p:sp>
        <p:nvSpPr>
          <p:cNvPr id="8" name="Google Shape;141;p17">
            <a:extLst>
              <a:ext uri="{FF2B5EF4-FFF2-40B4-BE49-F238E27FC236}">
                <a16:creationId xmlns:a16="http://schemas.microsoft.com/office/drawing/2014/main" id="{5C2A2F9C-166B-269D-AAF5-694F67CE45AC}"/>
              </a:ext>
            </a:extLst>
          </p:cNvPr>
          <p:cNvSpPr txBox="1"/>
          <p:nvPr/>
        </p:nvSpPr>
        <p:spPr>
          <a:xfrm>
            <a:off x="2039753" y="3960766"/>
            <a:ext cx="3938239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add_one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lambda v : v + 1</a:t>
            </a:r>
            <a:endParaRPr dirty="0"/>
          </a:p>
        </p:txBody>
      </p:sp>
      <p:sp>
        <p:nvSpPr>
          <p:cNvPr id="9" name="Google Shape;142;p17">
            <a:extLst>
              <a:ext uri="{FF2B5EF4-FFF2-40B4-BE49-F238E27FC236}">
                <a16:creationId xmlns:a16="http://schemas.microsoft.com/office/drawing/2014/main" id="{E77C1399-8006-6EFD-C505-57E21D56AF55}"/>
              </a:ext>
            </a:extLst>
          </p:cNvPr>
          <p:cNvSpPr txBox="1"/>
          <p:nvPr/>
        </p:nvSpPr>
        <p:spPr>
          <a:xfrm>
            <a:off x="6420536" y="3960767"/>
            <a:ext cx="2401018" cy="646331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add_one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(v): </a:t>
            </a:r>
            <a:endParaRPr dirty="0"/>
          </a:p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v + 1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222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67FD-102E-535F-E0E3-9B14C90E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D423-B650-DF40-8EE7-7C98BCC8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</a:t>
            </a:r>
            <a:r>
              <a:rPr lang="en-US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lambda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x: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x+i</a:t>
            </a:r>
            <a:endParaRPr lang="en-US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&lt;function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.&lt;locals&gt;.&lt;lambda&gt; at 0x10073c510&gt;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(3)(4)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7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list(map(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(3), [1,2,3,4]))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[4, 5, 6, 7]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1CE60-F7C6-BD01-EAFC-287839EB8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3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lambda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7826066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.&lt;locals&gt;.&lt;lambda&gt; at 0x1019d8c80&gt;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(3), [0,1,2,3,4,5,6,7])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50A1C-6A34-1E42-89C6-D1930397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with HOFs</a:t>
            </a:r>
          </a:p>
        </p:txBody>
      </p:sp>
    </p:spTree>
    <p:extLst>
      <p:ext uri="{BB962C8B-B14F-4D97-AF65-F5344CB8AC3E}">
        <p14:creationId xmlns:p14="http://schemas.microsoft.com/office/powerpoint/2010/main" val="94014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5C47-0701-D9F6-A02A-A50075E7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Python HOFs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9CDD-AE72-D415-AE0A-FDD39D48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sorted – sorts a list of data</a:t>
            </a:r>
          </a:p>
          <a:p>
            <a:r>
              <a:rPr lang="en-US" sz="2400" dirty="0"/>
              <a:t> min</a:t>
            </a:r>
          </a:p>
          <a:p>
            <a:r>
              <a:rPr lang="en-US" sz="2400" dirty="0"/>
              <a:t> max</a:t>
            </a:r>
          </a:p>
          <a:p>
            <a:pPr marL="0" indent="0">
              <a:buNone/>
            </a:pPr>
            <a:r>
              <a:rPr lang="en-US" sz="2400" dirty="0"/>
              <a:t>All three take in an optional argument called </a:t>
            </a: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key</a:t>
            </a:r>
            <a:r>
              <a:rPr lang="en-US" sz="2400" dirty="0"/>
              <a:t> which allows us to control how the function performs its action. They are more similar to filter than map.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max([1,2,3,4,5], key =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lambda x: -x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</a:t>
            </a:r>
          </a:p>
          <a:p>
            <a:pPr marL="0" indent="0">
              <a:buNone/>
            </a:pPr>
            <a:r>
              <a:rPr lang="en-US" sz="2400" dirty="0"/>
              <a:t>key is the name of the argument and a lambda is its value.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fruits = ["pear", "grape", "KIWI", "APPLE", "melon", "ORANGE", "BANANA"]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sorted(key=lambda x: </a:t>
            </a:r>
            <a:r>
              <a:rPr lang="en-US" sz="24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x.lower</a:t>
            </a: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())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30CE1-CE33-EB96-498F-BD59C4BC0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82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ACDA-C6A9-8D54-C97B-FB74DEA0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153C-F8AB-C71C-F24F-96026AAB1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useful to sort data.</a:t>
            </a:r>
          </a:p>
          <a:p>
            <a:r>
              <a:rPr lang="en-US" dirty="0"/>
              <a:t>What property should we sort on?</a:t>
            </a:r>
          </a:p>
          <a:p>
            <a:pPr lvl="1"/>
            <a:r>
              <a:rPr lang="en-US" dirty="0"/>
              <a:t> Numbers: We can clearly sort.</a:t>
            </a:r>
          </a:p>
          <a:p>
            <a:pPr lvl="1"/>
            <a:r>
              <a:rPr lang="en-US" dirty="0"/>
              <a:t>What about the length of a word?</a:t>
            </a:r>
          </a:p>
          <a:p>
            <a:pPr lvl="1"/>
            <a:r>
              <a:rPr lang="en-US" dirty="0"/>
              <a:t>Alphabetically?</a:t>
            </a:r>
          </a:p>
          <a:p>
            <a:pPr lvl="1"/>
            <a:r>
              <a:rPr lang="en-US" dirty="0"/>
              <a:t>What about sorting a complex data set, but 1 attribute?</a:t>
            </a:r>
          </a:p>
          <a:p>
            <a:pPr lvl="2"/>
            <a:r>
              <a:rPr lang="en-US" dirty="0"/>
              <a:t> Image I have a list of courses: I could sort be course name, number of units, start time, etc.</a:t>
            </a:r>
          </a:p>
          <a:p>
            <a:r>
              <a:rPr lang="en-US" dirty="0"/>
              <a:t>Python provides 1 function which allows us to provide a </a:t>
            </a:r>
            <a:r>
              <a:rPr lang="en-US" i="1" dirty="0"/>
              <a:t>lambda </a:t>
            </a:r>
            <a:r>
              <a:rPr lang="en-US" dirty="0"/>
              <a:t> to control its behavior</a:t>
            </a:r>
          </a:p>
        </p:txBody>
      </p:sp>
    </p:spTree>
    <p:extLst>
      <p:ext uri="{BB962C8B-B14F-4D97-AF65-F5344CB8AC3E}">
        <p14:creationId xmlns:p14="http://schemas.microsoft.com/office/powerpoint/2010/main" val="718302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068F-CD4F-DF81-04E6-F7059BB6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FC95-828E-B85E-B645-6F5E39C63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41709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sorted([1,2,3,4,5], key =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lambda x: x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                                                                 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[1, 2, 3, 4, 5]                                                                          &gt;&gt;&gt; sorted([1,2,3,4,5], key =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lambda x: -x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                                                                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[5, 4, 3, 2, 1]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# Nonsensical pairing of numbers and words…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sorted([(2, "hi"), (1, "how"), (5, "goes"), (7, "it")],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       key =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lambda 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x:x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[0]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                            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[(1, 'how'), (2, 'hi'), (5, 'goes'), (7, 'it')]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sorted([(2, "hi"), (1, "how"), (5, "goes"), (7, "it")],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      key =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lambda 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x:x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[1]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                            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[(7, 'it'), (5, 'goes'), (2, 'hi'), (1, 'how')] 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sorted([(2,"hi"),(1,"how"),(5,"goes"),(7,"it")],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      key = lambda x: 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len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(x[1]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))                      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[(7, 'it'), (2, 'hi'), (1, 'how'), (5, 'goes')]                                                       </a:t>
            </a:r>
            <a:endParaRPr lang="en-US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D1F3A-9869-6F6D-8491-4E2710D4F7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29258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</p:spTree>
    <p:extLst>
      <p:ext uri="{BB962C8B-B14F-4D97-AF65-F5344CB8AC3E}">
        <p14:creationId xmlns:p14="http://schemas.microsoft.com/office/powerpoint/2010/main" val="247824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3AED-AB1E-9F40-BE86-23A4ED91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B3E-847A-CF45-BFCB-5C129A38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6569927" cy="503419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(n):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lambda k: k + 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add_2 =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(2)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add_3 =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(3)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x = add_2(5)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y = add_3(x)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940C-8AD0-2342-B83A-952E1C7E3C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0444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That Return Functions</a:t>
            </a:r>
          </a:p>
        </p:txBody>
      </p:sp>
    </p:spTree>
    <p:extLst>
      <p:ext uri="{BB962C8B-B14F-4D97-AF65-F5344CB8AC3E}">
        <p14:creationId xmlns:p14="http://schemas.microsoft.com/office/powerpoint/2010/main" val="4264810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3AED-AB1E-9F40-BE86-23A4ED91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Environments: compose w/lambda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B3E-847A-CF45-BFCB-5C129A38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Source Code Pro" panose="020B0509030403020204" pitchFamily="49" charset="77"/>
              </a:rPr>
              <a:t>def </a:t>
            </a:r>
            <a:r>
              <a:rPr lang="en-US" sz="2300" dirty="0" err="1">
                <a:latin typeface="Source Code Pro" panose="020B0509030403020204" pitchFamily="49" charset="77"/>
              </a:rPr>
              <a:t>make_adder</a:t>
            </a:r>
            <a:r>
              <a:rPr lang="en-US" sz="2300" dirty="0">
                <a:latin typeface="Source Code Pro" panose="020B0509030403020204" pitchFamily="49" charset="77"/>
              </a:rPr>
              <a:t>(n):</a:t>
            </a:r>
          </a:p>
          <a:p>
            <a:pPr marL="0" indent="0">
              <a:buNone/>
            </a:pPr>
            <a:r>
              <a:rPr lang="en-US" sz="2300" dirty="0">
                <a:latin typeface="Source Code Pro" panose="020B0509030403020204" pitchFamily="49" charset="77"/>
              </a:rPr>
              <a:t>    return lambda k: k + n</a:t>
            </a:r>
          </a:p>
          <a:p>
            <a:pPr marL="0" indent="0" algn="l" rtl="0" eaLnBrk="1" fontAlgn="base" hangingPunct="1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effectLst/>
                <a:latin typeface="Source Code Pro" panose="020B0509030403020204" pitchFamily="49" charset="77"/>
                <a:ea typeface="ＭＳ Ｐゴシック" panose="020B0600070205080204" pitchFamily="34" charset="-128"/>
              </a:rPr>
              <a:t>def compose(f, g):</a:t>
            </a:r>
            <a:endParaRPr lang="en-US" sz="2300" dirty="0">
              <a:effectLst/>
              <a:latin typeface="Source Code Pro" panose="020B0509030403020204" pitchFamily="49" charset="77"/>
            </a:endParaRPr>
          </a:p>
          <a:p>
            <a:pPr marL="0" indent="0" algn="l" rtl="0" eaLnBrk="1" fontAlgn="base" hangingPunct="1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effectLst/>
                <a:latin typeface="Source Code Pro" panose="020B0509030403020204" pitchFamily="49" charset="77"/>
                <a:ea typeface="ＭＳ Ｐゴシック" panose="020B0600070205080204" pitchFamily="34" charset="-128"/>
              </a:rPr>
              <a:t>    return lambda x: f(g(x))</a:t>
            </a:r>
            <a:endParaRPr lang="en-US" sz="23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sz="23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2300" dirty="0">
                <a:latin typeface="Source Code Pro" panose="020B0509030403020204" pitchFamily="49" charset="77"/>
              </a:rPr>
              <a:t>add_2 = </a:t>
            </a:r>
            <a:r>
              <a:rPr lang="en-US" sz="2300" dirty="0" err="1">
                <a:latin typeface="Source Code Pro" panose="020B0509030403020204" pitchFamily="49" charset="77"/>
              </a:rPr>
              <a:t>make_adder</a:t>
            </a:r>
            <a:r>
              <a:rPr lang="en-US" sz="2300" dirty="0">
                <a:latin typeface="Source Code Pro" panose="020B0509030403020204" pitchFamily="49" charset="77"/>
              </a:rPr>
              <a:t>(2)</a:t>
            </a:r>
          </a:p>
          <a:p>
            <a:pPr marL="0" indent="0">
              <a:buNone/>
            </a:pPr>
            <a:r>
              <a:rPr lang="en-US" sz="2300" dirty="0">
                <a:latin typeface="Source Code Pro" panose="020B0509030403020204" pitchFamily="49" charset="77"/>
              </a:rPr>
              <a:t>add_3 = </a:t>
            </a:r>
            <a:r>
              <a:rPr lang="en-US" sz="2300" dirty="0" err="1">
                <a:latin typeface="Source Code Pro" panose="020B0509030403020204" pitchFamily="49" charset="77"/>
              </a:rPr>
              <a:t>make_adder</a:t>
            </a:r>
            <a:r>
              <a:rPr lang="en-US" sz="2300" dirty="0">
                <a:latin typeface="Source Code Pro" panose="020B0509030403020204" pitchFamily="49" charset="77"/>
              </a:rPr>
              <a:t>(3)</a:t>
            </a:r>
          </a:p>
          <a:p>
            <a:pPr marL="0" indent="0">
              <a:buNone/>
            </a:pPr>
            <a:r>
              <a:rPr lang="en-US" sz="2300" dirty="0">
                <a:latin typeface="Source Code Pro" panose="020B0509030403020204" pitchFamily="49" charset="77"/>
              </a:rPr>
              <a:t>add_5 = compose(add_2, add_3)</a:t>
            </a:r>
          </a:p>
          <a:p>
            <a:pPr marL="0" indent="0">
              <a:buNone/>
            </a:pPr>
            <a:endParaRPr lang="en-US" sz="23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2300" dirty="0">
                <a:latin typeface="Source Code Pro" panose="020B0509030403020204" pitchFamily="49" charset="77"/>
              </a:rPr>
              <a:t>x = add_2(2)</a:t>
            </a:r>
          </a:p>
          <a:p>
            <a:pPr marL="0" indent="0">
              <a:buNone/>
            </a:pPr>
            <a:r>
              <a:rPr lang="en-US" sz="2300" dirty="0">
                <a:latin typeface="Source Code Pro" panose="020B0509030403020204" pitchFamily="49" charset="77"/>
              </a:rPr>
              <a:t>z = add_5(x)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940C-8AD0-2342-B83A-952E1C7E3C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30</a:t>
            </a:fld>
            <a:endParaRPr lang="en-US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8B21B-B98B-EB20-44EA-A8C35908DB1A}"/>
              </a:ext>
            </a:extLst>
          </p:cNvPr>
          <p:cNvSpPr txBox="1"/>
          <p:nvPr/>
        </p:nvSpPr>
        <p:spPr>
          <a:xfrm>
            <a:off x="3256156" y="802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54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b="1" dirty="0"/>
              <a:t>Terminology:</a:t>
            </a:r>
            <a:endParaRPr lang="en-US" dirty="0"/>
          </a:p>
          <a:p>
            <a:pPr lvl="1"/>
            <a:r>
              <a:rPr lang="en-US" b="1" dirty="0"/>
              <a:t>Frame:</a:t>
            </a:r>
            <a:r>
              <a:rPr lang="en-US" dirty="0"/>
              <a:t> keeps track of variable-to-value bindings, each function call has a frame</a:t>
            </a:r>
          </a:p>
          <a:p>
            <a:pPr lvl="1"/>
            <a:r>
              <a:rPr lang="en-US" b="1" dirty="0"/>
              <a:t>Global Frame: </a:t>
            </a:r>
            <a:r>
              <a:rPr lang="en-US" dirty="0"/>
              <a:t>global for short, the starting frame of all python programs, doesn’t correspond to a specific function</a:t>
            </a:r>
          </a:p>
          <a:p>
            <a:pPr lvl="1"/>
            <a:r>
              <a:rPr lang="en-US" b="1" dirty="0"/>
              <a:t>Parent Frame:</a:t>
            </a:r>
            <a:r>
              <a:rPr lang="en-US" dirty="0"/>
              <a:t> The frame of where a function is defined (default parent frame is global)</a:t>
            </a:r>
          </a:p>
          <a:p>
            <a:pPr lvl="1"/>
            <a:r>
              <a:rPr lang="en-US" b="1" dirty="0"/>
              <a:t>Frame number:</a:t>
            </a:r>
            <a:r>
              <a:rPr lang="en-US" dirty="0"/>
              <a:t>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Variable </a:t>
            </a:r>
            <a:r>
              <a:rPr lang="en-US" dirty="0"/>
              <a:t>vs </a:t>
            </a:r>
            <a:r>
              <a:rPr lang="en-US" b="1" dirty="0"/>
              <a:t>Value</a:t>
            </a:r>
            <a:r>
              <a:rPr lang="en-US" dirty="0"/>
              <a:t>: x = 1. x is the </a:t>
            </a:r>
            <a:r>
              <a:rPr lang="en-US" b="1" dirty="0"/>
              <a:t>variable</a:t>
            </a:r>
            <a:r>
              <a:rPr lang="en-US" dirty="0"/>
              <a:t>, 1 is the </a:t>
            </a:r>
            <a:r>
              <a:rPr lang="en-US" b="1" dirty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65202"/>
            <a:ext cx="11125200" cy="5332568"/>
          </a:xfrm>
        </p:spPr>
        <p:txBody>
          <a:bodyPr/>
          <a:lstStyle/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Always draw the global frame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evaluating assignments (lines with single equal), always evaluate right side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you </a:t>
            </a:r>
            <a:r>
              <a:rPr lang="en-US" sz="2400" b="1" dirty="0"/>
              <a:t>CALL</a:t>
            </a:r>
            <a:r>
              <a:rPr lang="en-US" sz="2400" dirty="0"/>
              <a:t> a function MAKE A NEW FRAME!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 primitive expression (number, </a:t>
            </a:r>
            <a:r>
              <a:rPr lang="en-US" sz="2400" dirty="0" err="1"/>
              <a:t>boolean</a:t>
            </a:r>
            <a:r>
              <a:rPr lang="en-US" sz="2400" dirty="0"/>
              <a:t>, string) write the value in the box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anything else (lists, functions, etc.), draw an arrow to the value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calling a function, name the frame with the intrinsic name – the name of the function that variable points to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The parent frame of a function is the frame in which it was defined in (default parent frame is global)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If the value for a variable doesn’t exist in the current frame, search in the parent frame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1989C64-8ADC-69E4-6887-1A9F3DD4E3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Example 1:</a:t>
            </a:r>
          </a:p>
          <a:p>
            <a:r>
              <a:rPr lang="en-US" sz="2400" dirty="0">
                <a:hlinkClick r:id="rId2"/>
              </a:rPr>
              <a:t>make_adder Higher Order Function: Environment Diagram Python Tutor Link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Example 2:</a:t>
            </a:r>
          </a:p>
          <a:p>
            <a:r>
              <a:rPr lang="en-US" sz="2400" dirty="0">
                <a:hlinkClick r:id="rId3"/>
              </a:rPr>
              <a:t>Compose Python Tutor 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612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AB8D426-819A-7542-8C8B-D59D3E6254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9323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 function that returns a function as a result.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9487A-C35D-E2A3-F22A-6E875D1C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6273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[x for x in range(7) if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(3)(x)]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4D3-FC69-EF4F-8897-1BDEB71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62C7169-4F32-E2F4-CFBB-2BA2C760A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4502039-0FB5-8413-3545-1FBA7AB174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69413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7680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5791BD-7918-202B-A3C5-9300EE07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or Nested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4AEA9-F187-AE66-6862-145F733E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Inner functions are </a:t>
            </a:r>
            <a:r>
              <a:rPr lang="en-US" i="1" dirty="0"/>
              <a:t>scoped – </a:t>
            </a:r>
            <a:r>
              <a:rPr lang="en-US" dirty="0"/>
              <a:t>they are not visible to the outside world</a:t>
            </a:r>
          </a:p>
          <a:p>
            <a:r>
              <a:rPr lang="en-US" dirty="0"/>
              <a:t> But they can be </a:t>
            </a:r>
            <a:r>
              <a:rPr lang="en-US" i="1" dirty="0"/>
              <a:t>returned</a:t>
            </a:r>
            <a:r>
              <a:rPr lang="en-US" dirty="0"/>
              <a:t> and thus called later on.</a:t>
            </a:r>
          </a:p>
          <a:p>
            <a:r>
              <a:rPr lang="en-US" dirty="0"/>
              <a:t> Like a "regular" function, they have access to all the data (including arguments) of their "parent" or "container" function. </a:t>
            </a:r>
          </a:p>
          <a:p>
            <a:endParaRPr lang="en-US" dirty="0"/>
          </a:p>
          <a:p>
            <a:r>
              <a:rPr lang="en-US" dirty="0"/>
              <a:t>This can become messy!</a:t>
            </a:r>
          </a:p>
          <a:p>
            <a:r>
              <a:rPr lang="en-US" dirty="0"/>
              <a:t>In the next section, we will formalize the rules.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44952-965C-5C2C-7783-2B967703F4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</p:spTree>
    <p:extLst>
      <p:ext uri="{BB962C8B-B14F-4D97-AF65-F5344CB8AC3E}">
        <p14:creationId xmlns:p14="http://schemas.microsoft.com/office/powerpoint/2010/main" val="19927925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8873</TotalTime>
  <Words>2483</Words>
  <Application>Microsoft Macintosh PowerPoint</Application>
  <PresentationFormat>Widescreen</PresentationFormat>
  <Paragraphs>291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FreightSans Pro Book</vt:lpstr>
      <vt:lpstr>Arial</vt:lpstr>
      <vt:lpstr>Courier</vt:lpstr>
      <vt:lpstr>Courier New</vt:lpstr>
      <vt:lpstr>FreightMicro Pro Book</vt:lpstr>
      <vt:lpstr>FreightMicro Pro Light</vt:lpstr>
      <vt:lpstr>FreightMicro Pro Medium</vt:lpstr>
      <vt:lpstr>Open Sans ExtraBold</vt:lpstr>
      <vt:lpstr>Open Sans Light</vt:lpstr>
      <vt:lpstr>Source Code Pro</vt:lpstr>
      <vt:lpstr>Source Code Pro Medium</vt:lpstr>
      <vt:lpstr>Times New Roman</vt:lpstr>
      <vt:lpstr>Wingdings</vt:lpstr>
      <vt:lpstr>3_Main C88C</vt:lpstr>
      <vt:lpstr>Environments and Lambdas</vt:lpstr>
      <vt:lpstr>Functional Sequence (List) Operations</vt:lpstr>
      <vt:lpstr>Functions That Return Functions</vt:lpstr>
      <vt:lpstr>Learning Objectives</vt:lpstr>
      <vt:lpstr>Review: What is a Higher Order Function?</vt:lpstr>
      <vt:lpstr>Higher Order Functions</vt:lpstr>
      <vt:lpstr>Demo</vt:lpstr>
      <vt:lpstr>Inner or Nested Functions</vt:lpstr>
      <vt:lpstr>Environment Diagrams</vt:lpstr>
      <vt:lpstr>Why focus on environments?</vt:lpstr>
      <vt:lpstr>Python Tutor Example #1</vt:lpstr>
      <vt:lpstr>Environment Diagrams</vt:lpstr>
      <vt:lpstr>Environment Diagrams Rules</vt:lpstr>
      <vt:lpstr>Python Tutor Example #2</vt:lpstr>
      <vt:lpstr>Python Tutor Example #3</vt:lpstr>
      <vt:lpstr>Demo</vt:lpstr>
      <vt:lpstr>Environment Diagram Tips / Links</vt:lpstr>
      <vt:lpstr>Why focus on environments?</vt:lpstr>
      <vt:lpstr>Lambda Expressions</vt:lpstr>
      <vt:lpstr>Learning Objectives</vt:lpstr>
      <vt:lpstr>Why Use lambda?</vt:lpstr>
      <vt:lpstr>lambda</vt:lpstr>
      <vt:lpstr>Examples</vt:lpstr>
      <vt:lpstr>Lambda with HOFs</vt:lpstr>
      <vt:lpstr>More Python HOFs</vt:lpstr>
      <vt:lpstr>Sorting Data</vt:lpstr>
      <vt:lpstr>Sorting with Lambdas</vt:lpstr>
      <vt:lpstr>Environment Diagrams</vt:lpstr>
      <vt:lpstr>Revisiting Environments</vt:lpstr>
      <vt:lpstr>Revisiting Environments: compose w/lambda</vt:lpstr>
      <vt:lpstr>Environment Diagrams</vt:lpstr>
      <vt:lpstr>Environment Diagrams Rules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Michael Ball</cp:lastModifiedBy>
  <cp:revision>77</cp:revision>
  <cp:lastPrinted>2023-02-13T21:53:58Z</cp:lastPrinted>
  <dcterms:modified xsi:type="dcterms:W3CDTF">2024-02-12T21:55:53Z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