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40"/>
  </p:notesMasterIdLst>
  <p:sldIdLst>
    <p:sldId id="256" r:id="rId2"/>
    <p:sldId id="277" r:id="rId3"/>
    <p:sldId id="389" r:id="rId4"/>
    <p:sldId id="383" r:id="rId5"/>
    <p:sldId id="384" r:id="rId6"/>
    <p:sldId id="365" r:id="rId7"/>
    <p:sldId id="390" r:id="rId8"/>
    <p:sldId id="394" r:id="rId9"/>
    <p:sldId id="387" r:id="rId10"/>
    <p:sldId id="282" r:id="rId11"/>
    <p:sldId id="283" r:id="rId12"/>
    <p:sldId id="284" r:id="rId13"/>
    <p:sldId id="292" r:id="rId14"/>
    <p:sldId id="386" r:id="rId15"/>
    <p:sldId id="264" r:id="rId16"/>
    <p:sldId id="393" r:id="rId17"/>
    <p:sldId id="392" r:id="rId18"/>
    <p:sldId id="286" r:id="rId19"/>
    <p:sldId id="291" r:id="rId20"/>
    <p:sldId id="285" r:id="rId21"/>
    <p:sldId id="268" r:id="rId22"/>
    <p:sldId id="385" r:id="rId23"/>
    <p:sldId id="287" r:id="rId24"/>
    <p:sldId id="293" r:id="rId25"/>
    <p:sldId id="266" r:id="rId26"/>
    <p:sldId id="289" r:id="rId27"/>
    <p:sldId id="265" r:id="rId28"/>
    <p:sldId id="288" r:id="rId29"/>
    <p:sldId id="272" r:id="rId30"/>
    <p:sldId id="269" r:id="rId31"/>
    <p:sldId id="276" r:id="rId32"/>
    <p:sldId id="273" r:id="rId33"/>
    <p:sldId id="279" r:id="rId34"/>
    <p:sldId id="274" r:id="rId35"/>
    <p:sldId id="280" r:id="rId36"/>
    <p:sldId id="275" r:id="rId37"/>
    <p:sldId id="267" r:id="rId38"/>
    <p:sldId id="270" r:id="rId39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2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/>
    <p:restoredTop sz="90204"/>
  </p:normalViewPr>
  <p:slideViewPr>
    <p:cSldViewPr snapToGrid="0" snapToObjects="1">
      <p:cViewPr varScale="1">
        <p:scale>
          <a:sx n="105" d="100"/>
          <a:sy n="105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1:42:51.123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4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1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10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05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18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6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0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5335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8539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73758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60069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27331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64913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/>
              </a:defRPr>
            </a:lvl1pPr>
          </a:lstStyle>
          <a:p>
            <a:r>
              <a:rPr lang="en-US" sz="788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/>
              </a:defRPr>
            </a:lvl1pPr>
          </a:lstStyle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7264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819229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90834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141955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6253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72558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0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79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2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287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1828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3429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4949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2168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6339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3835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9168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omposingprograms.html#code=def%20square%28x%29%3A%0A%20%20%20%20return%20x%20*%20x%0A%20%20%20%20%0As%20%3D%20square%0Ax%20%3D%20s%283%29%0A%0Adef%20make_adder%28n%29%3A%0A%20%20%20%20def%20adder%28k%29%3A%0A%20%20%20%20%20%20%20%20return%20k%20%2B%20n%0A%20%20%20%20return%20adder%0A%20%20%20%20%0Aadd_2%20%3D%20make_adder%282%29%0Aadd_3%20%3D%20make_adder%283%29%0Ax%20%3D%20add_2%28x%29%0A%0Adef%20compose%28f,%20g%29%3A%0A%20%20%20%20def%20h%28x%29%3A%0A%20%20%20%20%20%20%20%20return%20f%28g%28x%29%29%0A%20%20%20%20return%20h%0A%0Aadd_5%20%3D%20compose%28add_2,%20add_3%29%0Ay%20%3D%20add_5%28x%29%0A%0Az%20%3D%20compose%28square,%20make_adder%282%29%29%283%29&amp;cumulative=true&amp;mode=edit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c88c.org/qa5/" TargetMode="External"/><Relationship Id="rId2" Type="http://schemas.openxmlformats.org/officeDocument/2006/relationships/hyperlink" Target="https://go.c88c.org/cha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.c88c.org/5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</a:t>
            </a:r>
            <a:br>
              <a:rPr lang="en-US" dirty="0"/>
            </a:br>
            <a:r>
              <a:rPr lang="en-US" dirty="0"/>
              <a:t>Higher Order Functions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B63CFC-2AA0-9B79-050E-18E63F21F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3774082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b="1" dirty="0"/>
              <a:t>Functions can accept a function as an argument</a:t>
            </a:r>
          </a:p>
          <a:p>
            <a:r>
              <a:rPr lang="en-US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013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38EA-1B62-7843-8D1A-00FF223B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a Form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563E-6C22-FC46-93DC-58D20786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Numbers, Strings: All kinds of data</a:t>
            </a:r>
          </a:p>
          <a:p>
            <a:r>
              <a:rPr lang="en-US" dirty="0"/>
              <a:t>Code is its own kind of data, too!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More expressive programs, a new kind of abstraction.</a:t>
            </a:r>
          </a:p>
          <a:p>
            <a:pPr lvl="1"/>
            <a:r>
              <a:rPr lang="en-US" dirty="0"/>
              <a:t>”Encapsulate” logic and data into neat packages.</a:t>
            </a:r>
          </a:p>
          <a:p>
            <a:r>
              <a:rPr lang="en-US" dirty="0"/>
              <a:t>This will be one of the trickier concepts in CS88.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39D06-AEE5-5546-BFD6-E054F7CEBE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3281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function that returns a function as a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B7AE-157B-8048-B295-CD4B4FA9D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16973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E8EF-F9E0-2945-84FC-81542361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Aside: </a:t>
            </a:r>
            <a:r>
              <a:rPr lang="en-US" dirty="0">
                <a:latin typeface="Source Code Pro" panose="020B0509030403020204" pitchFamily="49" charset="77"/>
              </a:rPr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740E-8A68-D44E-A1AB-6A8002E7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organizes code in modules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functions come with Python, but you need to "import" them.</a:t>
            </a:r>
            <a:endParaRPr lang="en-US" dirty="0"/>
          </a:p>
          <a:p>
            <a:r>
              <a:rPr lang="en-US" sz="2400" dirty="0">
                <a:latin typeface="Source Code Pro" panose="020B0509030403020204" pitchFamily="49" charset="77"/>
              </a:rPr>
              <a:t>import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endParaRPr lang="en-US" sz="2400" dirty="0">
              <a:latin typeface="Source Code Pro" panose="020B0509030403020204" pitchFamily="49" charset="77"/>
            </a:endParaRP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gives us access to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>
                <a:latin typeface="Source Code Pro" panose="020B0509030403020204" pitchFamily="49" charset="77"/>
              </a:rPr>
              <a:t>module_name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dirty="0" err="1">
                <a:latin typeface="Source Code Pro" panose="020B0509030403020204" pitchFamily="49" charset="77"/>
              </a:rPr>
              <a:t>module_name.x</a:t>
            </a:r>
            <a:endParaRPr lang="en-US" dirty="0">
              <a:latin typeface="Source Code Pro" panose="020B0509030403020204" pitchFamily="49" charset="77"/>
            </a:endParaRPr>
          </a:p>
          <a:p>
            <a:r>
              <a:rPr lang="en-US" sz="2400" dirty="0">
                <a:latin typeface="Source Code Pro" panose="020B0509030403020204" pitchFamily="49" charset="77"/>
              </a:rPr>
              <a:t>import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r>
              <a:rPr lang="en-US" sz="2400" dirty="0">
                <a:latin typeface="Source Code Pro" panose="020B0509030403020204" pitchFamily="49" charset="77"/>
              </a:rPr>
              <a:t> as </a:t>
            </a:r>
            <a:r>
              <a:rPr lang="en-US" sz="2400" dirty="0" err="1">
                <a:latin typeface="Source Code Pro" panose="020B0509030403020204" pitchFamily="49" charset="77"/>
              </a:rPr>
              <a:t>my_module</a:t>
            </a:r>
            <a:endParaRPr lang="en-US" sz="2400" dirty="0">
              <a:latin typeface="Source Code Pro" panose="020B0509030403020204" pitchFamily="49" charset="77"/>
            </a:endParaRP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access </a:t>
            </a:r>
            <a:r>
              <a:rPr lang="en-US" dirty="0" err="1">
                <a:latin typeface="Source Code Pro" panose="020B0509030403020204" pitchFamily="49" charset="77"/>
              </a:rPr>
              <a:t>my_module</a:t>
            </a:r>
            <a:r>
              <a:rPr lang="en-US" dirty="0">
                <a:latin typeface="Source Code Pro" panose="020B0509030403020204" pitchFamily="49" charset="77"/>
              </a:rPr>
              <a:t> and </a:t>
            </a:r>
            <a:r>
              <a:rPr lang="en-US" dirty="0" err="1">
                <a:latin typeface="Source Code Pro" panose="020B0509030403020204" pitchFamily="49" charset="77"/>
              </a:rPr>
              <a:t>my_module.x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(same code, just a different name)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from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r>
              <a:rPr lang="en-US" sz="2400" dirty="0">
                <a:latin typeface="Source Code Pro" panose="020B0509030403020204" pitchFamily="49" charset="77"/>
              </a:rPr>
              <a:t> import x, y, z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only access the functions we import. </a:t>
            </a:r>
            <a:r>
              <a:rPr lang="en-US" dirty="0">
                <a:latin typeface="Source Code Pro" panose="020B0509030403020204" pitchFamily="49" charset="77"/>
              </a:rPr>
              <a:t>x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>
                <a:latin typeface="Source Code Pro" panose="020B0509030403020204" pitchFamily="49" charset="77"/>
              </a:rPr>
              <a:t>my_module.x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from math import pi, sqrt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from operator import </a:t>
            </a:r>
            <a:r>
              <a:rPr lang="en-US" sz="2400" dirty="0" err="1">
                <a:latin typeface="Source Code Pro" panose="020B0509030403020204" pitchFamily="49" charset="77"/>
              </a:rPr>
              <a:t>mul</a:t>
            </a:r>
            <a:endParaRPr lang="en-US" sz="24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0147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1626240" y="1296642"/>
            <a:ext cx="9543712" cy="44838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57E7DB-F4B4-ED4C-9267-CF5C53A5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Example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AA9C-E785-043D-9481-83AD0EC8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Higher Order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9801-5924-AD83-44FE-81665F68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can sum 1 to N easily enough.</a:t>
            </a:r>
          </a:p>
          <a:p>
            <a:r>
              <a:rPr lang="en-US" dirty="0"/>
              <a:t>We can sum 1 to N^2 easily enough too.</a:t>
            </a:r>
          </a:p>
          <a:p>
            <a:r>
              <a:rPr lang="en-US" dirty="0"/>
              <a:t> Or we can sum, 1 to N^3…</a:t>
            </a:r>
          </a:p>
          <a:p>
            <a:r>
              <a:rPr lang="en-US" dirty="0"/>
              <a:t> But why write so many functions?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Why not write </a:t>
            </a:r>
            <a:r>
              <a:rPr lang="en-US" b="1" i="1" dirty="0"/>
              <a:t>one function(!)</a:t>
            </a:r>
            <a:r>
              <a:rPr lang="en-US" b="1" dirty="0"/>
              <a:t> which allows us flexibility in solving many problems?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9A77F-0064-8C27-600C-1486710EFA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5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7983-DA42-156E-6E64-994A44FE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Sum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9632-A4EC-682D-90F0-A8D53E49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def summation(n, term):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"""Sum the first N terms of a sequence.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&gt;&gt;&gt; summation(5, cube)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225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&gt;&gt;&gt; summation(5, identity)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15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&gt;&gt;&gt; summation(10, identity)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55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"""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total = 0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for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in range(n + 1):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    total = total + term(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return total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861D-4C39-1B2F-A197-52BD86776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4264810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9323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A79926-540C-804C-BB3C-28C6FF85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FFE9F9-F3B5-7F4A-92C9-723DB466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 watch Ed for announcements</a:t>
            </a:r>
          </a:p>
          <a:p>
            <a:pPr lvl="1"/>
            <a:r>
              <a:rPr lang="en-US" dirty="0"/>
              <a:t>  Please remember to pick the best category when asking questions</a:t>
            </a:r>
          </a:p>
          <a:p>
            <a:pPr lvl="1"/>
            <a:r>
              <a:rPr lang="en-US" dirty="0">
                <a:sym typeface="Wingdings" pitchFamily="2" charset="2"/>
              </a:rPr>
              <a:t> Use the Python code option</a:t>
            </a:r>
          </a:p>
          <a:p>
            <a:r>
              <a:rPr lang="en-US" dirty="0">
                <a:sym typeface="Wingdings" pitchFamily="2" charset="2"/>
              </a:rPr>
              <a:t> 30 seats opening this week.</a:t>
            </a:r>
          </a:p>
          <a:p>
            <a:r>
              <a:rPr lang="en-US" dirty="0">
                <a:sym typeface="Wingdings" pitchFamily="2" charset="2"/>
              </a:rPr>
              <a:t> Lab attendance / scoring updates:</a:t>
            </a:r>
          </a:p>
          <a:p>
            <a:pPr lvl="1"/>
            <a:r>
              <a:rPr lang="en-US" dirty="0">
                <a:sym typeface="Wingdings" pitchFamily="2" charset="2"/>
              </a:rPr>
              <a:t> Lab 1 was too generous on the scoring, but you'll get the points. </a:t>
            </a:r>
          </a:p>
          <a:p>
            <a:pPr lvl="1"/>
            <a:r>
              <a:rPr lang="en-US" dirty="0">
                <a:sym typeface="Wingdings" pitchFamily="2" charset="2"/>
              </a:rPr>
              <a:t> Lab 2 and forward:</a:t>
            </a:r>
          </a:p>
          <a:p>
            <a:pPr lvl="2"/>
            <a:r>
              <a:rPr lang="en-US" dirty="0">
                <a:sym typeface="Wingdings" pitchFamily="2" charset="2"/>
              </a:rPr>
              <a:t> Attendance gets you 2 / 4 points</a:t>
            </a:r>
          </a:p>
          <a:p>
            <a:pPr lvl="2"/>
            <a:r>
              <a:rPr lang="en-US" dirty="0">
                <a:sym typeface="Wingdings" pitchFamily="2" charset="2"/>
              </a:rPr>
              <a:t> You submit 50% of the questions – but you should do them all.  </a:t>
            </a:r>
          </a:p>
          <a:p>
            <a:pPr lvl="2"/>
            <a:r>
              <a:rPr lang="en-US" dirty="0">
                <a:sym typeface="Wingdings" pitchFamily="2" charset="2"/>
              </a:rPr>
              <a:t> WWPD are not graded, but are used to give you feedback.</a:t>
            </a:r>
          </a:p>
        </p:txBody>
      </p:sp>
    </p:spTree>
    <p:extLst>
      <p:ext uri="{BB962C8B-B14F-4D97-AF65-F5344CB8AC3E}">
        <p14:creationId xmlns:p14="http://schemas.microsoft.com/office/powerpoint/2010/main" val="1300372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 function that returns a function as a result.</a:t>
            </a:r>
          </a:p>
        </p:txBody>
      </p:sp>
    </p:spTree>
    <p:extLst>
      <p:ext uri="{BB962C8B-B14F-4D97-AF65-F5344CB8AC3E}">
        <p14:creationId xmlns:p14="http://schemas.microsoft.com/office/powerpoint/2010/main" val="416273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[x for x in range(7) if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(3)(x)]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4D3-FC69-EF4F-8897-1BDEB71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B7AE-157B-8048-B295-CD4B4FA9D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17680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Environments &amp; 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247824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b="1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20705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3A171A-202E-F941-95BA-E3F4087B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9D997-089B-3E4D-99D9-067AB0EB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Tutor:</a:t>
            </a:r>
            <a:br>
              <a:rPr lang="en-US" dirty="0"/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  <a:hlinkClick r:id="rId2"/>
              </a:rPr>
              <a:t>http://pythontutor.com/composingprograms.html#code=def%20square%28x%29%3A%0A%20%20%20%20return%20x%20*%20x%0A%20%20%20%20%0As%20%3D%20square%0Ax%20%3D%20s%283%29%0A%0Adef%20make_adder%28n%29%3A%0A%20%20%20%20def%20adder%28k%29%3A%0A%20%20%20%20%20%20%20%2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b="1" dirty="0"/>
              <a:t>Terminology:</a:t>
            </a:r>
            <a:endParaRPr lang="en-US" dirty="0"/>
          </a:p>
          <a:p>
            <a:pPr lvl="1"/>
            <a:r>
              <a:rPr lang="en-US" b="1" dirty="0"/>
              <a:t>Frame:</a:t>
            </a:r>
            <a:r>
              <a:rPr lang="en-US" dirty="0"/>
              <a:t> keeps track of variable-to-value bindings, each function call has a frame</a:t>
            </a:r>
          </a:p>
          <a:p>
            <a:pPr lvl="1"/>
            <a:r>
              <a:rPr lang="en-US" b="1" dirty="0"/>
              <a:t>Global Frame: </a:t>
            </a:r>
            <a:r>
              <a:rPr lang="en-US" dirty="0"/>
              <a:t>global for short, the starting frame of all python programs, doesn’t correspond to a specific function</a:t>
            </a:r>
          </a:p>
          <a:p>
            <a:pPr lvl="1"/>
            <a:r>
              <a:rPr lang="en-US" b="1" dirty="0"/>
              <a:t>Parent Frame:</a:t>
            </a:r>
            <a:r>
              <a:rPr lang="en-US" dirty="0"/>
              <a:t> The frame of where a function is defined (default parent frame is global)</a:t>
            </a:r>
          </a:p>
          <a:p>
            <a:pPr lvl="1"/>
            <a:r>
              <a:rPr lang="en-US" b="1" dirty="0"/>
              <a:t>Frame number:</a:t>
            </a:r>
            <a:r>
              <a:rPr lang="en-US" dirty="0"/>
              <a:t>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Variable </a:t>
            </a:r>
            <a:r>
              <a:rPr lang="en-US" dirty="0"/>
              <a:t>vs </a:t>
            </a:r>
            <a:r>
              <a:rPr lang="en-US" b="1" dirty="0"/>
              <a:t>Value</a:t>
            </a:r>
            <a:r>
              <a:rPr lang="en-US" dirty="0"/>
              <a:t>: x = 1. x is the </a:t>
            </a:r>
            <a:r>
              <a:rPr lang="en-US" b="1" dirty="0"/>
              <a:t>variable</a:t>
            </a:r>
            <a:r>
              <a:rPr lang="en-US" dirty="0"/>
              <a:t>, 1 is the </a:t>
            </a:r>
            <a:r>
              <a:rPr lang="en-US" b="1" dirty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799"/>
            <a:ext cx="11125200" cy="539187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Draw the global frame</a:t>
            </a:r>
          </a:p>
          <a:p>
            <a:pPr marL="514350" indent="-514350">
              <a:buAutoNum type="arabicPeriod"/>
            </a:pPr>
            <a:r>
              <a:rPr lang="en-US" dirty="0"/>
              <a:t>When evaluating assignments (lines with single equal), always evaluate right side first</a:t>
            </a:r>
          </a:p>
          <a:p>
            <a:pPr marL="514350" indent="-514350">
              <a:buAutoNum type="arabicPeriod"/>
            </a:pPr>
            <a:r>
              <a:rPr lang="en-US" dirty="0"/>
              <a:t>When you call a function MAKE A NEW FRAME!</a:t>
            </a:r>
          </a:p>
          <a:p>
            <a:pPr marL="514350" indent="-514350">
              <a:buAutoNum type="arabicPeriod"/>
            </a:pPr>
            <a:r>
              <a:rPr lang="en-US" dirty="0"/>
              <a:t>When assigning a primitive expression (number, </a:t>
            </a:r>
            <a:r>
              <a:rPr lang="en-US" dirty="0" err="1"/>
              <a:t>boolean</a:t>
            </a:r>
            <a:r>
              <a:rPr lang="en-US" dirty="0"/>
              <a:t>, string) write the value in the box</a:t>
            </a:r>
          </a:p>
          <a:p>
            <a:pPr marL="514350" indent="-514350">
              <a:buAutoNum type="arabicPeriod"/>
            </a:pPr>
            <a:r>
              <a:rPr lang="en-US" dirty="0"/>
              <a:t>When assigning anything else, draw an arrow to the value</a:t>
            </a:r>
          </a:p>
          <a:p>
            <a:pPr marL="514350" indent="-514350">
              <a:buAutoNum type="arabicPeriod"/>
            </a:pPr>
            <a:r>
              <a:rPr lang="en-US" dirty="0"/>
              <a:t>When calling a function, name the frame with the intrinsic name – the name of the function that variable points to</a:t>
            </a:r>
          </a:p>
          <a:p>
            <a:pPr marL="514350" indent="-514350">
              <a:buAutoNum type="arabicPeriod"/>
            </a:pPr>
            <a:r>
              <a:rPr lang="en-US" dirty="0"/>
              <a:t>The parent frame of a function is the frame in which it was defined in (default parent frame is global)</a:t>
            </a:r>
          </a:p>
          <a:p>
            <a:pPr marL="514350" indent="-514350">
              <a:buAutoNum type="arabicPeriod"/>
            </a:pPr>
            <a:r>
              <a:rPr lang="en-US" dirty="0"/>
              <a:t>If the value isn’t in the current frame, search in the parent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8CAE-0705-B045-AD80-3D6241B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Tips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F4-AA36-5D41-AE04-1755049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EVER draw an arrow from one variable to another.</a:t>
            </a:r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markmiyashita.com</a:t>
            </a:r>
            <a:r>
              <a:rPr lang="en-US" dirty="0"/>
              <a:t>/cs61a/</a:t>
            </a:r>
            <a:r>
              <a:rPr lang="en-US" dirty="0" err="1"/>
              <a:t>environment_diagrams</a:t>
            </a:r>
            <a:r>
              <a:rPr lang="en-US" dirty="0"/>
              <a:t>/</a:t>
            </a:r>
            <a:r>
              <a:rPr lang="en-US" dirty="0" err="1"/>
              <a:t>rules_of_environment_diagrams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albertwu.org</a:t>
            </a:r>
            <a:r>
              <a:rPr lang="en-US" dirty="0"/>
              <a:t>/cs61a/notes/</a:t>
            </a:r>
            <a:r>
              <a:rPr lang="en-US" dirty="0" err="1"/>
              <a:t>environments.html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54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48FF-49F9-7D4D-979B-F4B8E6C8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A481-72A9-4C49-998F-FDB9CD38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741" y="1178312"/>
            <a:ext cx="11125200" cy="5257800"/>
          </a:xfrm>
        </p:spPr>
        <p:txBody>
          <a:bodyPr/>
          <a:lstStyle/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Question:  What's the result of the following?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greet(name):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 print('Hello, ' + name)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hello = greet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greet(name):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print('Hi, ' + name)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hello('CS88')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2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Error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prints "Hello, CS88"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prints "Hi, CS88"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"I'm lost…."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83638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086C-BE13-DD2F-780C-8C0F0E87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30EF-333F-FF3A-A852-1AF0EFF4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Reminders: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https://go.c88c.org/chat</a:t>
            </a:r>
            <a:r>
              <a:rPr lang="en-US" dirty="0"/>
              <a:t>  - use for fun / real time discussion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https://go.c88c.org/qa5/</a:t>
            </a:r>
            <a:r>
              <a:rPr lang="en-US" dirty="0"/>
              <a:t> - Use during lecture!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https://go.c88c.org/5</a:t>
            </a:r>
            <a:r>
              <a:rPr lang="en-US" dirty="0"/>
              <a:t> - self check (after lecture)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5F0FA-9446-4DBC-410E-D4FAF46475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01663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74422" y="60480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 super important HOFS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924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list(filter(condition,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Applies the function, combining items of the list into a "single" value.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30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filter/map, you need to then call list on it to get a list. If we define our own, we do not need to call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Today's Task: Acronym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"""YOUR CODE HERE"""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984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Transform each of items by a function.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e.g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square()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CD52A5B2-39FC-CD45-AEED-54BDCC1A8C5F}"/>
              </a:ext>
            </a:extLst>
          </p:cNvPr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23900-24AC-C541-A848-5EDC8E5E8C5E}"/>
              </a:ext>
            </a:extLst>
          </p:cNvPr>
          <p:cNvSpPr/>
          <p:nvPr/>
        </p:nvSpPr>
        <p:spPr>
          <a:xfrm>
            <a:off x="2281079" y="4876073"/>
            <a:ext cx="7517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map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function(item)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8142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list(map(capitalize,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['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capitalize('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') == 'Michael'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['Michael', 'Alex', 'Srinath', 'Julia']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01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FILTER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*Keeps* each of item where the function is true.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51185-0159-7645-BAEC-59FF9A798C28}"/>
              </a:ext>
            </a:extLst>
          </p:cNvPr>
          <p:cNvSpPr/>
          <p:nvPr/>
        </p:nvSpPr>
        <p:spPr>
          <a:xfrm>
            <a:off x="2025804" y="4697556"/>
            <a:ext cx="8372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item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if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function(item)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2258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range(100)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(42) == False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range(0, 100) # A standard range object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[0, 1, 2, … 96, 97, 98, 99]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 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151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005548" y="1455959"/>
            <a:ext cx="83725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Successively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items of our sequence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• function: add(), takes 2 inputs gives us 1 value. 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Function, with 2 inputs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An item, specifically, the output of our function.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BA0DD-C671-564E-8D6D-0143E2712244}"/>
              </a:ext>
            </a:extLst>
          </p:cNvPr>
          <p:cNvSpPr/>
          <p:nvPr/>
        </p:nvSpPr>
        <p:spPr>
          <a:xfrm>
            <a:off x="2179200" y="4493067"/>
            <a:ext cx="847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reduce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result = function(sequence[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0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], 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1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index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 err="1">
                <a:solidFill>
                  <a:srgbClr val="795E26"/>
                </a:solidFill>
                <a:latin typeface=" SourceCodePro-Light" panose="020B0509030403020204" pitchFamily="49" charset="77"/>
              </a:rPr>
              <a:t>len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(sequence)):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    result = function(result, sequence[index])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71068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operate on functions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takes a function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429120" y="2027880"/>
            <a:ext cx="6019560" cy="14770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odd(x):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x%2==1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odd(3)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429120" y="4267080"/>
            <a:ext cx="6019560" cy="16617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filter(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s):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[x for x in s if 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(x)]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filter(odd,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[1, 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534280" y="3276720"/>
            <a:ext cx="1371240" cy="76176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rgbClr val="618FF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this not ‘odd’ 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8F10D85-10BA-42D8-B690-B9761B5D0DF4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37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today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209800" y="106668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as Values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argument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return values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 Diagrams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5EF8A75E-B082-4918-B462-57A16F73F00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38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5" name="Google Shape;200;p22"/>
          <p:cNvPicPr/>
          <p:nvPr/>
        </p:nvPicPr>
        <p:blipFill>
          <a:blip r:embed="rId2"/>
          <a:stretch/>
        </p:blipFill>
        <p:spPr>
          <a:xfrm>
            <a:off x="1539480" y="5029200"/>
            <a:ext cx="990360" cy="161748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5105280" y="5181480"/>
            <a:ext cx="49744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Idea: Software Design Patterns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6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93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 comprehensions let us build lists "inline".</a:t>
            </a:r>
          </a:p>
          <a:p>
            <a:r>
              <a:rPr lang="en-US" dirty="0"/>
              <a:t>List comprehensions are an </a:t>
            </a:r>
            <a:r>
              <a:rPr lang="en-US" i="1" dirty="0"/>
              <a:t>expression that returns a list.</a:t>
            </a:r>
            <a:r>
              <a:rPr lang="en-US" sz="2800" dirty="0"/>
              <a:t> </a:t>
            </a:r>
          </a:p>
          <a:p>
            <a:r>
              <a:rPr lang="en-US" sz="2800" dirty="0"/>
              <a:t>We can easily “filter” the list using a conditional expression, i.e.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D508B-3D98-3140-9B20-7225308256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6456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iteration: 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  <a:p>
            <a:r>
              <a:rPr lang="en-US" dirty="0"/>
              <a:t>In some ways, nothing more than a concise for loop.</a:t>
            </a:r>
          </a:p>
          <a:p>
            <a:r>
              <a:rPr lang="en-US" dirty="0"/>
              <a:t>Always returns a list!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3754671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if</a:t>
            </a:r>
            <a:r>
              <a:rPr lang="en-US" dirty="0">
                <a:latin typeface="Courier New"/>
                <a:cs typeface="Courier New"/>
              </a:rPr>
              <a:t> &lt;conditional expression with loop var&gt;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72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spd="slow" advTm="6142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C83D-F789-1131-3072-749EE20A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vs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82DD-19B2-D013-4B12-B1BBC8A1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 always return a list!</a:t>
            </a:r>
          </a:p>
          <a:p>
            <a:r>
              <a:rPr lang="en-US" dirty="0"/>
              <a:t>For loops do not return anything.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my_data</a:t>
            </a:r>
            <a:r>
              <a:rPr lang="en-US" dirty="0">
                <a:latin typeface="Source Code Pro" panose="020B0509030403020204" pitchFamily="49" charset="77"/>
              </a:rPr>
              <a:t> = []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for item in range(10):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</a:t>
            </a:r>
            <a:r>
              <a:rPr lang="en-US" dirty="0" err="1">
                <a:latin typeface="Source Code Pro" panose="020B0509030403020204" pitchFamily="49" charset="77"/>
              </a:rPr>
              <a:t>my_data.append</a:t>
            </a:r>
            <a:r>
              <a:rPr lang="en-US" dirty="0">
                <a:latin typeface="Source Code Pro" panose="020B0509030403020204" pitchFamily="49" charset="77"/>
              </a:rPr>
              <a:t>(item)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my_data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# or 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my_data</a:t>
            </a:r>
            <a:r>
              <a:rPr lang="en-US" dirty="0">
                <a:latin typeface="Source Code Pro" panose="020B0509030403020204" pitchFamily="49" charset="77"/>
              </a:rPr>
              <a:t> = [ item for item in range(10)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A638A-AA2E-B0AB-1B44-2B4E2245D4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7967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1B28EB-6701-E68D-7DC2-3B2AF46C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list comprehensions?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18148-6441-3686-4286-C02195FD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Transforming elements in a list</a:t>
            </a:r>
          </a:p>
          <a:p>
            <a:r>
              <a:rPr lang="en-US" dirty="0"/>
              <a:t> Filtering a list</a:t>
            </a:r>
          </a:p>
          <a:p>
            <a:r>
              <a:rPr lang="en-US" dirty="0"/>
              <a:t> Combining the two!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</a:t>
            </a:r>
            <a:r>
              <a:rPr lang="en-US" i="1" dirty="0"/>
              <a:t>surprising </a:t>
            </a:r>
            <a:r>
              <a:rPr lang="en-US" dirty="0"/>
              <a:t>number of tasks!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803DE-87F0-2E24-BA2C-B9C18661B3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0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B558-0969-F940-B29A-B92A06E0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2970-87C0-4C4C-8D68-D7DF8E28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2DCDA-6F45-3040-85AE-661302C38C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19615406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8249</TotalTime>
  <Words>2155</Words>
  <Application>Microsoft Macintosh PowerPoint</Application>
  <PresentationFormat>Widescreen</PresentationFormat>
  <Paragraphs>306</Paragraphs>
  <Slides>38</Slides>
  <Notes>6</Notes>
  <HiddenSlides>10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FreightMicro Pro Book</vt:lpstr>
      <vt:lpstr>Open Sans</vt:lpstr>
      <vt:lpstr> SourceCodePro-Light</vt:lpstr>
      <vt:lpstr>Arial</vt:lpstr>
      <vt:lpstr>Courier New</vt:lpstr>
      <vt:lpstr>FreightMicro Pro Light</vt:lpstr>
      <vt:lpstr>FreightMicro Pro Medium</vt:lpstr>
      <vt:lpstr>Helvetica Neue</vt:lpstr>
      <vt:lpstr>Source Code Pro</vt:lpstr>
      <vt:lpstr>Source Code Pro Medium</vt:lpstr>
      <vt:lpstr>Times New Roman</vt:lpstr>
      <vt:lpstr>Wingdings</vt:lpstr>
      <vt:lpstr>3_Main C88C</vt:lpstr>
      <vt:lpstr>Lecture 5 Higher Order Functions</vt:lpstr>
      <vt:lpstr>Announcements</vt:lpstr>
      <vt:lpstr>Reminders</vt:lpstr>
      <vt:lpstr>List Comprehensions</vt:lpstr>
      <vt:lpstr>Learning Objectives</vt:lpstr>
      <vt:lpstr>Data-driven iteration: List Comprehensions</vt:lpstr>
      <vt:lpstr>List Comprehensions vs for Loops</vt:lpstr>
      <vt:lpstr>Why use list comprehensions?</vt:lpstr>
      <vt:lpstr>Demo!</vt:lpstr>
      <vt:lpstr>Higher Order Functions</vt:lpstr>
      <vt:lpstr>Learning Objectives</vt:lpstr>
      <vt:lpstr>Code is a Form of Data</vt:lpstr>
      <vt:lpstr>What is a Higher Order Function?</vt:lpstr>
      <vt:lpstr>Brief Aside: import</vt:lpstr>
      <vt:lpstr>An Interesting Example</vt:lpstr>
      <vt:lpstr>Why Higher Order Functions?</vt:lpstr>
      <vt:lpstr>A Generic Sum Function</vt:lpstr>
      <vt:lpstr>Higher Order Functions</vt:lpstr>
      <vt:lpstr>Learning Objectives</vt:lpstr>
      <vt:lpstr>Review: What is a Higher Order Function?</vt:lpstr>
      <vt:lpstr>Higher Order Functions</vt:lpstr>
      <vt:lpstr>Demo</vt:lpstr>
      <vt:lpstr>Environments &amp; Higher Order Functions</vt:lpstr>
      <vt:lpstr>Learning Objectives</vt:lpstr>
      <vt:lpstr>Example: compose</vt:lpstr>
      <vt:lpstr>Environment Diagrams</vt:lpstr>
      <vt:lpstr>Environment Diagrams Steps</vt:lpstr>
      <vt:lpstr>Environment Diagram Tips / Links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Michael Ball</cp:lastModifiedBy>
  <cp:revision>69</cp:revision>
  <cp:lastPrinted>2022-09-08T19:53:04Z</cp:lastPrinted>
  <dcterms:modified xsi:type="dcterms:W3CDTF">2024-01-31T21:54:27Z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