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33"/>
  </p:notesMasterIdLst>
  <p:sldIdLst>
    <p:sldId id="256" r:id="rId2"/>
    <p:sldId id="371" r:id="rId3"/>
    <p:sldId id="377" r:id="rId4"/>
    <p:sldId id="260" r:id="rId5"/>
    <p:sldId id="374" r:id="rId6"/>
    <p:sldId id="261" r:id="rId7"/>
    <p:sldId id="262" r:id="rId8"/>
    <p:sldId id="263" r:id="rId9"/>
    <p:sldId id="264" r:id="rId10"/>
    <p:sldId id="285" r:id="rId11"/>
    <p:sldId id="268" r:id="rId12"/>
    <p:sldId id="373" r:id="rId13"/>
    <p:sldId id="266" r:id="rId14"/>
    <p:sldId id="267" r:id="rId15"/>
    <p:sldId id="368" r:id="rId16"/>
    <p:sldId id="269" r:id="rId17"/>
    <p:sldId id="270" r:id="rId18"/>
    <p:sldId id="271" r:id="rId19"/>
    <p:sldId id="372" r:id="rId20"/>
    <p:sldId id="272" r:id="rId21"/>
    <p:sldId id="273" r:id="rId22"/>
    <p:sldId id="274" r:id="rId23"/>
    <p:sldId id="275" r:id="rId24"/>
    <p:sldId id="369" r:id="rId25"/>
    <p:sldId id="376" r:id="rId26"/>
    <p:sldId id="363" r:id="rId27"/>
    <p:sldId id="364" r:id="rId28"/>
    <p:sldId id="375" r:id="rId29"/>
    <p:sldId id="366" r:id="rId30"/>
    <p:sldId id="367" r:id="rId31"/>
    <p:sldId id="365"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845"/>
    <p:restoredTop sz="94690"/>
  </p:normalViewPr>
  <p:slideViewPr>
    <p:cSldViewPr snapToGrid="0" snapToObjects="1">
      <p:cViewPr varScale="1">
        <p:scale>
          <a:sx n="200" d="100"/>
          <a:sy n="200" d="100"/>
        </p:scale>
        <p:origin x="18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80f40eed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80f40eed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4c9ea7f34e61a5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4c9ea7f34e61a5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https://www.pinclipart.com/pindetail/mwxoJT_bean-wizard-alternate-colors-clipart/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80f40eed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80f40eed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https://www.pinclipart.com/pindetail/mwxoJT_bean-wizard-alternate-colors-clipart/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4c9ea7f34e61a5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4c9ea7f34e61a5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4c9ea7f34e61a5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4c9ea7f34e61a5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4c9ea7f34e61a5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4c9ea7f34e61a5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4c9ea7f34e61a5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4c9ea7f34e61a5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4c9ea7f34e61a5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4c9ea7f34e61a5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7:notes"/>
          <p:cNvSpPr txBox="1">
            <a:spLocks noGrp="1"/>
          </p:cNvSpPr>
          <p:nvPr>
            <p:ph type="body" idx="1"/>
          </p:nvPr>
        </p:nvSpPr>
        <p:spPr>
          <a:xfrm>
            <a:off x="933450"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261" name="Google Shape;261;p7: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e4c9ea7f34e61a5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e4c9ea7f34e61a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18b599bf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18b599bf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4c9ea7f34e61a5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4c9ea7f34e61a5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80f40ee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80f40ee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4c9ea7f34e61a5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4c9ea7f34e61a5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4c9ea7f34e61a5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4c9ea7f34e61a5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3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4c9ea7f34e61a5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4c9ea7f34e61a5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80f40eed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80f40eed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6535E"/>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342900" y="914400"/>
            <a:ext cx="8401050" cy="0"/>
          </a:xfrm>
          <a:prstGeom prst="line">
            <a:avLst/>
          </a:prstGeom>
          <a:noFill/>
          <a:ln w="47625" cap="rnd" cmpd="sng">
            <a:solidFill>
              <a:schemeClr val="accent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570" b="0" i="0">
              <a:latin typeface="Open Sans" panose="020B0606030504020204" pitchFamily="34" charset="0"/>
              <a:ea typeface="Open Sans" panose="020B0606030504020204" pitchFamily="34" charset="0"/>
              <a:cs typeface="Open Sans" panose="020B0606030504020204" pitchFamily="34" charset="0"/>
            </a:endParaRPr>
          </a:p>
        </p:txBody>
      </p:sp>
      <p:sp>
        <p:nvSpPr>
          <p:cNvPr id="455685" name="Rectangle 5"/>
          <p:cNvSpPr>
            <a:spLocks noGrp="1" noChangeArrowheads="1"/>
          </p:cNvSpPr>
          <p:nvPr>
            <p:ph type="ctrTitle"/>
          </p:nvPr>
        </p:nvSpPr>
        <p:spPr>
          <a:xfrm>
            <a:off x="1400175" y="1627639"/>
            <a:ext cx="6343650" cy="1102519"/>
          </a:xfrm>
          <a:noFill/>
        </p:spPr>
        <p:txBody>
          <a:bodyPr lIns="457200" rIns="457200" anchor="ctr" anchorCtr="1">
            <a:normAutofit/>
          </a:bodyPr>
          <a:lstStyle>
            <a:lvl1pPr algn="ctr">
              <a:defRPr sz="2800" b="0" i="0" baseline="0">
                <a:solidFill>
                  <a:schemeClr val="bg2"/>
                </a:solidFill>
                <a:latin typeface="FreightMicro Pro Book" panose="02000603020000020004" pitchFamily="2" charset="0"/>
              </a:defRPr>
            </a:lvl1pPr>
          </a:lstStyle>
          <a:p>
            <a:r>
              <a:rPr lang="en-US" dirty="0"/>
              <a:t>Click to edit Master title style</a:t>
            </a:r>
          </a:p>
        </p:txBody>
      </p:sp>
      <p:sp>
        <p:nvSpPr>
          <p:cNvPr id="455686" name="Rectangle 6"/>
          <p:cNvSpPr>
            <a:spLocks noGrp="1" noChangeArrowheads="1"/>
          </p:cNvSpPr>
          <p:nvPr>
            <p:ph type="subTitle" idx="1"/>
          </p:nvPr>
        </p:nvSpPr>
        <p:spPr>
          <a:xfrm>
            <a:off x="1743075" y="2978013"/>
            <a:ext cx="5657850" cy="742950"/>
          </a:xfrm>
        </p:spPr>
        <p:txBody>
          <a:bodyPr lIns="91440" anchor="ctr" anchorCtr="1"/>
          <a:lstStyle>
            <a:lvl1pPr marL="0" indent="0" algn="ctr">
              <a:buFontTx/>
              <a:buNone/>
              <a:defRPr sz="2250" b="0" i="0">
                <a:solidFill>
                  <a:schemeClr val="bg2"/>
                </a:solidFill>
                <a:latin typeface="FreightMicro Pro Book" panose="02000603020000020004" pitchFamily="2" charset="0"/>
              </a:defRPr>
            </a:lvl1pPr>
          </a:lstStyle>
          <a:p>
            <a:endParaRPr lang="en-US" dirty="0"/>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342900" y="235747"/>
            <a:ext cx="84010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9133" tIns="14567" rIns="29133" bIns="14567"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600" b="0" i="0" kern="0" baseline="0" dirty="0">
                <a:solidFill>
                  <a:schemeClr val="bg2"/>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3831537" y="1938132"/>
            <a:ext cx="184731" cy="183255"/>
          </a:xfrm>
          <a:prstGeom prst="rect">
            <a:avLst/>
          </a:prstGeom>
          <a:noFill/>
        </p:spPr>
        <p:txBody>
          <a:bodyPr wrap="none" rtlCol="0">
            <a:spAutoFit/>
          </a:bodyPr>
          <a:lstStyle/>
          <a:p>
            <a:endParaRPr lang="en-US" sz="591" b="0" i="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36936D33-9916-57D9-FB99-897ADE096A99}"/>
              </a:ext>
              <a:ext uri="{C183D7F6-B498-43B3-948B-1728B52AA6E4}">
                <adec:decorative xmlns:adec="http://schemas.microsoft.com/office/drawing/2017/decorative" val="1"/>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3819525" y="3929063"/>
            <a:ext cx="1504950" cy="600075"/>
          </a:xfrm>
          <a:prstGeom prst="rect">
            <a:avLst/>
          </a:prstGeom>
        </p:spPr>
      </p:pic>
      <p:sp>
        <p:nvSpPr>
          <p:cNvPr id="6" name="TextBox 5">
            <a:extLst>
              <a:ext uri="{FF2B5EF4-FFF2-40B4-BE49-F238E27FC236}">
                <a16:creationId xmlns:a16="http://schemas.microsoft.com/office/drawing/2014/main" id="{E1051A3D-0B4C-316F-211A-4002D988F0A5}"/>
              </a:ext>
            </a:extLst>
          </p:cNvPr>
          <p:cNvSpPr txBox="1"/>
          <p:nvPr userDrawn="1"/>
        </p:nvSpPr>
        <p:spPr>
          <a:xfrm>
            <a:off x="2944793" y="4806449"/>
            <a:ext cx="3254417" cy="230832"/>
          </a:xfrm>
          <a:prstGeom prst="rect">
            <a:avLst/>
          </a:prstGeom>
          <a:noFill/>
        </p:spPr>
        <p:txBody>
          <a:bodyPr wrap="none" rtlCol="0">
            <a:spAutoFit/>
          </a:bodyPr>
          <a:lstStyle/>
          <a:p>
            <a:pPr algn="ctr"/>
            <a:r>
              <a:rPr lang="en-US" sz="900" b="0" i="0" dirty="0">
                <a:solidFill>
                  <a:schemeClr val="bg2"/>
                </a:solidFill>
                <a:latin typeface="FreightMicro Pro Book" panose="02000603020000020004" pitchFamily="2" charset="0"/>
                <a:ea typeface="Open Sans" panose="020B0606030504020204" pitchFamily="34" charset="0"/>
                <a:cs typeface="Open Sans" panose="020B0606030504020204" pitchFamily="34" charset="0"/>
              </a:rPr>
              <a:t>Michael Ball | UC Berkeley | https://c88c.org | © CC BY-NC-SA</a:t>
            </a:r>
          </a:p>
        </p:txBody>
      </p:sp>
      <p:pic>
        <p:nvPicPr>
          <p:cNvPr id="2" name="Picture 2" descr="cc logo">
            <a:extLst>
              <a:ext uri="{FF2B5EF4-FFF2-40B4-BE49-F238E27FC236}">
                <a16:creationId xmlns:a16="http://schemas.microsoft.com/office/drawing/2014/main" id="{5867EE33-0531-3B3B-5F3F-4915997C350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44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a:extLst>
              <a:ext uri="{FF2B5EF4-FFF2-40B4-BE49-F238E27FC236}">
                <a16:creationId xmlns:a16="http://schemas.microsoft.com/office/drawing/2014/main" id="{044A1AF6-78D2-1F19-3AD4-A4646F288BB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6576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948AF43-1942-A3AB-74BE-E6775AAA7D0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40080" y="480845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A669AB84-0488-46A9-C63A-5BAB9678459E}"/>
              </a:ext>
              <a:ext uri="{C183D7F6-B498-43B3-948B-1728B52AA6E4}">
                <adec:decorative xmlns:adec="http://schemas.microsoft.com/office/drawing/2017/decorative" val="1"/>
              </a:ext>
            </a:extLst>
          </p:cNvPr>
          <p:cNvPicPr>
            <a:picLocks noChangeAspect="1" noChangeArrowheads="1"/>
          </p:cNvPicPr>
          <p:nvPr userDrawn="1"/>
        </p:nvPicPr>
        <p:blipFill>
          <a:blip r:embed="rId7">
            <a:alphaModFix/>
            <a:lum bright="70000" contrast="-70000"/>
            <a:extLst>
              <a:ext uri="{BEBA8EAE-BF5A-486C-A8C5-ECC9F3942E4B}">
                <a14:imgProps xmlns:a14="http://schemas.microsoft.com/office/drawing/2010/main">
                  <a14:imgLayer r:embed="rId8">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14400" y="4806447"/>
            <a:ext cx="228600" cy="2286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01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633" b="1"/>
            </a:lvl1pPr>
          </a:lstStyle>
          <a:p>
            <a:r>
              <a:rPr lang="en-US"/>
              <a:t>Click to edit Master title style</a:t>
            </a:r>
          </a:p>
        </p:txBody>
      </p:sp>
      <p:sp>
        <p:nvSpPr>
          <p:cNvPr id="3" name="Picture Placeholder 2"/>
          <p:cNvSpPr>
            <a:spLocks noGrp="1"/>
          </p:cNvSpPr>
          <p:nvPr>
            <p:ph type="pic" idx="1"/>
          </p:nvPr>
        </p:nvSpPr>
        <p:spPr>
          <a:xfrm>
            <a:off x="990600" y="857255"/>
            <a:ext cx="7391400" cy="2688431"/>
          </a:xfrm>
        </p:spPr>
        <p:txBody>
          <a:bodyPr/>
          <a:lstStyle>
            <a:lvl1pPr marL="0" indent="0">
              <a:buNone/>
              <a:defRPr sz="1013"/>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443"/>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a:t>Click to edit Master text styles</a:t>
            </a:r>
          </a:p>
        </p:txBody>
      </p:sp>
      <p:sp>
        <p:nvSpPr>
          <p:cNvPr id="6" name="Footer Placeholder 5">
            <a:extLst>
              <a:ext uri="{FF2B5EF4-FFF2-40B4-BE49-F238E27FC236}">
                <a16:creationId xmlns:a16="http://schemas.microsoft.com/office/drawing/2014/main" id="{BFA8BDE8-F90A-0148-46CF-5751E5EEBD98}"/>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415678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4131233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171450"/>
            <a:ext cx="7695720" cy="552150"/>
          </a:xfrm>
          <a:prstGeom prst="rect">
            <a:avLst/>
          </a:prstGeom>
        </p:spPr>
        <p:txBody>
          <a:bodyPr lIns="0" tIns="0" rIns="0" bIns="0" anchor="ctr"/>
          <a:lstStyle>
            <a:lvl1pPr>
              <a:defRPr b="0" i="0">
                <a:latin typeface="Open Sans" panose="020B0606030504020204" pitchFamily="34" charset="0"/>
              </a:defRPr>
            </a:lvl1pPr>
          </a:lstStyle>
          <a:p>
            <a:endParaRPr lang="en-US" sz="591" b="0" strike="noStrike" spc="-1" dirty="0">
              <a:solidFill>
                <a:srgbClr val="000000"/>
              </a:solidFill>
              <a:uFill>
                <a:solidFill>
                  <a:srgbClr val="FFFFFF"/>
                </a:solidFill>
              </a:uFill>
              <a:latin typeface="Arial"/>
            </a:endParaRPr>
          </a:p>
        </p:txBody>
      </p:sp>
      <p:sp>
        <p:nvSpPr>
          <p:cNvPr id="51" name="PlaceHolder 2"/>
          <p:cNvSpPr>
            <a:spLocks noGrp="1"/>
          </p:cNvSpPr>
          <p:nvPr>
            <p:ph type="subTitle"/>
          </p:nvPr>
        </p:nvSpPr>
        <p:spPr>
          <a:xfrm>
            <a:off x="685800" y="800010"/>
            <a:ext cx="7619760" cy="3943080"/>
          </a:xfrm>
          <a:prstGeom prst="rect">
            <a:avLst/>
          </a:prstGeom>
        </p:spPr>
        <p:txBody>
          <a:bodyPr lIns="0" tIns="0" rIns="0" bIns="0" anchor="ctr"/>
          <a:lstStyle>
            <a:lvl1pPr>
              <a:defRPr b="0" i="0">
                <a:latin typeface="Open Sans" panose="020B0606030504020204" pitchFamily="34" charset="0"/>
              </a:defRPr>
            </a:lvl1pPr>
          </a:lstStyle>
          <a:p>
            <a:pPr algn="ctr"/>
            <a:endParaRPr lang="en-US" sz="1350" b="0" strike="noStrike" spc="-1" dirty="0">
              <a:solidFill>
                <a:srgbClr val="000000"/>
              </a:solidFill>
              <a:uFill>
                <a:solidFill>
                  <a:srgbClr val="FFFFFF"/>
                </a:solidFill>
              </a:uFill>
              <a:latin typeface="Arial"/>
            </a:endParaRPr>
          </a:p>
        </p:txBody>
      </p:sp>
      <p:sp>
        <p:nvSpPr>
          <p:cNvPr id="3" name="Footer Placeholder 2">
            <a:extLst>
              <a:ext uri="{FF2B5EF4-FFF2-40B4-BE49-F238E27FC236}">
                <a16:creationId xmlns:a16="http://schemas.microsoft.com/office/drawing/2014/main" id="{87452491-A029-4B13-92F1-12DB3B77C8B1}"/>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567092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tx2"/>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342900" y="914400"/>
            <a:ext cx="8401050" cy="0"/>
          </a:xfrm>
          <a:prstGeom prst="line">
            <a:avLst/>
          </a:prstGeom>
          <a:noFill/>
          <a:ln w="47625" cap="rnd" cmpd="sng">
            <a:solidFill>
              <a:srgbClr val="FBBA0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570" b="0" i="0">
              <a:latin typeface="Open Sans" panose="020B0606030504020204" pitchFamily="34" charset="0"/>
              <a:ea typeface="Open Sans" panose="020B0606030504020204" pitchFamily="34" charset="0"/>
              <a:cs typeface="Open Sans" panose="020B0606030504020204" pitchFamily="34" charset="0"/>
            </a:endParaRPr>
          </a:p>
        </p:txBody>
      </p:sp>
      <p:sp>
        <p:nvSpPr>
          <p:cNvPr id="455685" name="Rectangle 5"/>
          <p:cNvSpPr>
            <a:spLocks noGrp="1" noChangeArrowheads="1"/>
          </p:cNvSpPr>
          <p:nvPr>
            <p:ph type="ctrTitle"/>
          </p:nvPr>
        </p:nvSpPr>
        <p:spPr>
          <a:xfrm>
            <a:off x="1581698" y="1601450"/>
            <a:ext cx="6343650" cy="1102519"/>
          </a:xfrm>
          <a:noFill/>
        </p:spPr>
        <p:txBody>
          <a:bodyPr lIns="457200" rIns="457200">
            <a:normAutofit/>
          </a:bodyPr>
          <a:lstStyle>
            <a:lvl1pPr algn="ctr">
              <a:defRPr sz="2800" b="0" i="0" baseline="0">
                <a:latin typeface="FreightMicro Pro Book" panose="02000603020000020004" pitchFamily="2" charset="0"/>
              </a:defRPr>
            </a:lvl1pPr>
          </a:lstStyle>
          <a:p>
            <a:r>
              <a:rPr lang="en-US" dirty="0"/>
              <a:t>Click to edit Master title style</a:t>
            </a:r>
          </a:p>
        </p:txBody>
      </p:sp>
      <p:sp>
        <p:nvSpPr>
          <p:cNvPr id="455686" name="Rectangle 6"/>
          <p:cNvSpPr>
            <a:spLocks noGrp="1" noChangeArrowheads="1"/>
          </p:cNvSpPr>
          <p:nvPr>
            <p:ph type="subTitle" idx="1"/>
          </p:nvPr>
        </p:nvSpPr>
        <p:spPr>
          <a:xfrm>
            <a:off x="1977224" y="2895615"/>
            <a:ext cx="5657850" cy="742950"/>
          </a:xfrm>
        </p:spPr>
        <p:txBody>
          <a:bodyPr/>
          <a:lstStyle>
            <a:lvl1pPr marL="0" indent="0" algn="ctr">
              <a:buFontTx/>
              <a:buNone/>
              <a:defRPr sz="2400" b="0" i="0">
                <a:solidFill>
                  <a:schemeClr val="bg1"/>
                </a:solidFill>
                <a:latin typeface="FreightMicro Pro Book" panose="02000603020000020004" pitchFamily="2" charset="0"/>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319598" y="286941"/>
            <a:ext cx="8424352"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29133" tIns="14567" rIns="29133" bIns="14567"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600" b="0" i="0" kern="0" baseline="0" dirty="0">
                <a:solidFill>
                  <a:schemeClr val="accent1"/>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3831537" y="1938132"/>
            <a:ext cx="184731" cy="183255"/>
          </a:xfrm>
          <a:prstGeom prst="rect">
            <a:avLst/>
          </a:prstGeom>
          <a:noFill/>
        </p:spPr>
        <p:txBody>
          <a:bodyPr wrap="none" rtlCol="0">
            <a:spAutoFit/>
          </a:bodyPr>
          <a:lstStyle/>
          <a:p>
            <a:endParaRPr lang="en-US" sz="591" b="0" i="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A black and white logo&#10;&#10;Description automatically generated">
            <a:extLst>
              <a:ext uri="{FF2B5EF4-FFF2-40B4-BE49-F238E27FC236}">
                <a16:creationId xmlns:a16="http://schemas.microsoft.com/office/drawing/2014/main" id="{36936D33-9916-57D9-FB99-897ADE096A99}"/>
              </a:ext>
            </a:extLst>
          </p:cNvPr>
          <p:cNvPicPr>
            <a:picLocks noChangeAspect="1"/>
          </p:cNvPicPr>
          <p:nvPr userDrawn="1"/>
        </p:nvPicPr>
        <p:blipFill>
          <a:blip r:embed="rId2"/>
          <a:stretch>
            <a:fillRect/>
          </a:stretch>
        </p:blipFill>
        <p:spPr>
          <a:xfrm>
            <a:off x="4053675" y="3892723"/>
            <a:ext cx="1504950" cy="600075"/>
          </a:xfrm>
          <a:prstGeom prst="rect">
            <a:avLst/>
          </a:prstGeom>
        </p:spPr>
      </p:pic>
      <p:pic>
        <p:nvPicPr>
          <p:cNvPr id="2" name="Picture 2" descr="cc logo">
            <a:extLst>
              <a:ext uri="{FF2B5EF4-FFF2-40B4-BE49-F238E27FC236}">
                <a16:creationId xmlns:a16="http://schemas.microsoft.com/office/drawing/2014/main" id="{EAA7962C-3F43-B61B-C295-5CC1C54FC63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457D5436-895F-5C14-E7A6-60F66909094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576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2990FD94-67AA-9E61-5E4B-22B79FFC1B9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0080" y="4808458"/>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506788B-27CD-F966-75A5-1BD69A7AE343}"/>
              </a:ext>
            </a:extLst>
          </p:cNvPr>
          <p:cNvSpPr txBox="1"/>
          <p:nvPr userDrawn="1"/>
        </p:nvSpPr>
        <p:spPr>
          <a:xfrm>
            <a:off x="3178941" y="4741143"/>
            <a:ext cx="3254417" cy="230832"/>
          </a:xfrm>
          <a:prstGeom prst="rect">
            <a:avLst/>
          </a:prstGeom>
          <a:noFill/>
        </p:spPr>
        <p:txBody>
          <a:bodyPr wrap="none" rtlCol="0">
            <a:spAutoFit/>
          </a:bodyPr>
          <a:lstStyle/>
          <a:p>
            <a:pPr algn="ctr"/>
            <a:r>
              <a:rPr lang="en-US" sz="900" b="0" i="0" dirty="0">
                <a:solidFill>
                  <a:schemeClr val="bg1"/>
                </a:solidFill>
                <a:latin typeface="FreightMicro Pro Book" panose="02000603020000020004" pitchFamily="2" charset="0"/>
                <a:ea typeface="Open Sans" panose="020B0606030504020204" pitchFamily="34" charset="0"/>
                <a:cs typeface="Open Sans" panose="020B0606030504020204" pitchFamily="34" charset="0"/>
              </a:rPr>
              <a:t>Michael Ball | UC Berkeley | https://c88c.org | © CC BY-NC-SA</a:t>
            </a:r>
          </a:p>
        </p:txBody>
      </p:sp>
      <p:pic>
        <p:nvPicPr>
          <p:cNvPr id="10" name="Picture 2">
            <a:extLst>
              <a:ext uri="{FF2B5EF4-FFF2-40B4-BE49-F238E27FC236}">
                <a16:creationId xmlns:a16="http://schemas.microsoft.com/office/drawing/2014/main" id="{36AA5D1F-1908-7A27-D303-E300596211A5}"/>
              </a:ext>
              <a:ext uri="{C183D7F6-B498-43B3-948B-1728B52AA6E4}">
                <adec:decorative xmlns:adec="http://schemas.microsoft.com/office/drawing/2017/decorative" val="1"/>
              </a:ext>
            </a:extLst>
          </p:cNvPr>
          <p:cNvPicPr>
            <a:picLocks noChangeAspect="1" noChangeArrowheads="1"/>
          </p:cNvPicPr>
          <p:nvPr userDrawn="1"/>
        </p:nvPicPr>
        <p:blipFill>
          <a:blip r:embed="rId6">
            <a:alphaModFix/>
            <a:lum bright="70000" contrast="-70000"/>
            <a:extLst>
              <a:ext uri="{BEBA8EAE-BF5A-486C-A8C5-ECC9F3942E4B}">
                <a14:imgProps xmlns:a14="http://schemas.microsoft.com/office/drawing/2010/main">
                  <a14:imgLayer r:embed="rId7">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14400" y="4806447"/>
            <a:ext cx="228600" cy="2286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48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285750" y="800100"/>
            <a:ext cx="5943600" cy="3943350"/>
          </a:xfrm>
        </p:spPr>
        <p:txBody>
          <a:bodyPr>
            <a:normAutofit/>
          </a:bodyPr>
          <a:lstStyle>
            <a:lvl1pPr marL="0" indent="0" algn="just">
              <a:buNone/>
              <a:defRPr sz="1500"/>
            </a:lvl1pPr>
            <a:lvl2pPr marL="144661" indent="0" algn="just">
              <a:buNone/>
              <a:defRPr/>
            </a:lvl2pPr>
            <a:lvl3pPr marL="289322" indent="0" algn="just">
              <a:buNone/>
              <a:defRPr/>
            </a:lvl3pPr>
            <a:lvl4pPr marL="433983" indent="0" algn="just">
              <a:buNone/>
              <a:defRPr/>
            </a:lvl4pPr>
            <a:lvl5pPr marL="578644" indent="0" algn="just">
              <a:buNone/>
              <a:defRPr/>
            </a:lvl5pPr>
          </a:lstStyle>
          <a:p>
            <a:pPr lvl="0"/>
            <a:r>
              <a:rPr lang="en-US" dirty="0"/>
              <a:t>Click to edit Master text styles</a:t>
            </a:r>
          </a:p>
          <a:p>
            <a:pPr lvl="0"/>
            <a:r>
              <a:rPr lang="en-US" dirty="0"/>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6343650" y="114300"/>
            <a:ext cx="2457450" cy="1714500"/>
          </a:xfrm>
        </p:spPr>
        <p:txBody>
          <a:bodyPr/>
          <a:lstStyle/>
          <a:p>
            <a:endParaRPr lang="en-US"/>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3851730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400050" y="800100"/>
            <a:ext cx="6572250" cy="1885950"/>
          </a:xfrm>
        </p:spPr>
        <p:txBody>
          <a:bodyPr/>
          <a:lstStyle>
            <a:lvl1pPr>
              <a:defRPr sz="1650" b="0" i="0" baseline="0">
                <a:latin typeface="Open Sans" panose="020B0606030504020204" pitchFamily="34" charset="0"/>
                <a:ea typeface="Open Sans" panose="020B0606030504020204" pitchFamily="34" charset="0"/>
                <a:cs typeface="Open Sans" panose="020B0606030504020204" pitchFamily="34" charset="0"/>
              </a:defRPr>
            </a:lvl1pPr>
            <a:lvl2pPr>
              <a:defRPr sz="1650" b="0" i="0" baseline="0">
                <a:latin typeface="Open Sans" panose="020B0606030504020204" pitchFamily="34" charset="0"/>
                <a:ea typeface="Open Sans" panose="020B0606030504020204" pitchFamily="34" charset="0"/>
                <a:cs typeface="Open Sans" panose="020B0606030504020204" pitchFamily="34" charset="0"/>
              </a:defRPr>
            </a:lvl2pPr>
            <a:lvl3pPr>
              <a:defRPr sz="1500" b="0" i="0" baseline="0">
                <a:latin typeface="Open Sans" panose="020B0606030504020204" pitchFamily="34" charset="0"/>
                <a:ea typeface="Open Sans" panose="020B0606030504020204" pitchFamily="34" charset="0"/>
                <a:cs typeface="Open Sans" panose="020B0606030504020204" pitchFamily="34" charset="0"/>
              </a:defRPr>
            </a:lvl3pPr>
            <a:lvl4pPr>
              <a:defRPr sz="1500" b="0" i="0" baseline="0">
                <a:latin typeface="Open Sans" panose="020B0606030504020204" pitchFamily="34" charset="0"/>
                <a:ea typeface="Open Sans" panose="020B0606030504020204" pitchFamily="34" charset="0"/>
                <a:cs typeface="Open Sans" panose="020B0606030504020204" pitchFamily="34" charset="0"/>
              </a:defRPr>
            </a:lvl4pPr>
            <a:lvl5pPr>
              <a:defRPr sz="1350" b="0" i="0" baseline="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400050" y="2800350"/>
            <a:ext cx="6572250" cy="1885950"/>
          </a:xfrm>
        </p:spPr>
        <p:txBody>
          <a:bodyPr/>
          <a:lstStyle>
            <a:lvl1pPr marL="0" indent="0">
              <a:buNone/>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689450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9144000" cy="68580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2891433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383189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lvl1pPr>
              <a:defRPr sz="2800" baseline="0"/>
            </a:lvl1pPr>
          </a:lstStyle>
          <a:p>
            <a:r>
              <a:rPr lang="en-US" dirty="0"/>
              <a:t>Click to edit Master title style</a:t>
            </a:r>
          </a:p>
        </p:txBody>
      </p:sp>
      <p:sp>
        <p:nvSpPr>
          <p:cNvPr id="3" name="Content Placeholder 2"/>
          <p:cNvSpPr>
            <a:spLocks noGrp="1"/>
          </p:cNvSpPr>
          <p:nvPr>
            <p:ph idx="1"/>
          </p:nvPr>
        </p:nvSpPr>
        <p:spPr/>
        <p:txBody>
          <a:bodyPr/>
          <a:lstStyle>
            <a:lvl1pPr>
              <a:defRPr sz="2800" b="0" i="0" baseline="0">
                <a:latin typeface="Open Sans" panose="020B0606030504020204" pitchFamily="34" charset="0"/>
                <a:ea typeface="Open Sans" panose="020B0606030504020204" pitchFamily="34" charset="0"/>
                <a:cs typeface="Open Sans" panose="020B0606030504020204" pitchFamily="34" charset="0"/>
              </a:defRPr>
            </a:lvl1pPr>
            <a:lvl2pPr>
              <a:defRPr sz="2800" b="0" i="0" baseline="0">
                <a:latin typeface="Open Sans" panose="020B0606030504020204" pitchFamily="34" charset="0"/>
                <a:ea typeface="Open Sans" panose="020B0606030504020204" pitchFamily="34" charset="0"/>
                <a:cs typeface="Open Sans" panose="020B0606030504020204" pitchFamily="34" charset="0"/>
              </a:defRPr>
            </a:lvl2pPr>
            <a:lvl3pPr>
              <a:defRPr sz="2400" b="0" i="0" baseline="0">
                <a:latin typeface="Open Sans" panose="020B0606030504020204" pitchFamily="34" charset="0"/>
                <a:ea typeface="Open Sans" panose="020B0606030504020204" pitchFamily="34" charset="0"/>
                <a:cs typeface="Open Sans" panose="020B0606030504020204" pitchFamily="34" charset="0"/>
              </a:defRPr>
            </a:lvl3pPr>
            <a:lvl4pPr>
              <a:defRPr sz="2400" b="0" i="0" baseline="0">
                <a:latin typeface="Open Sans" panose="020B0606030504020204" pitchFamily="34" charset="0"/>
                <a:ea typeface="Open Sans" panose="020B0606030504020204" pitchFamily="34" charset="0"/>
                <a:cs typeface="Open Sans" panose="020B0606030504020204" pitchFamily="34" charset="0"/>
              </a:defRPr>
            </a:lvl4pPr>
            <a:lvl5pPr>
              <a:defRPr sz="2000" b="0" i="0" baseline="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0F574F4-9EA5-E09D-AA0C-48EE3C3246AC}"/>
              </a:ext>
            </a:extLst>
          </p:cNvPr>
          <p:cNvSpPr>
            <a:spLocks noGrp="1"/>
          </p:cNvSpPr>
          <p:nvPr>
            <p:ph type="ftr" sz="quarter" idx="10"/>
          </p:nvPr>
        </p:nvSpPr>
        <p:spPr>
          <a:xfrm>
            <a:off x="3028950" y="4825999"/>
            <a:ext cx="3429000" cy="227807"/>
          </a:xfrm>
        </p:spPr>
        <p:txBody>
          <a:bodyPr/>
          <a:lstStyle>
            <a:lvl1pPr>
              <a:defRPr b="0" i="0">
                <a:latin typeface="FreightMicro Pro Medium"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406234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285750" y="800100"/>
            <a:ext cx="5943600" cy="3943350"/>
          </a:xfrm>
        </p:spPr>
        <p:txBody>
          <a:bodyPr>
            <a:normAutofit/>
          </a:bodyPr>
          <a:lstStyle>
            <a:lvl1pPr marL="0" indent="0" algn="just">
              <a:buNone/>
              <a:defRPr sz="1500"/>
            </a:lvl1pPr>
            <a:lvl2pPr marL="144661" indent="0" algn="just">
              <a:buNone/>
              <a:defRPr/>
            </a:lvl2pPr>
            <a:lvl3pPr marL="289322" indent="0" algn="just">
              <a:buNone/>
              <a:defRPr/>
            </a:lvl3pPr>
            <a:lvl4pPr marL="433983" indent="0" algn="just">
              <a:buNone/>
              <a:defRPr/>
            </a:lvl4pPr>
            <a:lvl5pPr marL="578644" indent="0" algn="just">
              <a:buNone/>
              <a:defRPr/>
            </a:lvl5pPr>
          </a:lstStyle>
          <a:p>
            <a:pPr lvl="0"/>
            <a:r>
              <a:rPr lang="en-US" dirty="0"/>
              <a:t>Click to edit Master text styles</a:t>
            </a:r>
          </a:p>
          <a:p>
            <a:pPr lvl="0"/>
            <a:r>
              <a:rPr lang="en-US" dirty="0"/>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6343650" y="114300"/>
            <a:ext cx="2457450" cy="1714500"/>
          </a:xfrm>
        </p:spPr>
        <p:txBody>
          <a:bodyPr/>
          <a:lstStyle/>
          <a:p>
            <a:endParaRPr lang="en-US"/>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405265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400050" y="800100"/>
            <a:ext cx="6572250" cy="1885950"/>
          </a:xfrm>
        </p:spPr>
        <p:txBody>
          <a:bodyPr/>
          <a:lstStyle>
            <a:lvl1pPr>
              <a:defRPr sz="1650" b="0" i="0" baseline="0">
                <a:latin typeface="Open Sans" panose="020B0606030504020204" pitchFamily="34" charset="0"/>
                <a:ea typeface="Open Sans" panose="020B0606030504020204" pitchFamily="34" charset="0"/>
                <a:cs typeface="Open Sans" panose="020B0606030504020204" pitchFamily="34" charset="0"/>
              </a:defRPr>
            </a:lvl1pPr>
            <a:lvl2pPr>
              <a:defRPr sz="1650" b="0" i="0" baseline="0">
                <a:latin typeface="Open Sans" panose="020B0606030504020204" pitchFamily="34" charset="0"/>
                <a:ea typeface="Open Sans" panose="020B0606030504020204" pitchFamily="34" charset="0"/>
                <a:cs typeface="Open Sans" panose="020B0606030504020204" pitchFamily="34" charset="0"/>
              </a:defRPr>
            </a:lvl2pPr>
            <a:lvl3pPr>
              <a:defRPr sz="1500" b="0" i="0" baseline="0">
                <a:latin typeface="Open Sans" panose="020B0606030504020204" pitchFamily="34" charset="0"/>
                <a:ea typeface="Open Sans" panose="020B0606030504020204" pitchFamily="34" charset="0"/>
                <a:cs typeface="Open Sans" panose="020B0606030504020204" pitchFamily="34" charset="0"/>
              </a:defRPr>
            </a:lvl3pPr>
            <a:lvl4pPr>
              <a:defRPr sz="1500" b="0" i="0" baseline="0">
                <a:latin typeface="Open Sans" panose="020B0606030504020204" pitchFamily="34" charset="0"/>
                <a:ea typeface="Open Sans" panose="020B0606030504020204" pitchFamily="34" charset="0"/>
                <a:cs typeface="Open Sans" panose="020B0606030504020204" pitchFamily="34" charset="0"/>
              </a:defRPr>
            </a:lvl4pPr>
            <a:lvl5pPr>
              <a:defRPr sz="1350" b="0" i="0" baseline="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400050" y="2800350"/>
            <a:ext cx="6572250" cy="1885950"/>
          </a:xfrm>
        </p:spPr>
        <p:txBody>
          <a:bodyPr/>
          <a:lstStyle>
            <a:lvl1pPr marL="0" indent="0">
              <a:buNone/>
              <a:defRPr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06856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aseline="0"/>
            </a:lvl1pPr>
          </a:lstStyle>
          <a:p>
            <a:r>
              <a:rPr lang="en-US" dirty="0"/>
              <a:t>Click to edit Master title style</a:t>
            </a:r>
          </a:p>
        </p:txBody>
      </p:sp>
      <p:sp>
        <p:nvSpPr>
          <p:cNvPr id="3" name="Content Placeholder 2"/>
          <p:cNvSpPr>
            <a:spLocks noGrp="1"/>
          </p:cNvSpPr>
          <p:nvPr>
            <p:ph sz="half" idx="1"/>
          </p:nvPr>
        </p:nvSpPr>
        <p:spPr>
          <a:xfrm>
            <a:off x="400050" y="800100"/>
            <a:ext cx="4000500" cy="3943350"/>
          </a:xfrm>
        </p:spPr>
        <p:txBody>
          <a:bodyPr/>
          <a:lstStyle>
            <a:lvl1pPr>
              <a:defRPr sz="1650"/>
            </a:lvl1pPr>
            <a:lvl2pPr>
              <a:defRPr sz="1650"/>
            </a:lvl2pPr>
            <a:lvl3pPr>
              <a:defRPr sz="1650"/>
            </a:lvl3pPr>
            <a:lvl4pPr>
              <a:defRPr sz="1500"/>
            </a:lvl4pPr>
            <a:lvl5pPr>
              <a:defRPr sz="1350"/>
            </a:lvl5pPr>
            <a:lvl6pPr>
              <a:defRPr sz="570"/>
            </a:lvl6pPr>
            <a:lvl7pPr>
              <a:defRPr sz="570"/>
            </a:lvl7pPr>
            <a:lvl8pPr>
              <a:defRPr sz="570"/>
            </a:lvl8pPr>
            <a:lvl9pPr>
              <a:defRPr sz="57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43450" y="800100"/>
            <a:ext cx="4000500" cy="3943350"/>
          </a:xfrm>
        </p:spPr>
        <p:txBody>
          <a:bodyPr/>
          <a:lstStyle>
            <a:lvl1pPr>
              <a:defRPr sz="1650"/>
            </a:lvl1pPr>
            <a:lvl2pPr>
              <a:defRPr sz="1650"/>
            </a:lvl2pPr>
            <a:lvl3pPr>
              <a:defRPr sz="1500"/>
            </a:lvl3pPr>
            <a:lvl4pPr>
              <a:defRPr sz="1500"/>
            </a:lvl4pPr>
            <a:lvl5pPr>
              <a:defRPr sz="1350"/>
            </a:lvl5pPr>
            <a:lvl6pPr>
              <a:defRPr sz="570"/>
            </a:lvl6pPr>
            <a:lvl7pPr>
              <a:defRPr sz="570"/>
            </a:lvl7pPr>
            <a:lvl8pPr>
              <a:defRPr sz="570"/>
            </a:lvl8pPr>
            <a:lvl9pPr>
              <a:defRPr sz="57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2A21C7C-9A16-3A4F-22C4-4A125632B1A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07740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9144000" cy="68580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01585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86DCF39-8489-B440-287B-604AF733C85B}"/>
              </a:ext>
            </a:extLst>
          </p:cNvPr>
          <p:cNvSpPr>
            <a:spLocks noGrp="1"/>
          </p:cNvSpPr>
          <p:nvPr>
            <p:ph type="ftr" sz="quarter" idx="10"/>
          </p:nvPr>
        </p:nvSpPr>
        <p:spPr>
          <a:xfrm>
            <a:off x="3028950" y="4875213"/>
            <a:ext cx="3261491" cy="204787"/>
          </a:xfrm>
        </p:spPr>
        <p:txBody>
          <a:bodyPr/>
          <a:lstStyle>
            <a:lvl1pPr>
              <a:defRPr b="0" i="0">
                <a:latin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219381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7">
            <a:extLst>
              <a:ext uri="{FF2B5EF4-FFF2-40B4-BE49-F238E27FC236}">
                <a16:creationId xmlns:a16="http://schemas.microsoft.com/office/drawing/2014/main" id="{ECA42F45-1436-E397-BC1C-20EF043ED087}"/>
              </a:ext>
            </a:extLst>
          </p:cNvPr>
          <p:cNvSpPr>
            <a:spLocks noGrp="1"/>
          </p:cNvSpPr>
          <p:nvPr>
            <p:ph type="ftr" sz="quarter" idx="10"/>
          </p:nvPr>
        </p:nvSpPr>
        <p:spPr>
          <a:xfrm>
            <a:off x="3028950" y="4862513"/>
            <a:ext cx="3261491" cy="273844"/>
          </a:xfrm>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4455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1925"/>
            <a:ext cx="7696200" cy="552450"/>
          </a:xfrm>
        </p:spPr>
        <p:txBody>
          <a:bodyPr/>
          <a:lstStyle>
            <a:lvl1pPr>
              <a:defRPr sz="2100" baseline="0"/>
            </a:lvl1pPr>
          </a:lstStyle>
          <a:p>
            <a:r>
              <a:rPr lang="en-US" dirty="0"/>
              <a:t>Click to edit Master title style</a:t>
            </a:r>
          </a:p>
        </p:txBody>
      </p:sp>
      <p:sp>
        <p:nvSpPr>
          <p:cNvPr id="3" name="Text Placeholder 2"/>
          <p:cNvSpPr>
            <a:spLocks noGrp="1"/>
          </p:cNvSpPr>
          <p:nvPr>
            <p:ph type="body" sz="half" idx="1"/>
          </p:nvPr>
        </p:nvSpPr>
        <p:spPr>
          <a:xfrm>
            <a:off x="400050" y="800100"/>
            <a:ext cx="4019550" cy="39433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572000" y="800100"/>
            <a:ext cx="4171950" cy="1914525"/>
          </a:xfrm>
        </p:spPr>
        <p:txBody>
          <a:bodyPr/>
          <a:lstStyle>
            <a:lvl1pPr>
              <a:defRPr sz="20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72000" y="2828925"/>
            <a:ext cx="4171950" cy="1914525"/>
          </a:xfrm>
        </p:spPr>
        <p:txBody>
          <a:bodyPr/>
          <a:lstStyle>
            <a:lvl1pPr>
              <a:defRPr sz="20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09B8C7DD-E937-7C7A-0125-F53589ECA244}"/>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414743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0" y="0"/>
            <a:ext cx="9144000" cy="685800"/>
          </a:xfrm>
          <a:prstGeom prst="rect">
            <a:avLst/>
          </a:prstGeom>
          <a:solidFill>
            <a:schemeClr val="tx2"/>
          </a:solidFill>
          <a:ln w="25400">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548640" tIns="46038" rIns="914400" bIns="46038" numCol="1" anchor="ctr" anchorCtr="0" compatLnSpc="1">
            <a:prstTxWarp prst="textNoShape">
              <a:avLst/>
            </a:prstTxWarp>
            <a:normAutofit/>
          </a:bodyPr>
          <a:lstStyle/>
          <a:p>
            <a:pPr lvl="0"/>
            <a:r>
              <a:rPr lang="en-US" dirty="0"/>
              <a:t>Slide Title</a:t>
            </a:r>
          </a:p>
        </p:txBody>
      </p:sp>
      <p:sp>
        <p:nvSpPr>
          <p:cNvPr id="1030" name="Rectangle 6"/>
          <p:cNvSpPr>
            <a:spLocks noGrp="1" noChangeArrowheads="1"/>
          </p:cNvSpPr>
          <p:nvPr>
            <p:ph type="body" idx="1"/>
          </p:nvPr>
        </p:nvSpPr>
        <p:spPr bwMode="auto">
          <a:xfrm>
            <a:off x="400050" y="800100"/>
            <a:ext cx="8413750" cy="394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1DAE50B5-DD0F-D4BD-B315-A76A49108F3C}"/>
              </a:ext>
            </a:extLst>
          </p:cNvPr>
          <p:cNvSpPr>
            <a:spLocks noGrp="1"/>
          </p:cNvSpPr>
          <p:nvPr>
            <p:ph type="ftr" sz="quarter" idx="3"/>
          </p:nvPr>
        </p:nvSpPr>
        <p:spPr>
          <a:xfrm>
            <a:off x="3028950" y="4843463"/>
            <a:ext cx="3261491" cy="192087"/>
          </a:xfrm>
          <a:prstGeom prst="rect">
            <a:avLst/>
          </a:prstGeom>
        </p:spPr>
        <p:txBody>
          <a:bodyPr vert="horz" lIns="91440" tIns="45720" rIns="91440" bIns="45720" rtlCol="0" anchor="ctr"/>
          <a:lstStyle>
            <a:lvl1pPr algn="ctr">
              <a:defRPr sz="900" b="0" i="0">
                <a:solidFill>
                  <a:schemeClr val="accent3"/>
                </a:solidFill>
                <a:latin typeface="FreightMicro Pro Book" panose="02000603020000020004" pitchFamily="2" charset="0"/>
                <a:ea typeface="FreightMicro Pro Book" panose="02000603020000020004" pitchFamily="2" charset="0"/>
                <a:cs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150244504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1" r:id="rId9"/>
    <p:sldLayoutId id="2147483692" r:id="rId10"/>
    <p:sldLayoutId id="2147483694" r:id="rId11"/>
    <p:sldLayoutId id="2147483695" r:id="rId12"/>
    <p:sldLayoutId id="2147483696" r:id="rId13"/>
    <p:sldLayoutId id="2147483697" r:id="rId14"/>
    <p:sldLayoutId id="2147483698" r:id="rId15"/>
    <p:sldLayoutId id="2147483699" r:id="rId16"/>
    <p:sldLayoutId id="2147483700" r:id="rId17"/>
  </p:sldLayoutIdLst>
  <p:hf sldNum="0" hdr="0" dt="0"/>
  <p:txStyles>
    <p:titleStyle>
      <a:lvl1pPr algn="l" rtl="0" eaLnBrk="1" fontAlgn="base" hangingPunct="1">
        <a:lnSpc>
          <a:spcPct val="90000"/>
        </a:lnSpc>
        <a:spcBef>
          <a:spcPct val="0"/>
        </a:spcBef>
        <a:spcAft>
          <a:spcPct val="0"/>
        </a:spcAft>
        <a:defRPr sz="3200" b="0" i="0" baseline="0">
          <a:solidFill>
            <a:schemeClr val="bg1"/>
          </a:solidFill>
          <a:latin typeface="FreightMicro Pro Book" panose="02000603020000020004" pitchFamily="2" charset="0"/>
          <a:ea typeface="ＭＳ Ｐゴシック" charset="-128"/>
          <a:cs typeface="FreightMicro Pro Book" panose="02000603020000020004" pitchFamily="2" charset="0"/>
        </a:defRPr>
      </a:lvl1pPr>
      <a:lvl2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5pPr>
      <a:lvl6pPr marL="144661" algn="l" rtl="0" eaLnBrk="1" fontAlgn="base" hangingPunct="1">
        <a:lnSpc>
          <a:spcPct val="90000"/>
        </a:lnSpc>
        <a:spcBef>
          <a:spcPct val="0"/>
        </a:spcBef>
        <a:spcAft>
          <a:spcPct val="0"/>
        </a:spcAft>
        <a:defRPr sz="1013" b="1">
          <a:solidFill>
            <a:srgbClr val="0332B7"/>
          </a:solidFill>
          <a:latin typeface="Arial" charset="0"/>
        </a:defRPr>
      </a:lvl6pPr>
      <a:lvl7pPr marL="289322" algn="l" rtl="0" eaLnBrk="1" fontAlgn="base" hangingPunct="1">
        <a:lnSpc>
          <a:spcPct val="90000"/>
        </a:lnSpc>
        <a:spcBef>
          <a:spcPct val="0"/>
        </a:spcBef>
        <a:spcAft>
          <a:spcPct val="0"/>
        </a:spcAft>
        <a:defRPr sz="1013" b="1">
          <a:solidFill>
            <a:srgbClr val="0332B7"/>
          </a:solidFill>
          <a:latin typeface="Arial" charset="0"/>
        </a:defRPr>
      </a:lvl7pPr>
      <a:lvl8pPr marL="433983" algn="l" rtl="0" eaLnBrk="1" fontAlgn="base" hangingPunct="1">
        <a:lnSpc>
          <a:spcPct val="90000"/>
        </a:lnSpc>
        <a:spcBef>
          <a:spcPct val="0"/>
        </a:spcBef>
        <a:spcAft>
          <a:spcPct val="0"/>
        </a:spcAft>
        <a:defRPr sz="1013" b="1">
          <a:solidFill>
            <a:srgbClr val="0332B7"/>
          </a:solidFill>
          <a:latin typeface="Arial" charset="0"/>
        </a:defRPr>
      </a:lvl8pPr>
      <a:lvl9pPr marL="578644" algn="l" rtl="0" eaLnBrk="1" fontAlgn="base" hangingPunct="1">
        <a:lnSpc>
          <a:spcPct val="90000"/>
        </a:lnSpc>
        <a:spcBef>
          <a:spcPct val="0"/>
        </a:spcBef>
        <a:spcAft>
          <a:spcPct val="0"/>
        </a:spcAft>
        <a:defRPr sz="1013" b="1">
          <a:solidFill>
            <a:srgbClr val="0332B7"/>
          </a:solidFill>
          <a:latin typeface="Arial" charset="0"/>
        </a:defRPr>
      </a:lvl9pPr>
    </p:titleStyle>
    <p:bodyStyle>
      <a:lvl1pPr marL="90413" indent="-90413" algn="l" rtl="0" eaLnBrk="1" fontAlgn="base" hangingPunct="1">
        <a:lnSpc>
          <a:spcPct val="100000"/>
        </a:lnSpc>
        <a:spcBef>
          <a:spcPct val="30000"/>
        </a:spcBef>
        <a:spcAft>
          <a:spcPct val="0"/>
        </a:spcAft>
        <a:buSzPct val="85000"/>
        <a:buFont typeface="Arial" panose="020B0604020202020204" pitchFamily="34" charset="0"/>
        <a:buChar char="•"/>
        <a:defRPr sz="28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216992" indent="-72331" algn="l" rtl="0" eaLnBrk="1" fontAlgn="base" hangingPunct="1">
        <a:lnSpc>
          <a:spcPct val="100000"/>
        </a:lnSpc>
        <a:spcBef>
          <a:spcPct val="30000"/>
        </a:spcBef>
        <a:spcAft>
          <a:spcPct val="0"/>
        </a:spcAft>
        <a:buSzPct val="85000"/>
        <a:buFont typeface="Arial" panose="020B0604020202020204" pitchFamily="34" charset="0"/>
        <a:buChar char="•"/>
        <a:defRPr sz="28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361653" indent="-72331" algn="l" rtl="0" eaLnBrk="1" fontAlgn="base" hangingPunct="1">
        <a:lnSpc>
          <a:spcPct val="100000"/>
        </a:lnSpc>
        <a:spcBef>
          <a:spcPct val="30000"/>
        </a:spcBef>
        <a:spcAft>
          <a:spcPct val="0"/>
        </a:spcAft>
        <a:buSzPct val="85000"/>
        <a:buFont typeface="Arial" panose="020B0604020202020204" pitchFamily="34" charset="0"/>
        <a:buChar char="•"/>
        <a:defRPr sz="24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488231" indent="-54248" algn="l" rtl="0" eaLnBrk="1" fontAlgn="base" hangingPunct="1">
        <a:lnSpc>
          <a:spcPct val="100000"/>
        </a:lnSpc>
        <a:spcBef>
          <a:spcPct val="30000"/>
        </a:spcBef>
        <a:spcAft>
          <a:spcPct val="0"/>
        </a:spcAft>
        <a:buSzPct val="85000"/>
        <a:buFont typeface="Arial" panose="020B0604020202020204" pitchFamily="34" charset="0"/>
        <a:buChar char="•"/>
        <a:defRPr sz="24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632892" indent="-54248" algn="l" rtl="0" eaLnBrk="1" fontAlgn="base" hangingPunct="1">
        <a:lnSpc>
          <a:spcPct val="100000"/>
        </a:lnSpc>
        <a:spcBef>
          <a:spcPct val="30000"/>
        </a:spcBef>
        <a:spcAft>
          <a:spcPct val="0"/>
        </a:spcAft>
        <a:buSzPct val="85000"/>
        <a:buFont typeface="Arial" panose="020B0604020202020204" pitchFamily="34" charset="0"/>
        <a:buChar char="•"/>
        <a:defRPr sz="24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777553" indent="-54248"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6pPr>
      <a:lvl7pPr marL="922214" indent="-54248"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7pPr>
      <a:lvl8pPr marL="1066875" indent="-54248"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8pPr>
      <a:lvl9pPr marL="1211536" indent="-54248"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9pPr>
    </p:bodyStyle>
    <p:otherStyle>
      <a:defPPr>
        <a:defRPr lang="en-US"/>
      </a:defPPr>
      <a:lvl1pPr marL="0" algn="l" defTabSz="144661" rtl="0" eaLnBrk="1" latinLnBrk="0" hangingPunct="1">
        <a:defRPr sz="570" kern="1200">
          <a:solidFill>
            <a:schemeClr val="tx1"/>
          </a:solidFill>
          <a:latin typeface="+mn-lt"/>
          <a:ea typeface="+mn-ea"/>
          <a:cs typeface="+mn-cs"/>
        </a:defRPr>
      </a:lvl1pPr>
      <a:lvl2pPr marL="144661" algn="l" defTabSz="144661" rtl="0" eaLnBrk="1" latinLnBrk="0" hangingPunct="1">
        <a:defRPr sz="570" kern="1200">
          <a:solidFill>
            <a:schemeClr val="tx1"/>
          </a:solidFill>
          <a:latin typeface="+mn-lt"/>
          <a:ea typeface="+mn-ea"/>
          <a:cs typeface="+mn-cs"/>
        </a:defRPr>
      </a:lvl2pPr>
      <a:lvl3pPr marL="289322" algn="l" defTabSz="144661" rtl="0" eaLnBrk="1" latinLnBrk="0" hangingPunct="1">
        <a:defRPr sz="570" kern="1200">
          <a:solidFill>
            <a:schemeClr val="tx1"/>
          </a:solidFill>
          <a:latin typeface="+mn-lt"/>
          <a:ea typeface="+mn-ea"/>
          <a:cs typeface="+mn-cs"/>
        </a:defRPr>
      </a:lvl3pPr>
      <a:lvl4pPr marL="433983" algn="l" defTabSz="144661" rtl="0" eaLnBrk="1" latinLnBrk="0" hangingPunct="1">
        <a:defRPr sz="570" kern="1200">
          <a:solidFill>
            <a:schemeClr val="tx1"/>
          </a:solidFill>
          <a:latin typeface="+mn-lt"/>
          <a:ea typeface="+mn-ea"/>
          <a:cs typeface="+mn-cs"/>
        </a:defRPr>
      </a:lvl4pPr>
      <a:lvl5pPr marL="578644" algn="l" defTabSz="144661" rtl="0" eaLnBrk="1" latinLnBrk="0" hangingPunct="1">
        <a:defRPr sz="570" kern="1200">
          <a:solidFill>
            <a:schemeClr val="tx1"/>
          </a:solidFill>
          <a:latin typeface="+mn-lt"/>
          <a:ea typeface="+mn-ea"/>
          <a:cs typeface="+mn-cs"/>
        </a:defRPr>
      </a:lvl5pPr>
      <a:lvl6pPr marL="723305" algn="l" defTabSz="144661" rtl="0" eaLnBrk="1" latinLnBrk="0" hangingPunct="1">
        <a:defRPr sz="570" kern="1200">
          <a:solidFill>
            <a:schemeClr val="tx1"/>
          </a:solidFill>
          <a:latin typeface="+mn-lt"/>
          <a:ea typeface="+mn-ea"/>
          <a:cs typeface="+mn-cs"/>
        </a:defRPr>
      </a:lvl6pPr>
      <a:lvl7pPr marL="867966" algn="l" defTabSz="144661" rtl="0" eaLnBrk="1" latinLnBrk="0" hangingPunct="1">
        <a:defRPr sz="570" kern="1200">
          <a:solidFill>
            <a:schemeClr val="tx1"/>
          </a:solidFill>
          <a:latin typeface="+mn-lt"/>
          <a:ea typeface="+mn-ea"/>
          <a:cs typeface="+mn-cs"/>
        </a:defRPr>
      </a:lvl7pPr>
      <a:lvl8pPr marL="1012627" algn="l" defTabSz="144661" rtl="0" eaLnBrk="1" latinLnBrk="0" hangingPunct="1">
        <a:defRPr sz="570" kern="1200">
          <a:solidFill>
            <a:schemeClr val="tx1"/>
          </a:solidFill>
          <a:latin typeface="+mn-lt"/>
          <a:ea typeface="+mn-ea"/>
          <a:cs typeface="+mn-cs"/>
        </a:defRPr>
      </a:lvl8pPr>
      <a:lvl9pPr marL="1157288" algn="l" defTabSz="144661"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rnardopires.com/2013/10/try-logic-programming-a-gentle-introduction-to-prolo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hyperlink" Target="https://bernardopires.com/2013/10/try-logic-programming-a-gentle-introduction-to-prolog/" TargetMode="External"/><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washington.edu/news/2023/10/30/a11yboard-google-slides-powerpoint-accessible-blind-users"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eople.cs.clemson.edu/~turner/courses/cs428/current/webct/content/pz/ch2/ch2_6.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Talk:Programming_paradig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a:xfrm>
            <a:off x="1400175" y="1627639"/>
            <a:ext cx="6343650" cy="1102519"/>
          </a:xfrm>
        </p:spPr>
        <p:txBody>
          <a:bodyPr/>
          <a:lstStyle/>
          <a:p>
            <a:pPr lvl="0"/>
            <a:r>
              <a:rPr lang="en-US" dirty="0"/>
              <a:t>Programming Paradigms</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0" y="0"/>
            <a:ext cx="9144000" cy="685800"/>
          </a:xfrm>
        </p:spPr>
        <p:txBody>
          <a:bodyPr/>
          <a:lstStyle/>
          <a:p>
            <a:pPr lvl="0"/>
            <a:r>
              <a:rPr lang="en-US"/>
              <a:t>The Functional Programming Paradigm</a:t>
            </a:r>
          </a:p>
        </p:txBody>
      </p:sp>
      <p:sp>
        <p:nvSpPr>
          <p:cNvPr id="91" name="Google Shape;91;p17"/>
          <p:cNvSpPr txBox="1">
            <a:spLocks noGrp="1"/>
          </p:cNvSpPr>
          <p:nvPr>
            <p:ph idx="1"/>
          </p:nvPr>
        </p:nvSpPr>
        <p:spPr>
          <a:xfrm>
            <a:off x="400049" y="800100"/>
            <a:ext cx="8124397" cy="3943350"/>
          </a:xfrm>
        </p:spPr>
        <p:txBody>
          <a:bodyPr/>
          <a:lstStyle/>
          <a:p>
            <a:pPr lvl="0"/>
            <a:r>
              <a:rPr lang="en-US" sz="2000" dirty="0"/>
              <a:t>In functional programming, computation is thought of in terms of the evaluation of functions.</a:t>
            </a:r>
          </a:p>
          <a:p>
            <a:pPr lvl="0"/>
            <a:r>
              <a:rPr lang="en-US" sz="2000" dirty="0"/>
              <a:t>No state (e.g. variable assignments).</a:t>
            </a:r>
          </a:p>
          <a:p>
            <a:pPr lvl="0"/>
            <a:r>
              <a:rPr lang="en-US" sz="2000" dirty="0"/>
              <a:t>No mutation (e.g. changing variable values).</a:t>
            </a:r>
          </a:p>
          <a:p>
            <a:pPr lvl="0"/>
            <a:r>
              <a:rPr lang="en-US" sz="2000" dirty="0"/>
              <a:t>No side effects when functions execute.</a:t>
            </a:r>
          </a:p>
        </p:txBody>
      </p:sp>
      <p:sp>
        <p:nvSpPr>
          <p:cNvPr id="2" name="TextBox 1">
            <a:extLst>
              <a:ext uri="{FF2B5EF4-FFF2-40B4-BE49-F238E27FC236}">
                <a16:creationId xmlns:a16="http://schemas.microsoft.com/office/drawing/2014/main" id="{6B2C2918-CC84-B529-9498-EBEC185D134F}"/>
              </a:ext>
            </a:extLst>
          </p:cNvPr>
          <p:cNvSpPr txBox="1"/>
          <p:nvPr/>
        </p:nvSpPr>
        <p:spPr>
          <a:xfrm>
            <a:off x="400050" y="2669508"/>
            <a:ext cx="5957888" cy="1169551"/>
          </a:xfrm>
          <a:prstGeom prst="rect">
            <a:avLst/>
          </a:prstGeom>
          <a:noFill/>
        </p:spPr>
        <p:txBody>
          <a:bodyPr wrap="square" rtlCol="0">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acronym_f</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return reduce(add,</a:t>
            </a:r>
          </a:p>
          <a:p>
            <a:r>
              <a:rPr lang="en-US" b="0" dirty="0">
                <a:solidFill>
                  <a:schemeClr val="tx1"/>
                </a:solidFill>
                <a:effectLst/>
                <a:latin typeface="SourceCodePro-Light" panose="020B0509030403020204" pitchFamily="49" charset="77"/>
              </a:rPr>
              <a:t>              map(lambda w: w[0],</a:t>
            </a:r>
          </a:p>
          <a:p>
            <a:r>
              <a:rPr lang="en-US" b="0" dirty="0">
                <a:solidFill>
                  <a:schemeClr val="tx1"/>
                </a:solidFill>
                <a:effectLst/>
                <a:latin typeface="SourceCodePro-Light" panose="020B0509030403020204" pitchFamily="49" charset="77"/>
              </a:rPr>
              <a:t>                  filter(lambda w: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 &gt; 3,</a:t>
            </a:r>
          </a:p>
          <a:p>
            <a:r>
              <a:rPr lang="en-US" b="0" dirty="0">
                <a:solidFill>
                  <a:schemeClr val="tx1"/>
                </a:solidFill>
                <a:effectLst/>
                <a:latin typeface="SourceCodePro-Light" panose="020B0509030403020204" pitchFamily="49" charset="77"/>
              </a:rPr>
              <a:t>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p:txBody>
      </p:sp>
      <p:sp>
        <p:nvSpPr>
          <p:cNvPr id="3" name="Footer Placeholder 2">
            <a:extLst>
              <a:ext uri="{FF2B5EF4-FFF2-40B4-BE49-F238E27FC236}">
                <a16:creationId xmlns:a16="http://schemas.microsoft.com/office/drawing/2014/main" id="{CFCA79E1-AF72-EC58-457B-F2E6E1BFECB4}"/>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86013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0" y="0"/>
            <a:ext cx="9144000" cy="685800"/>
          </a:xfrm>
        </p:spPr>
        <p:txBody>
          <a:bodyPr/>
          <a:lstStyle/>
          <a:p>
            <a:pPr lvl="0"/>
            <a:r>
              <a:rPr lang="en-US"/>
              <a:t>Imperative vs. Functional</a:t>
            </a:r>
          </a:p>
        </p:txBody>
      </p:sp>
      <p:sp>
        <p:nvSpPr>
          <p:cNvPr id="119" name="Google Shape;119;p20"/>
          <p:cNvSpPr txBox="1">
            <a:spLocks noGrp="1"/>
          </p:cNvSpPr>
          <p:nvPr>
            <p:ph idx="1"/>
          </p:nvPr>
        </p:nvSpPr>
        <p:spPr>
          <a:xfrm>
            <a:off x="400050" y="800100"/>
            <a:ext cx="8531212" cy="3943350"/>
          </a:xfrm>
        </p:spPr>
        <p:txBody>
          <a:bodyPr/>
          <a:lstStyle/>
          <a:p>
            <a:pPr lvl="0"/>
            <a:r>
              <a:rPr lang="en-US" sz="2400" dirty="0"/>
              <a:t>Can argue that functional is a subset of imperative.</a:t>
            </a:r>
          </a:p>
          <a:p>
            <a:pPr lvl="0"/>
            <a:r>
              <a:rPr lang="en-US" sz="2400" dirty="0"/>
              <a:t>Functional programming is still a series of steps.</a:t>
            </a:r>
          </a:p>
          <a:p>
            <a:pPr lvl="0"/>
            <a:r>
              <a:rPr lang="en-US" sz="2400" dirty="0"/>
              <a:t> “Just” need to avoid state and think of computation as functions.</a:t>
            </a:r>
          </a:p>
          <a:p>
            <a:pPr lvl="0"/>
            <a:r>
              <a:rPr lang="en-US" sz="2400" b="1" dirty="0"/>
              <a:t>Functional Programs:</a:t>
            </a:r>
          </a:p>
          <a:p>
            <a:pPr lvl="0"/>
            <a:r>
              <a:rPr lang="en-US" sz="2400" dirty="0"/>
              <a:t> More often fewer clear /correct ways to do something. </a:t>
            </a:r>
          </a:p>
          <a:p>
            <a:pPr lvl="1"/>
            <a:r>
              <a:rPr lang="en-US" sz="2400" dirty="0"/>
              <a:t> Programming feels more like solving puzzles.</a:t>
            </a:r>
          </a:p>
          <a:p>
            <a:pPr lvl="1"/>
            <a:r>
              <a:rPr lang="en-US" sz="2400" dirty="0"/>
              <a:t> Solutions can seem like magic (especially to imperative programmers).</a:t>
            </a:r>
          </a:p>
          <a:p>
            <a:pPr lvl="0"/>
            <a:endParaRPr lang="en-US" sz="2400" dirty="0"/>
          </a:p>
          <a:p>
            <a:pPr lvl="0"/>
            <a:endParaRPr lang="en-US" sz="2400" dirty="0"/>
          </a:p>
        </p:txBody>
      </p:sp>
      <p:sp>
        <p:nvSpPr>
          <p:cNvPr id="2" name="Footer Placeholder 1">
            <a:extLst>
              <a:ext uri="{FF2B5EF4-FFF2-40B4-BE49-F238E27FC236}">
                <a16:creationId xmlns:a16="http://schemas.microsoft.com/office/drawing/2014/main" id="{4BED12CB-8049-05FB-BE1B-78C5798A1623}"/>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fade">
                                      <p:cBhvr>
                                        <p:cTn id="7" dur="400"/>
                                        <p:tgtEl>
                                          <p:spTgt spid="1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Effect transition="in" filter="fade">
                                      <p:cBhvr>
                                        <p:cTn id="12" dur="400"/>
                                        <p:tgtEl>
                                          <p:spTgt spid="1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Effect transition="in" filter="fade">
                                      <p:cBhvr>
                                        <p:cTn id="17" dur="400"/>
                                        <p:tgtEl>
                                          <p:spTgt spid="1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
                                            <p:txEl>
                                              <p:pRg st="3" end="3"/>
                                            </p:txEl>
                                          </p:spTgt>
                                        </p:tgtEl>
                                        <p:attrNameLst>
                                          <p:attrName>style.visibility</p:attrName>
                                        </p:attrNameLst>
                                      </p:cBhvr>
                                      <p:to>
                                        <p:strVal val="visible"/>
                                      </p:to>
                                    </p:set>
                                    <p:animEffect transition="in" filter="fade">
                                      <p:cBhvr>
                                        <p:cTn id="22" dur="400"/>
                                        <p:tgtEl>
                                          <p:spTgt spid="1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
                                            <p:txEl>
                                              <p:pRg st="4" end="4"/>
                                            </p:txEl>
                                          </p:spTgt>
                                        </p:tgtEl>
                                        <p:attrNameLst>
                                          <p:attrName>style.visibility</p:attrName>
                                        </p:attrNameLst>
                                      </p:cBhvr>
                                      <p:to>
                                        <p:strVal val="visible"/>
                                      </p:to>
                                    </p:set>
                                    <p:animEffect transition="in" filter="fade">
                                      <p:cBhvr>
                                        <p:cTn id="27" dur="400"/>
                                        <p:tgtEl>
                                          <p:spTgt spid="1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
                                            <p:txEl>
                                              <p:pRg st="5" end="5"/>
                                            </p:txEl>
                                          </p:spTgt>
                                        </p:tgtEl>
                                        <p:attrNameLst>
                                          <p:attrName>style.visibility</p:attrName>
                                        </p:attrNameLst>
                                      </p:cBhvr>
                                      <p:to>
                                        <p:strVal val="visible"/>
                                      </p:to>
                                    </p:set>
                                    <p:animEffect transition="in" filter="fade">
                                      <p:cBhvr>
                                        <p:cTn id="32" dur="400"/>
                                        <p:tgtEl>
                                          <p:spTgt spid="1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9">
                                            <p:txEl>
                                              <p:pRg st="6" end="6"/>
                                            </p:txEl>
                                          </p:spTgt>
                                        </p:tgtEl>
                                        <p:attrNameLst>
                                          <p:attrName>style.visibility</p:attrName>
                                        </p:attrNameLst>
                                      </p:cBhvr>
                                      <p:to>
                                        <p:strVal val="visible"/>
                                      </p:to>
                                    </p:set>
                                    <p:animEffect transition="in" filter="fade">
                                      <p:cBhvr>
                                        <p:cTn id="37" dur="400"/>
                                        <p:tgtEl>
                                          <p:spTgt spid="1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C025-6A60-65A3-8E29-197913DFDC36}"/>
              </a:ext>
            </a:extLst>
          </p:cNvPr>
          <p:cNvSpPr>
            <a:spLocks noGrp="1"/>
          </p:cNvSpPr>
          <p:nvPr>
            <p:ph type="title"/>
          </p:nvPr>
        </p:nvSpPr>
        <p:spPr>
          <a:xfrm>
            <a:off x="0" y="0"/>
            <a:ext cx="9144000" cy="685800"/>
          </a:xfrm>
        </p:spPr>
        <p:txBody>
          <a:bodyPr/>
          <a:lstStyle/>
          <a:p>
            <a:r>
              <a:rPr lang="en-US" dirty="0"/>
              <a:t>Why do we push functional programming?</a:t>
            </a:r>
          </a:p>
        </p:txBody>
      </p:sp>
      <p:sp>
        <p:nvSpPr>
          <p:cNvPr id="3" name="Content Placeholder 2">
            <a:extLst>
              <a:ext uri="{FF2B5EF4-FFF2-40B4-BE49-F238E27FC236}">
                <a16:creationId xmlns:a16="http://schemas.microsoft.com/office/drawing/2014/main" id="{731AECBE-CD53-4319-583E-DA140ECFE519}"/>
              </a:ext>
            </a:extLst>
          </p:cNvPr>
          <p:cNvSpPr>
            <a:spLocks noGrp="1"/>
          </p:cNvSpPr>
          <p:nvPr>
            <p:ph idx="1"/>
          </p:nvPr>
        </p:nvSpPr>
        <p:spPr>
          <a:xfrm>
            <a:off x="400049" y="800100"/>
            <a:ext cx="8520015" cy="3943350"/>
          </a:xfrm>
        </p:spPr>
        <p:txBody>
          <a:bodyPr/>
          <a:lstStyle/>
          <a:p>
            <a:pPr lvl="0"/>
            <a:r>
              <a:rPr lang="en-US" sz="2000" dirty="0"/>
              <a:t>Tend to be shorter.</a:t>
            </a:r>
          </a:p>
          <a:p>
            <a:pPr lvl="0"/>
            <a:r>
              <a:rPr lang="en-US" sz="2000" b="1" dirty="0"/>
              <a:t>Tend to be easier to debug (no need to track variables / side effects).</a:t>
            </a:r>
          </a:p>
          <a:p>
            <a:pPr lvl="0"/>
            <a:r>
              <a:rPr lang="en-US" sz="2000" dirty="0"/>
              <a:t>Tend to parallelize better (can split work on multiple computers).</a:t>
            </a:r>
          </a:p>
          <a:p>
            <a:pPr lvl="1"/>
            <a:r>
              <a:rPr lang="en-US" sz="2000" dirty="0"/>
              <a:t> Example: Each computer can do 1/8th of a “map” operation.</a:t>
            </a:r>
          </a:p>
          <a:p>
            <a:pPr lvl="1"/>
            <a:r>
              <a:rPr lang="en-US" sz="2000" dirty="0"/>
              <a:t> Reducing mutations makes computation easier to scale</a:t>
            </a:r>
          </a:p>
          <a:p>
            <a:pPr lvl="1"/>
            <a:r>
              <a:rPr lang="en-US" sz="2000" dirty="0"/>
              <a:t> Hugely prevalent in AI fields.</a:t>
            </a:r>
          </a:p>
          <a:p>
            <a:pPr lvl="0"/>
            <a:r>
              <a:rPr lang="en-US" sz="2000" dirty="0"/>
              <a:t> Growing in popularity.</a:t>
            </a:r>
          </a:p>
          <a:p>
            <a:pPr lvl="1"/>
            <a:r>
              <a:rPr lang="en-US" sz="2000" dirty="0"/>
              <a:t> Explosion of ideas in new programming languages</a:t>
            </a:r>
          </a:p>
          <a:p>
            <a:pPr lvl="1"/>
            <a:r>
              <a:rPr lang="en-US" sz="2000" dirty="0"/>
              <a:t> “old” ideas are becoming new/popular</a:t>
            </a:r>
          </a:p>
        </p:txBody>
      </p:sp>
      <p:sp>
        <p:nvSpPr>
          <p:cNvPr id="4" name="Footer Placeholder 3">
            <a:extLst>
              <a:ext uri="{FF2B5EF4-FFF2-40B4-BE49-F238E27FC236}">
                <a16:creationId xmlns:a16="http://schemas.microsoft.com/office/drawing/2014/main" id="{B127C954-E67D-A1DE-CA96-42FD892EC24F}"/>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3460402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0" y="0"/>
            <a:ext cx="9144000" cy="685800"/>
          </a:xfrm>
        </p:spPr>
        <p:txBody>
          <a:bodyPr/>
          <a:lstStyle/>
          <a:p>
            <a:pPr lvl="0"/>
            <a:r>
              <a:rPr lang="en-US" dirty="0"/>
              <a:t>A Hybrid Approach</a:t>
            </a:r>
          </a:p>
        </p:txBody>
      </p:sp>
      <p:sp>
        <p:nvSpPr>
          <p:cNvPr id="98" name="Google Shape;98;p18"/>
          <p:cNvSpPr txBox="1">
            <a:spLocks noGrp="1"/>
          </p:cNvSpPr>
          <p:nvPr>
            <p:ph idx="1"/>
          </p:nvPr>
        </p:nvSpPr>
        <p:spPr>
          <a:xfrm>
            <a:off x="400050" y="800100"/>
            <a:ext cx="6572250" cy="3943350"/>
          </a:xfrm>
        </p:spPr>
        <p:txBody>
          <a:bodyPr/>
          <a:lstStyle/>
          <a:p>
            <a:pPr lvl="0"/>
            <a:r>
              <a:rPr lang="en-US" sz="2200" dirty="0"/>
              <a:t>Paradigms are not official rules. Just attempts to taxonomize approaches taken by humans.</a:t>
            </a:r>
          </a:p>
          <a:p>
            <a:pPr lvl="0"/>
            <a:r>
              <a:rPr lang="en-US" sz="2200" dirty="0"/>
              <a:t>Code below is </a:t>
            </a:r>
            <a:r>
              <a:rPr lang="en-US" sz="2200" dirty="0" err="1"/>
              <a:t>sorta</a:t>
            </a:r>
            <a:r>
              <a:rPr lang="en-US" sz="2200" dirty="0"/>
              <a:t> functional, </a:t>
            </a:r>
            <a:r>
              <a:rPr lang="en-US" sz="2200" dirty="0" err="1"/>
              <a:t>sorta</a:t>
            </a:r>
            <a:r>
              <a:rPr lang="en-US" sz="2200" dirty="0"/>
              <a:t> imperative.</a:t>
            </a:r>
          </a:p>
          <a:p>
            <a:pPr lvl="0"/>
            <a:r>
              <a:rPr lang="en-US" sz="2200" dirty="0"/>
              <a:t>Utilizes state for clarity. Many program this way. You might not.</a:t>
            </a:r>
          </a:p>
        </p:txBody>
      </p:sp>
      <p:sp>
        <p:nvSpPr>
          <p:cNvPr id="4" name="TextBox 3">
            <a:extLst>
              <a:ext uri="{FF2B5EF4-FFF2-40B4-BE49-F238E27FC236}">
                <a16:creationId xmlns:a16="http://schemas.microsoft.com/office/drawing/2014/main" id="{8CF7E169-682A-8765-1687-58580D54A3C4}"/>
              </a:ext>
            </a:extLst>
          </p:cNvPr>
          <p:cNvSpPr txBox="1"/>
          <p:nvPr/>
        </p:nvSpPr>
        <p:spPr>
          <a:xfrm>
            <a:off x="461749" y="3103424"/>
            <a:ext cx="7760651" cy="1754326"/>
          </a:xfrm>
          <a:prstGeom prst="rect">
            <a:avLst/>
          </a:prstGeom>
          <a:noFill/>
        </p:spPr>
        <p:txBody>
          <a:bodyPr wrap="square" rtlCol="0">
            <a:spAutoFit/>
          </a:bodyPr>
          <a:lstStyle/>
          <a:p>
            <a:r>
              <a:rPr lang="en-US" sz="1800" b="0" dirty="0">
                <a:solidFill>
                  <a:schemeClr val="tx1"/>
                </a:solidFill>
                <a:effectLst/>
                <a:latin typeface="SourceCodePro-Light" panose="020B0509030403020204" pitchFamily="49" charset="77"/>
              </a:rPr>
              <a:t>def </a:t>
            </a:r>
            <a:r>
              <a:rPr lang="en-US" sz="1800" b="0" dirty="0" err="1">
                <a:solidFill>
                  <a:schemeClr val="tx1"/>
                </a:solidFill>
                <a:effectLst/>
                <a:latin typeface="SourceCodePro-Light" panose="020B0509030403020204" pitchFamily="49" charset="77"/>
              </a:rPr>
              <a:t>acronym_h</a:t>
            </a:r>
            <a:r>
              <a:rPr lang="en-US" sz="1800" b="0" dirty="0">
                <a:solidFill>
                  <a:schemeClr val="tx1"/>
                </a:solidFill>
                <a:effectLst/>
                <a:latin typeface="SourceCodePro-Light" panose="020B0509030403020204" pitchFamily="49" charset="77"/>
              </a:rPr>
              <a:t>(words):</a:t>
            </a:r>
          </a:p>
          <a:p>
            <a:r>
              <a:rPr lang="en-US" sz="1800" b="0" dirty="0">
                <a:solidFill>
                  <a:schemeClr val="tx1"/>
                </a:solidFill>
                <a:effectLst/>
                <a:latin typeface="SourceCodePro-Light" panose="020B0509030403020204" pitchFamily="49" charset="77"/>
              </a:rPr>
              <a:t>    words = </a:t>
            </a:r>
            <a:r>
              <a:rPr lang="en-US" sz="1800" b="0" dirty="0" err="1">
                <a:solidFill>
                  <a:schemeClr val="tx1"/>
                </a:solidFill>
                <a:effectLst/>
                <a:latin typeface="SourceCodePro-Light" panose="020B0509030403020204" pitchFamily="49" charset="77"/>
              </a:rPr>
              <a:t>words.split</a:t>
            </a:r>
            <a:r>
              <a:rPr lang="en-US" sz="1800" b="0" dirty="0">
                <a:solidFill>
                  <a:schemeClr val="tx1"/>
                </a:solidFill>
                <a:effectLst/>
                <a:latin typeface="SourceCodePro-Light" panose="020B0509030403020204" pitchFamily="49" charset="77"/>
              </a:rPr>
              <a:t>(' ')</a:t>
            </a:r>
          </a:p>
          <a:p>
            <a:r>
              <a:rPr lang="en-US" sz="1800" b="0" dirty="0">
                <a:solidFill>
                  <a:schemeClr val="tx1"/>
                </a:solidFill>
                <a:effectLst/>
                <a:latin typeface="SourceCodePro-Light" panose="020B0509030403020204" pitchFamily="49" charset="77"/>
              </a:rPr>
              <a:t>    long = filter(lambda w: </a:t>
            </a:r>
            <a:r>
              <a:rPr lang="en-US" sz="1800" b="0" dirty="0" err="1">
                <a:solidFill>
                  <a:schemeClr val="tx1"/>
                </a:solidFill>
                <a:effectLst/>
                <a:latin typeface="SourceCodePro-Light" panose="020B0509030403020204" pitchFamily="49" charset="77"/>
              </a:rPr>
              <a:t>len</a:t>
            </a:r>
            <a:r>
              <a:rPr lang="en-US" sz="1800" b="0" dirty="0">
                <a:solidFill>
                  <a:schemeClr val="tx1"/>
                </a:solidFill>
                <a:effectLst/>
                <a:latin typeface="SourceCodePro-Light" panose="020B0509030403020204" pitchFamily="49" charset="77"/>
              </a:rPr>
              <a:t>(w) &gt; 4, words)</a:t>
            </a:r>
          </a:p>
          <a:p>
            <a:r>
              <a:rPr lang="en-US" sz="1800" b="0" dirty="0">
                <a:solidFill>
                  <a:schemeClr val="tx1"/>
                </a:solidFill>
                <a:effectLst/>
                <a:latin typeface="SourceCodePro-Light" panose="020B0509030403020204" pitchFamily="49" charset="77"/>
              </a:rPr>
              <a:t>    letters = maps(lambda w: w[0], long)</a:t>
            </a:r>
          </a:p>
          <a:p>
            <a:r>
              <a:rPr lang="en-US" sz="1800" b="0" dirty="0">
                <a:solidFill>
                  <a:schemeClr val="tx1"/>
                </a:solidFill>
                <a:effectLst/>
                <a:latin typeface="SourceCodePro-Light" panose="020B0509030403020204" pitchFamily="49" charset="77"/>
              </a:rPr>
              <a:t>    return ''.join(letters)</a:t>
            </a:r>
          </a:p>
          <a:p>
            <a:endParaRPr lang="en-US" sz="1800" dirty="0">
              <a:solidFill>
                <a:schemeClr val="tx1"/>
              </a:solidFill>
            </a:endParaRPr>
          </a:p>
        </p:txBody>
      </p:sp>
      <p:sp>
        <p:nvSpPr>
          <p:cNvPr id="2" name="Footer Placeholder 1">
            <a:extLst>
              <a:ext uri="{FF2B5EF4-FFF2-40B4-BE49-F238E27FC236}">
                <a16:creationId xmlns:a16="http://schemas.microsoft.com/office/drawing/2014/main" id="{7E2B3319-B92A-4F9F-0D90-A9D8AECEEEE7}"/>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0" y="0"/>
            <a:ext cx="9144000" cy="685800"/>
          </a:xfrm>
        </p:spPr>
        <p:txBody>
          <a:bodyPr/>
          <a:lstStyle/>
          <a:p>
            <a:pPr lvl="0"/>
            <a:r>
              <a:rPr lang="en-US"/>
              <a:t>Discussion and Debate</a:t>
            </a:r>
          </a:p>
        </p:txBody>
      </p:sp>
      <p:sp>
        <p:nvSpPr>
          <p:cNvPr id="107" name="Google Shape;107;p19"/>
          <p:cNvSpPr txBox="1">
            <a:spLocks noGrp="1"/>
          </p:cNvSpPr>
          <p:nvPr>
            <p:ph idx="1"/>
          </p:nvPr>
        </p:nvSpPr>
        <p:spPr>
          <a:xfrm>
            <a:off x="400050" y="800100"/>
            <a:ext cx="6572250" cy="3943350"/>
          </a:xfrm>
        </p:spPr>
        <p:txBody>
          <a:bodyPr/>
          <a:lstStyle/>
          <a:p>
            <a:pPr lvl="0"/>
            <a:r>
              <a:rPr lang="en-US" dirty="0"/>
              <a:t>Which of these do you like best?</a:t>
            </a:r>
          </a:p>
        </p:txBody>
      </p:sp>
      <p:sp>
        <p:nvSpPr>
          <p:cNvPr id="111" name="Google Shape;111;p19"/>
          <p:cNvSpPr txBox="1"/>
          <p:nvPr/>
        </p:nvSpPr>
        <p:spPr>
          <a:xfrm>
            <a:off x="4109999" y="2968675"/>
            <a:ext cx="4753708"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Hybrid: </a:t>
            </a:r>
            <a:r>
              <a:rPr lang="en-US" dirty="0"/>
              <a:t>Some functional, but uses variables, </a:t>
            </a:r>
            <a:r>
              <a:rPr lang="en-US" dirty="0" err="1"/>
              <a:t>soom</a:t>
            </a:r>
            <a:r>
              <a:rPr lang="en-US" dirty="0"/>
              <a:t> OOP!</a:t>
            </a:r>
            <a:endParaRPr b="1" dirty="0"/>
          </a:p>
        </p:txBody>
      </p:sp>
      <p:sp>
        <p:nvSpPr>
          <p:cNvPr id="112" name="Google Shape;112;p19"/>
          <p:cNvSpPr txBox="1"/>
          <p:nvPr/>
        </p:nvSpPr>
        <p:spPr>
          <a:xfrm>
            <a:off x="4219795" y="1242072"/>
            <a:ext cx="3875444"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Functional: </a:t>
            </a:r>
            <a:r>
              <a:rPr lang="en" dirty="0"/>
              <a:t>Less to keep track of. Fewer variables, lines</a:t>
            </a:r>
            <a:endParaRPr dirty="0"/>
          </a:p>
        </p:txBody>
      </p:sp>
      <p:sp>
        <p:nvSpPr>
          <p:cNvPr id="113" name="Google Shape;113;p19"/>
          <p:cNvSpPr txBox="1"/>
          <p:nvPr/>
        </p:nvSpPr>
        <p:spPr>
          <a:xfrm>
            <a:off x="222782" y="1267514"/>
            <a:ext cx="3166095"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Imperative</a:t>
            </a:r>
            <a:br>
              <a:rPr lang="en" dirty="0"/>
            </a:br>
            <a:r>
              <a:rPr lang="en" dirty="0"/>
              <a:t>Very small steps to reason about. Seems "natural", but lots of code</a:t>
            </a:r>
            <a:endParaRPr dirty="0"/>
          </a:p>
        </p:txBody>
      </p:sp>
      <p:sp>
        <p:nvSpPr>
          <p:cNvPr id="15" name="TextBox 14">
            <a:extLst>
              <a:ext uri="{FF2B5EF4-FFF2-40B4-BE49-F238E27FC236}">
                <a16:creationId xmlns:a16="http://schemas.microsoft.com/office/drawing/2014/main" id="{36294FD1-953A-46D8-617A-F546009334F8}"/>
              </a:ext>
            </a:extLst>
          </p:cNvPr>
          <p:cNvSpPr txBox="1"/>
          <p:nvPr/>
        </p:nvSpPr>
        <p:spPr>
          <a:xfrm>
            <a:off x="4020099" y="3238349"/>
            <a:ext cx="5099528" cy="1169551"/>
          </a:xfrm>
          <a:prstGeom prst="rect">
            <a:avLst/>
          </a:prstGeom>
          <a:noFill/>
        </p:spPr>
        <p:txBody>
          <a:bodyPr wrap="square">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acronym_h</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words =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a:p>
            <a:r>
              <a:rPr lang="en-US" b="0" dirty="0">
                <a:solidFill>
                  <a:schemeClr val="tx1"/>
                </a:solidFill>
                <a:effectLst/>
                <a:latin typeface="SourceCodePro-Light" panose="020B0509030403020204" pitchFamily="49" charset="77"/>
              </a:rPr>
              <a:t>    long = filter(lambda w: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 &gt; 3, words)</a:t>
            </a:r>
          </a:p>
          <a:p>
            <a:r>
              <a:rPr lang="en-US" b="0" dirty="0">
                <a:solidFill>
                  <a:schemeClr val="tx1"/>
                </a:solidFill>
                <a:effectLst/>
                <a:latin typeface="SourceCodePro-Light" panose="020B0509030403020204" pitchFamily="49" charset="77"/>
              </a:rPr>
              <a:t>    letters = maps(lambda w: w[0], long)</a:t>
            </a:r>
          </a:p>
          <a:p>
            <a:r>
              <a:rPr lang="en-US" b="0" dirty="0">
                <a:solidFill>
                  <a:schemeClr val="tx1"/>
                </a:solidFill>
                <a:effectLst/>
                <a:latin typeface="SourceCodePro-Light" panose="020B0509030403020204" pitchFamily="49" charset="77"/>
              </a:rPr>
              <a:t>    return ''.join(letters)</a:t>
            </a:r>
          </a:p>
        </p:txBody>
      </p:sp>
      <p:sp>
        <p:nvSpPr>
          <p:cNvPr id="16" name="TextBox 15">
            <a:extLst>
              <a:ext uri="{FF2B5EF4-FFF2-40B4-BE49-F238E27FC236}">
                <a16:creationId xmlns:a16="http://schemas.microsoft.com/office/drawing/2014/main" id="{AC9CFC26-64A8-B808-1055-167E6FD24D89}"/>
              </a:ext>
            </a:extLst>
          </p:cNvPr>
          <p:cNvSpPr txBox="1"/>
          <p:nvPr/>
        </p:nvSpPr>
        <p:spPr>
          <a:xfrm>
            <a:off x="4283077" y="1714791"/>
            <a:ext cx="4704169" cy="1169551"/>
          </a:xfrm>
          <a:prstGeom prst="rect">
            <a:avLst/>
          </a:prstGeom>
          <a:noFill/>
        </p:spPr>
        <p:txBody>
          <a:bodyPr wrap="square" rtlCol="0">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acronym_f</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return reduce(add,</a:t>
            </a:r>
          </a:p>
          <a:p>
            <a:r>
              <a:rPr lang="en-US" b="0" dirty="0">
                <a:solidFill>
                  <a:schemeClr val="tx1"/>
                </a:solidFill>
                <a:effectLst/>
                <a:latin typeface="SourceCodePro-Light" panose="020B0509030403020204" pitchFamily="49" charset="77"/>
              </a:rPr>
              <a:t>           map(lambda w: w[0],</a:t>
            </a:r>
          </a:p>
          <a:p>
            <a:r>
              <a:rPr lang="en-US" b="0" dirty="0">
                <a:solidFill>
                  <a:schemeClr val="tx1"/>
                </a:solidFill>
                <a:effectLst/>
                <a:latin typeface="SourceCodePro-Light" panose="020B0509030403020204" pitchFamily="49" charset="77"/>
              </a:rPr>
              <a:t>           filter(lambda w: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 &gt; 3,</a:t>
            </a:r>
          </a:p>
          <a:p>
            <a:r>
              <a:rPr lang="en-US" b="0" dirty="0">
                <a:solidFill>
                  <a:schemeClr val="tx1"/>
                </a:solidFill>
                <a:effectLst/>
                <a:latin typeface="SourceCodePro-Light" panose="020B0509030403020204" pitchFamily="49" charset="77"/>
              </a:rPr>
              <a:t>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p:txBody>
      </p:sp>
      <p:sp>
        <p:nvSpPr>
          <p:cNvPr id="17" name="TextBox 16">
            <a:extLst>
              <a:ext uri="{FF2B5EF4-FFF2-40B4-BE49-F238E27FC236}">
                <a16:creationId xmlns:a16="http://schemas.microsoft.com/office/drawing/2014/main" id="{CD78A436-7BA5-9AD4-7E31-881B1E0BDDD3}"/>
              </a:ext>
            </a:extLst>
          </p:cNvPr>
          <p:cNvSpPr txBox="1"/>
          <p:nvPr/>
        </p:nvSpPr>
        <p:spPr>
          <a:xfrm>
            <a:off x="156754" y="2013324"/>
            <a:ext cx="3716213" cy="1600438"/>
          </a:xfrm>
          <a:prstGeom prst="rect">
            <a:avLst/>
          </a:prstGeom>
          <a:noFill/>
        </p:spPr>
        <p:txBody>
          <a:bodyPr wrap="square">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acronym_i</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result = ''</a:t>
            </a:r>
          </a:p>
          <a:p>
            <a:r>
              <a:rPr lang="en-US" b="0" dirty="0">
                <a:solidFill>
                  <a:schemeClr val="tx1"/>
                </a:solidFill>
                <a:effectLst/>
                <a:latin typeface="SourceCodePro-Light" panose="020B0509030403020204" pitchFamily="49" charset="77"/>
              </a:rPr>
              <a:t>    words =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a:p>
            <a:r>
              <a:rPr lang="en-US" b="0" dirty="0">
                <a:solidFill>
                  <a:schemeClr val="tx1"/>
                </a:solidFill>
                <a:effectLst/>
                <a:latin typeface="SourceCodePro-Light" panose="020B0509030403020204" pitchFamily="49" charset="77"/>
              </a:rPr>
              <a:t>    for word in words:</a:t>
            </a:r>
          </a:p>
          <a:p>
            <a:r>
              <a:rPr lang="en-US" b="0" dirty="0">
                <a:solidFill>
                  <a:schemeClr val="tx1"/>
                </a:solidFill>
                <a:effectLst/>
                <a:latin typeface="SourceCodePro-Light" panose="020B0509030403020204" pitchFamily="49" charset="77"/>
              </a:rPr>
              <a:t>        if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(word) &gt; 4:</a:t>
            </a:r>
          </a:p>
          <a:p>
            <a:r>
              <a:rPr lang="en-US" b="0" dirty="0">
                <a:solidFill>
                  <a:schemeClr val="tx1"/>
                </a:solidFill>
                <a:effectLst/>
                <a:latin typeface="SourceCodePro-Light" panose="020B0509030403020204" pitchFamily="49" charset="77"/>
              </a:rPr>
              <a:t>             result += word[0]</a:t>
            </a:r>
          </a:p>
          <a:p>
            <a:r>
              <a:rPr lang="en-US" b="0" dirty="0">
                <a:solidFill>
                  <a:schemeClr val="tx1"/>
                </a:solidFill>
                <a:effectLst/>
                <a:latin typeface="SourceCodePro-Light" panose="020B0509030403020204" pitchFamily="49" charset="77"/>
              </a:rPr>
              <a:t>    return result</a:t>
            </a:r>
          </a:p>
        </p:txBody>
      </p:sp>
      <p:sp>
        <p:nvSpPr>
          <p:cNvPr id="2" name="Footer Placeholder 1">
            <a:extLst>
              <a:ext uri="{FF2B5EF4-FFF2-40B4-BE49-F238E27FC236}">
                <a16:creationId xmlns:a16="http://schemas.microsoft.com/office/drawing/2014/main" id="{D4984F20-AEF6-A46A-B9E1-4747550A107F}"/>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63FA-4D4B-F98D-499F-7D7D5911ECF9}"/>
              </a:ext>
            </a:extLst>
          </p:cNvPr>
          <p:cNvSpPr>
            <a:spLocks noGrp="1"/>
          </p:cNvSpPr>
          <p:nvPr>
            <p:ph type="title"/>
          </p:nvPr>
        </p:nvSpPr>
        <p:spPr>
          <a:xfrm>
            <a:off x="0" y="0"/>
            <a:ext cx="9144000" cy="685800"/>
          </a:xfrm>
        </p:spPr>
        <p:txBody>
          <a:bodyPr/>
          <a:lstStyle/>
          <a:p>
            <a:r>
              <a:rPr lang="en-US" dirty="0"/>
              <a:t>Array-Based Programming!</a:t>
            </a:r>
          </a:p>
        </p:txBody>
      </p:sp>
      <p:sp>
        <p:nvSpPr>
          <p:cNvPr id="3" name="Content Placeholder 2">
            <a:extLst>
              <a:ext uri="{FF2B5EF4-FFF2-40B4-BE49-F238E27FC236}">
                <a16:creationId xmlns:a16="http://schemas.microsoft.com/office/drawing/2014/main" id="{DE4FAF5A-F986-D4DF-F582-C6F677334573}"/>
              </a:ext>
            </a:extLst>
          </p:cNvPr>
          <p:cNvSpPr>
            <a:spLocks noGrp="1"/>
          </p:cNvSpPr>
          <p:nvPr>
            <p:ph idx="1"/>
          </p:nvPr>
        </p:nvSpPr>
        <p:spPr>
          <a:xfrm>
            <a:off x="400050" y="800100"/>
            <a:ext cx="8531212" cy="3943350"/>
          </a:xfrm>
        </p:spPr>
        <p:txBody>
          <a:bodyPr/>
          <a:lstStyle/>
          <a:p>
            <a:r>
              <a:rPr lang="en-US" sz="2000" dirty="0"/>
              <a:t> Not something we can easily demo in </a:t>
            </a:r>
            <a:r>
              <a:rPr lang="en-US" sz="2000" i="1" dirty="0"/>
              <a:t>native</a:t>
            </a:r>
            <a:r>
              <a:rPr lang="en-US" sz="2000" dirty="0"/>
              <a:t> Python.</a:t>
            </a:r>
          </a:p>
          <a:p>
            <a:r>
              <a:rPr lang="en-US" sz="2000" dirty="0"/>
              <a:t> Treats arrays a "first class" objects – not just containers:</a:t>
            </a:r>
          </a:p>
          <a:p>
            <a:r>
              <a:rPr lang="en-US" sz="2000" dirty="0"/>
              <a:t> Mathematical Operations correspond to "Pairwise" computations:</a:t>
            </a:r>
          </a:p>
          <a:p>
            <a:pPr lvl="2"/>
            <a:r>
              <a:rPr lang="en-US" sz="1800" dirty="0"/>
              <a:t>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a:t>
            </a:r>
          </a:p>
          <a:p>
            <a:pPr lvl="2"/>
            <a:r>
              <a:rPr lang="en-US" sz="1800" dirty="0">
                <a:latin typeface="Source Code Pro" panose="020B0309030403020204" pitchFamily="34" charset="0"/>
                <a:ea typeface="Source Code Pro" panose="020B0309030403020204" pitchFamily="34" charset="0"/>
              </a:rPr>
              <a:t>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[2, 4, 6] </a:t>
            </a:r>
            <a:r>
              <a:rPr lang="en-US" sz="1800" dirty="0">
                <a:latin typeface="Source Code Pro" panose="020B0309030403020204" pitchFamily="34" charset="0"/>
                <a:ea typeface="Source Code Pro" panose="020B0309030403020204" pitchFamily="34" charset="0"/>
                <a:sym typeface="Wingdings" pitchFamily="2" charset="2"/>
              </a:rPr>
              <a:t> </a:t>
            </a:r>
            <a:r>
              <a:rPr lang="en-US" sz="1800" dirty="0">
                <a:latin typeface="Source Code Pro" panose="020B0309030403020204" pitchFamily="34" charset="0"/>
                <a:ea typeface="Source Code Pro" panose="020B0309030403020204" pitchFamily="34" charset="0"/>
              </a:rPr>
              <a:t>array([ True,  True,  True])</a:t>
            </a:r>
          </a:p>
          <a:p>
            <a:pPr lvl="2"/>
            <a:r>
              <a:rPr lang="en-US" sz="1800" dirty="0">
                <a:latin typeface="Source Code Pro" panose="020B0309030403020204" pitchFamily="34" charset="0"/>
                <a:ea typeface="Source Code Pro" panose="020B0309030403020204" pitchFamily="34" charset="0"/>
              </a:rPr>
              <a:t> </a:t>
            </a:r>
            <a:r>
              <a:rPr lang="en-US" sz="1800" b="1" dirty="0">
                <a:latin typeface="Open Sans" panose="020B0606030504020204"/>
                <a:ea typeface="Source Code Pro" panose="020B0309030403020204" pitchFamily="34" charset="0"/>
              </a:rPr>
              <a:t>Note! </a:t>
            </a:r>
            <a:r>
              <a:rPr lang="en-US" sz="1800" dirty="0">
                <a:latin typeface="Open Sans" panose="020B0606030504020204"/>
                <a:ea typeface="Source Code Pro" panose="020B0309030403020204" pitchFamily="34" charset="0"/>
              </a:rPr>
              <a:t>Even == is now an array operation. Good? Bad? Just different!</a:t>
            </a:r>
            <a:endParaRPr lang="en-US" sz="1800" dirty="0">
              <a:latin typeface="Source Code Pro" panose="020B0309030403020204" pitchFamily="34" charset="0"/>
              <a:ea typeface="Source Code Pro" panose="020B0309030403020204" pitchFamily="34" charset="0"/>
            </a:endParaRPr>
          </a:p>
          <a:p>
            <a:r>
              <a:rPr lang="en-US" sz="2400" dirty="0"/>
              <a:t>Very common in data science, engineering!</a:t>
            </a:r>
          </a:p>
          <a:p>
            <a:pPr lvl="1"/>
            <a:r>
              <a:rPr lang="en-US" sz="2000" dirty="0"/>
              <a:t> R (STAT 134), MATALAB, Julia, APL</a:t>
            </a:r>
          </a:p>
        </p:txBody>
      </p:sp>
      <p:sp>
        <p:nvSpPr>
          <p:cNvPr id="4" name="Footer Placeholder 3">
            <a:extLst>
              <a:ext uri="{FF2B5EF4-FFF2-40B4-BE49-F238E27FC236}">
                <a16:creationId xmlns:a16="http://schemas.microsoft.com/office/drawing/2014/main" id="{269282A4-B354-9E4A-1954-F05FA0115FB1}"/>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548640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0" y="0"/>
            <a:ext cx="9144000" cy="685800"/>
          </a:xfrm>
        </p:spPr>
        <p:txBody>
          <a:bodyPr/>
          <a:lstStyle/>
          <a:p>
            <a:pPr lvl="0"/>
            <a:r>
              <a:rPr lang="en-US"/>
              <a:t>The Object Based Programming Paradigm</a:t>
            </a:r>
          </a:p>
        </p:txBody>
      </p:sp>
      <p:sp>
        <p:nvSpPr>
          <p:cNvPr id="125" name="Google Shape;125;p21"/>
          <p:cNvSpPr txBox="1">
            <a:spLocks noGrp="1"/>
          </p:cNvSpPr>
          <p:nvPr>
            <p:ph idx="1"/>
          </p:nvPr>
        </p:nvSpPr>
        <p:spPr>
          <a:xfrm>
            <a:off x="400049" y="800100"/>
            <a:ext cx="8478961" cy="3943350"/>
          </a:xfrm>
        </p:spPr>
        <p:txBody>
          <a:bodyPr/>
          <a:lstStyle/>
          <a:p>
            <a:pPr lvl="0"/>
            <a:r>
              <a:rPr lang="en-US" sz="2400" dirty="0"/>
              <a:t>In object programming, we organize our thinking around objects, each containing its own data, and each with its own procedures that can be invoked.</a:t>
            </a:r>
          </a:p>
          <a:p>
            <a:pPr lvl="0"/>
            <a:endParaRPr lang="en-US" sz="2400" dirty="0"/>
          </a:p>
          <a:p>
            <a:pPr lvl="0"/>
            <a:r>
              <a:rPr lang="en-US" sz="2400" dirty="0"/>
              <a:t> We've had plenty of practice here!</a:t>
            </a:r>
          </a:p>
          <a:p>
            <a:pPr lvl="0"/>
            <a:r>
              <a:rPr lang="en-US" sz="2400" dirty="0"/>
              <a:t> OOP provides many tools!</a:t>
            </a:r>
          </a:p>
          <a:p>
            <a:pPr lvl="0"/>
            <a:r>
              <a:rPr lang="en-US" sz="2400" dirty="0"/>
              <a:t> But also leaves many import questions open:</a:t>
            </a:r>
          </a:p>
          <a:p>
            <a:pPr lvl="1"/>
            <a:r>
              <a:rPr lang="en-US" sz="2400" dirty="0"/>
              <a:t> Should functions be mutable or immutable?</a:t>
            </a:r>
          </a:p>
          <a:p>
            <a:pPr lvl="1"/>
            <a:r>
              <a:rPr lang="en-US" sz="2400" dirty="0"/>
              <a:t> How much inheritance is the right amount?</a:t>
            </a:r>
          </a:p>
          <a:p>
            <a:pPr lvl="0"/>
            <a:endParaRPr lang="en-US" sz="2400" dirty="0"/>
          </a:p>
        </p:txBody>
      </p:sp>
      <p:sp>
        <p:nvSpPr>
          <p:cNvPr id="2" name="Footer Placeholder 1">
            <a:extLst>
              <a:ext uri="{FF2B5EF4-FFF2-40B4-BE49-F238E27FC236}">
                <a16:creationId xmlns:a16="http://schemas.microsoft.com/office/drawing/2014/main" id="{BB8C494F-1C95-4D19-883B-01D43839F08B}"/>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0" y="0"/>
            <a:ext cx="9144000" cy="685800"/>
          </a:xfrm>
        </p:spPr>
        <p:txBody>
          <a:bodyPr/>
          <a:lstStyle/>
          <a:p>
            <a:pPr lvl="0"/>
            <a:r>
              <a:rPr lang="en-US" dirty="0"/>
              <a:t>Object-Oriented Programming</a:t>
            </a:r>
          </a:p>
        </p:txBody>
      </p:sp>
      <p:sp>
        <p:nvSpPr>
          <p:cNvPr id="135" name="Google Shape;135;p22"/>
          <p:cNvSpPr txBox="1">
            <a:spLocks noGrp="1"/>
          </p:cNvSpPr>
          <p:nvPr>
            <p:ph idx="1"/>
          </p:nvPr>
        </p:nvSpPr>
        <p:spPr>
          <a:xfrm>
            <a:off x="400049" y="800100"/>
            <a:ext cx="8602125" cy="3943350"/>
          </a:xfrm>
        </p:spPr>
        <p:txBody>
          <a:bodyPr/>
          <a:lstStyle/>
          <a:p>
            <a:pPr lvl="0"/>
            <a:r>
              <a:rPr lang="en-US" sz="2400" dirty="0"/>
              <a:t> There is a LOT more than what we see in C88C</a:t>
            </a:r>
          </a:p>
          <a:p>
            <a:pPr lvl="1"/>
            <a:r>
              <a:rPr lang="en-US" sz="2400" dirty="0"/>
              <a:t> Rich model for composing classes together</a:t>
            </a:r>
          </a:p>
          <a:p>
            <a:pPr lvl="2"/>
            <a:r>
              <a:rPr lang="en-US" sz="2000" dirty="0"/>
              <a:t> Python allows you to inherit from multiple classes at once</a:t>
            </a:r>
          </a:p>
          <a:p>
            <a:pPr lvl="1"/>
            <a:r>
              <a:rPr lang="en-US" sz="2400" dirty="0"/>
              <a:t> Can </a:t>
            </a:r>
            <a:r>
              <a:rPr lang="en-US" sz="2400" b="1" dirty="0"/>
              <a:t>easily</a:t>
            </a:r>
            <a:r>
              <a:rPr lang="en-US" sz="2400" dirty="0"/>
              <a:t> be overused. </a:t>
            </a:r>
          </a:p>
          <a:p>
            <a:pPr lvl="1"/>
            <a:r>
              <a:rPr lang="en-US" sz="2400" dirty="0"/>
              <a:t> Explored in depth in CS61B</a:t>
            </a:r>
          </a:p>
          <a:p>
            <a:pPr lvl="0"/>
            <a:r>
              <a:rPr lang="en-US" sz="2400" dirty="0"/>
              <a:t> In Python "everything is an object”</a:t>
            </a:r>
          </a:p>
          <a:p>
            <a:pPr lvl="1"/>
            <a:r>
              <a:rPr lang="en-US" sz="2400" dirty="0"/>
              <a:t> You benefit from OOP ideas even when you don’t realize. </a:t>
            </a:r>
          </a:p>
          <a:p>
            <a:pPr lvl="1"/>
            <a:r>
              <a:rPr lang="en-US" sz="2400" dirty="0"/>
              <a:t> Global functions like </a:t>
            </a:r>
            <a:r>
              <a:rPr lang="en-US" sz="2400" dirty="0" err="1"/>
              <a:t>len</a:t>
            </a:r>
            <a:r>
              <a:rPr lang="en-US" sz="2400" dirty="0"/>
              <a:t>() delegate to "magic" methods on objects, e.g. </a:t>
            </a:r>
            <a:r>
              <a:rPr lang="en-US" sz="2400" dirty="0">
                <a:latin typeface="Source Code Pro" panose="020B0309030403020204" pitchFamily="34" charset="0"/>
                <a:ea typeface="Source Code Pro" panose="020B0309030403020204" pitchFamily="34" charset="0"/>
              </a:rPr>
              <a:t>__</a:t>
            </a:r>
            <a:r>
              <a:rPr lang="en-US" sz="2400" dirty="0" err="1">
                <a:latin typeface="Source Code Pro" panose="020B0309030403020204" pitchFamily="34" charset="0"/>
                <a:ea typeface="Source Code Pro" panose="020B0309030403020204" pitchFamily="34" charset="0"/>
              </a:rPr>
              <a:t>len</a:t>
            </a:r>
            <a:r>
              <a:rPr lang="en-US" sz="2400" dirty="0">
                <a:latin typeface="Source Code Pro" panose="020B0309030403020204" pitchFamily="34" charset="0"/>
                <a:ea typeface="Source Code Pro" panose="020B0309030403020204" pitchFamily="34" charset="0"/>
              </a:rPr>
              <a:t>__</a:t>
            </a:r>
          </a:p>
        </p:txBody>
      </p:sp>
      <p:sp>
        <p:nvSpPr>
          <p:cNvPr id="2" name="Footer Placeholder 1">
            <a:extLst>
              <a:ext uri="{FF2B5EF4-FFF2-40B4-BE49-F238E27FC236}">
                <a16:creationId xmlns:a16="http://schemas.microsoft.com/office/drawing/2014/main" id="{66F95420-1AEB-29BE-3A0B-DE0BC79EE6A5}"/>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0" y="0"/>
            <a:ext cx="9144000" cy="685800"/>
          </a:xfrm>
        </p:spPr>
        <p:txBody>
          <a:bodyPr/>
          <a:lstStyle/>
          <a:p>
            <a:pPr lvl="0"/>
            <a:r>
              <a:rPr lang="en-US"/>
              <a:t>Declarative Programming</a:t>
            </a:r>
          </a:p>
        </p:txBody>
      </p:sp>
      <p:sp>
        <p:nvSpPr>
          <p:cNvPr id="141" name="Google Shape;141;p23"/>
          <p:cNvSpPr txBox="1">
            <a:spLocks noGrp="1"/>
          </p:cNvSpPr>
          <p:nvPr>
            <p:ph idx="1"/>
          </p:nvPr>
        </p:nvSpPr>
        <p:spPr>
          <a:xfrm>
            <a:off x="400050" y="800100"/>
            <a:ext cx="8255026" cy="3943350"/>
          </a:xfrm>
        </p:spPr>
        <p:txBody>
          <a:bodyPr/>
          <a:lstStyle/>
          <a:p>
            <a:pPr lvl="0"/>
            <a:r>
              <a:rPr lang="en-US" dirty="0"/>
              <a:t> In declarative programming, we express what we want, without specifying how. A program is simply a description of the result we want.</a:t>
            </a:r>
          </a:p>
          <a:p>
            <a:pPr lvl="0"/>
            <a:r>
              <a:rPr lang="en-US" dirty="0"/>
              <a:t> Can be a very different thought process!</a:t>
            </a:r>
          </a:p>
          <a:p>
            <a:pPr lvl="0"/>
            <a:r>
              <a:rPr lang="en-US" dirty="0"/>
              <a:t> Incredibly useful, but not necessarily best for all types of problems.</a:t>
            </a:r>
          </a:p>
        </p:txBody>
      </p:sp>
      <p:sp>
        <p:nvSpPr>
          <p:cNvPr id="2" name="Footer Placeholder 1">
            <a:extLst>
              <a:ext uri="{FF2B5EF4-FFF2-40B4-BE49-F238E27FC236}">
                <a16:creationId xmlns:a16="http://schemas.microsoft.com/office/drawing/2014/main" id="{5C165DE4-8E83-ED9E-40B4-80E24125C534}"/>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21BE-56F6-460E-03A7-BAD403903EDF}"/>
              </a:ext>
            </a:extLst>
          </p:cNvPr>
          <p:cNvSpPr>
            <a:spLocks noGrp="1"/>
          </p:cNvSpPr>
          <p:nvPr>
            <p:ph type="title"/>
          </p:nvPr>
        </p:nvSpPr>
        <p:spPr>
          <a:xfrm>
            <a:off x="0" y="0"/>
            <a:ext cx="9144000" cy="685800"/>
          </a:xfrm>
        </p:spPr>
        <p:txBody>
          <a:bodyPr/>
          <a:lstStyle/>
          <a:p>
            <a:r>
              <a:rPr lang="en-US" dirty="0"/>
              <a:t>The Web: HTML</a:t>
            </a:r>
          </a:p>
        </p:txBody>
      </p:sp>
      <p:sp>
        <p:nvSpPr>
          <p:cNvPr id="3" name="Content Placeholder 2">
            <a:extLst>
              <a:ext uri="{FF2B5EF4-FFF2-40B4-BE49-F238E27FC236}">
                <a16:creationId xmlns:a16="http://schemas.microsoft.com/office/drawing/2014/main" id="{FCA83AC3-8EF1-1C50-1099-305A03F8E1CC}"/>
              </a:ext>
            </a:extLst>
          </p:cNvPr>
          <p:cNvSpPr>
            <a:spLocks noGrp="1"/>
          </p:cNvSpPr>
          <p:nvPr>
            <p:ph idx="1"/>
          </p:nvPr>
        </p:nvSpPr>
        <p:spPr>
          <a:xfrm>
            <a:off x="400050" y="800100"/>
            <a:ext cx="8411780" cy="3943350"/>
          </a:xfrm>
        </p:spPr>
        <p:txBody>
          <a:bodyPr/>
          <a:lstStyle/>
          <a:p>
            <a:r>
              <a:rPr lang="en-US" sz="2400" dirty="0"/>
              <a:t> </a:t>
            </a:r>
            <a:r>
              <a:rPr lang="en-US" sz="2000" dirty="0"/>
              <a:t>Web pages are built with a language called HTML.</a:t>
            </a:r>
          </a:p>
          <a:p>
            <a:pPr lvl="1"/>
            <a:r>
              <a:rPr lang="en-US" sz="2000" dirty="0"/>
              <a:t> Programmers specific what content should be on the page, and where. </a:t>
            </a:r>
          </a:p>
          <a:p>
            <a:pPr lvl="1"/>
            <a:r>
              <a:rPr lang="en-US" sz="2000" dirty="0"/>
              <a:t> The browser lays out the content on each device in the right spot for each screen size, etc.</a:t>
            </a:r>
          </a:p>
          <a:p>
            <a:r>
              <a:rPr lang="en-US" sz="2000" dirty="0"/>
              <a:t> A partial section of the CS88 Website:</a:t>
            </a:r>
          </a:p>
          <a:p>
            <a:pPr marL="0" indent="0">
              <a:buNone/>
            </a:pPr>
            <a:r>
              <a:rPr lang="en-US" sz="1800" dirty="0">
                <a:latin typeface="Source Code Pro" panose="020B0309030403020204" pitchFamily="34" charset="0"/>
                <a:ea typeface="Source Code Pro" panose="020B0309030403020204" pitchFamily="34" charset="0"/>
              </a:rPr>
              <a:t>&lt;div id="content" class="container"&gt;</a:t>
            </a:r>
          </a:p>
          <a:p>
            <a:pPr marL="0" indent="0">
              <a:buNone/>
            </a:pPr>
            <a:r>
              <a:rPr lang="en-US" sz="1800" dirty="0">
                <a:latin typeface="Source Code Pro" panose="020B0309030403020204" pitchFamily="34" charset="0"/>
                <a:ea typeface="Source Code Pro" panose="020B0309030403020204" pitchFamily="34" charset="0"/>
              </a:rPr>
              <a:t>    &lt;div class="page-header"&gt;</a:t>
            </a:r>
          </a:p>
          <a:p>
            <a:pPr marL="0" indent="0">
              <a:buNone/>
            </a:pPr>
            <a:r>
              <a:rPr lang="en-US" sz="1800" dirty="0">
                <a:latin typeface="Source Code Pro" panose="020B0309030403020204" pitchFamily="34" charset="0"/>
                <a:ea typeface="Source Code Pro" panose="020B0309030403020204" pitchFamily="34" charset="0"/>
              </a:rPr>
              <a:t>    &lt;h1&gt;&lt;span class="content-title-brand"&gt;CS 88&lt;/span&gt;:</a:t>
            </a:r>
          </a:p>
          <a:p>
            <a:pPr marL="0" indent="0">
              <a:buNone/>
            </a:pPr>
            <a:r>
              <a:rPr lang="en-US" sz="1800" dirty="0">
                <a:latin typeface="Source Code Pro" panose="020B0309030403020204" pitchFamily="34" charset="0"/>
                <a:ea typeface="Source Code Pro" panose="020B0309030403020204" pitchFamily="34" charset="0"/>
              </a:rPr>
              <a:t>         Computational Structures in Data Science</a:t>
            </a:r>
          </a:p>
          <a:p>
            <a:pPr marL="0" indent="0">
              <a:buNone/>
            </a:pPr>
            <a:r>
              <a:rPr lang="en-US" sz="1800" dirty="0">
                <a:latin typeface="Source Code Pro" panose="020B0309030403020204" pitchFamily="34" charset="0"/>
                <a:ea typeface="Source Code Pro" panose="020B0309030403020204" pitchFamily="34" charset="0"/>
              </a:rPr>
              <a:t>    &lt;div class="small"&gt;Fall 2023&lt;/div&gt;</a:t>
            </a:r>
          </a:p>
          <a:p>
            <a:pPr marL="0" indent="0">
              <a:buNone/>
            </a:pPr>
            <a:r>
              <a:rPr lang="en-US" sz="1800" dirty="0">
                <a:latin typeface="Source Code Pro" panose="020B0309030403020204" pitchFamily="34" charset="0"/>
                <a:ea typeface="Source Code Pro" panose="020B0309030403020204" pitchFamily="34" charset="0"/>
              </a:rPr>
              <a:t>    &lt;div class="small"&gt;Instructor: Michael Ball&lt;/div&gt;</a:t>
            </a:r>
          </a:p>
          <a:p>
            <a:pPr marL="0" indent="0">
              <a:buNone/>
            </a:pPr>
            <a:r>
              <a:rPr lang="en-US" sz="1800" dirty="0">
                <a:latin typeface="Source Code Pro" panose="020B0309030403020204" pitchFamily="34" charset="0"/>
                <a:ea typeface="Source Code Pro" panose="020B0309030403020204" pitchFamily="34" charset="0"/>
              </a:rPr>
              <a:t>   &lt;/h1&gt;</a:t>
            </a:r>
          </a:p>
          <a:p>
            <a:pPr marL="0" indent="0">
              <a:buNone/>
            </a:pPr>
            <a:r>
              <a:rPr lang="en-US" sz="1800" dirty="0">
                <a:latin typeface="Source Code Pro" panose="020B0309030403020204" pitchFamily="34" charset="0"/>
                <a:ea typeface="Source Code Pro" panose="020B0309030403020204" pitchFamily="34" charset="0"/>
              </a:rPr>
              <a:t>&lt;/div&gt;</a:t>
            </a:r>
            <a:br>
              <a:rPr lang="en-US" sz="1800" dirty="0">
                <a:latin typeface="Source Code Pro" panose="020B0309030403020204" pitchFamily="34" charset="0"/>
                <a:ea typeface="Source Code Pro" panose="020B0309030403020204" pitchFamily="34" charset="0"/>
              </a:rPr>
            </a:br>
            <a:r>
              <a:rPr lang="en-US" sz="1800" dirty="0">
                <a:latin typeface="Source Code Pro" panose="020B0309030403020204" pitchFamily="34" charset="0"/>
                <a:ea typeface="Source Code Pro" panose="020B0309030403020204" pitchFamily="34" charset="0"/>
              </a:rPr>
              <a:t>&lt;section&gt;&lt;h2&gt;Announcements&lt;/h2&gt;…</a:t>
            </a:r>
          </a:p>
          <a:p>
            <a:endParaRPr lang="en-US" sz="2400" dirty="0"/>
          </a:p>
        </p:txBody>
      </p:sp>
      <p:sp>
        <p:nvSpPr>
          <p:cNvPr id="4" name="Footer Placeholder 3">
            <a:extLst>
              <a:ext uri="{FF2B5EF4-FFF2-40B4-BE49-F238E27FC236}">
                <a16:creationId xmlns:a16="http://schemas.microsoft.com/office/drawing/2014/main" id="{3DDF32A5-4C24-1320-FD0C-702110AC70A1}"/>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385505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74C4-4FE7-3E72-D3F7-AC59602FCA30}"/>
              </a:ext>
            </a:extLst>
          </p:cNvPr>
          <p:cNvSpPr>
            <a:spLocks noGrp="1"/>
          </p:cNvSpPr>
          <p:nvPr>
            <p:ph type="title"/>
          </p:nvPr>
        </p:nvSpPr>
        <p:spPr>
          <a:xfrm>
            <a:off x="0" y="0"/>
            <a:ext cx="9144000" cy="685800"/>
          </a:xfrm>
        </p:spPr>
        <p:txBody>
          <a:bodyPr/>
          <a:lstStyle/>
          <a:p>
            <a:r>
              <a:rPr lang="en-US" dirty="0"/>
              <a:t>Announcements	</a:t>
            </a:r>
          </a:p>
        </p:txBody>
      </p:sp>
      <p:sp>
        <p:nvSpPr>
          <p:cNvPr id="3" name="Content Placeholder 2">
            <a:extLst>
              <a:ext uri="{FF2B5EF4-FFF2-40B4-BE49-F238E27FC236}">
                <a16:creationId xmlns:a16="http://schemas.microsoft.com/office/drawing/2014/main" id="{A9437D60-96FE-CE0F-D41D-63DD75BF878A}"/>
              </a:ext>
            </a:extLst>
          </p:cNvPr>
          <p:cNvSpPr>
            <a:spLocks noGrp="1"/>
          </p:cNvSpPr>
          <p:nvPr>
            <p:ph idx="1"/>
          </p:nvPr>
        </p:nvSpPr>
        <p:spPr>
          <a:xfrm>
            <a:off x="400050" y="800100"/>
            <a:ext cx="6572250" cy="3943350"/>
          </a:xfrm>
        </p:spPr>
        <p:txBody>
          <a:bodyPr/>
          <a:lstStyle/>
          <a:p>
            <a:r>
              <a:rPr lang="en-US" dirty="0"/>
              <a:t> Ants out this week. </a:t>
            </a:r>
            <a:r>
              <a:rPr lang="en-US" dirty="0">
                <a:sym typeface="Wingdings" pitchFamily="2" charset="2"/>
              </a:rPr>
              <a:t> </a:t>
            </a:r>
          </a:p>
          <a:p>
            <a:pPr lvl="1"/>
            <a:r>
              <a:rPr lang="en-US" dirty="0">
                <a:sym typeface="Wingdings" pitchFamily="2" charset="2"/>
              </a:rPr>
              <a:t> Checkpoint, 4 points (like maps) in 1.5 weeks</a:t>
            </a:r>
            <a:endParaRPr lang="en-US" dirty="0"/>
          </a:p>
        </p:txBody>
      </p:sp>
      <p:sp>
        <p:nvSpPr>
          <p:cNvPr id="4" name="Footer Placeholder 3">
            <a:extLst>
              <a:ext uri="{FF2B5EF4-FFF2-40B4-BE49-F238E27FC236}">
                <a16:creationId xmlns:a16="http://schemas.microsoft.com/office/drawing/2014/main" id="{26689D23-4BC1-B23F-25D3-F0C50E90A23C}"/>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40366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0" y="0"/>
            <a:ext cx="9144000" cy="685800"/>
          </a:xfrm>
        </p:spPr>
        <p:txBody>
          <a:bodyPr/>
          <a:lstStyle/>
          <a:p>
            <a:pPr lvl="0"/>
            <a:r>
              <a:rPr lang="en-US"/>
              <a:t>Declarative Programming</a:t>
            </a:r>
          </a:p>
        </p:txBody>
      </p:sp>
      <p:sp>
        <p:nvSpPr>
          <p:cNvPr id="147" name="Google Shape;147;p24"/>
          <p:cNvSpPr txBox="1">
            <a:spLocks noGrp="1"/>
          </p:cNvSpPr>
          <p:nvPr>
            <p:ph idx="1"/>
          </p:nvPr>
        </p:nvSpPr>
        <p:spPr>
          <a:xfrm>
            <a:off x="400050" y="800100"/>
            <a:ext cx="8404316" cy="3943350"/>
          </a:xfrm>
        </p:spPr>
        <p:txBody>
          <a:bodyPr/>
          <a:lstStyle/>
          <a:p>
            <a:pPr lvl="0"/>
            <a:r>
              <a:rPr lang="en-US" dirty="0"/>
              <a:t>In declarative programming, we express what we want, without specifying how. A program is simply a description of the result we want.</a:t>
            </a:r>
          </a:p>
          <a:p>
            <a:pPr lvl="0"/>
            <a:r>
              <a:rPr lang="en-US" dirty="0"/>
              <a:t>Example: </a:t>
            </a:r>
            <a:r>
              <a:rPr lang="en-US" dirty="0">
                <a:hlinkClick r:id="rId3"/>
              </a:rPr>
              <a:t>coloring a map of Germany using the Prolog language</a:t>
            </a:r>
            <a:r>
              <a:rPr lang="en-US" dirty="0"/>
              <a:t>:</a:t>
            </a:r>
            <a:br>
              <a:rPr lang="en-US" dirty="0"/>
            </a:br>
            <a:endParaRPr lang="en-US" dirty="0"/>
          </a:p>
        </p:txBody>
      </p:sp>
      <p:pic>
        <p:nvPicPr>
          <p:cNvPr id="148" name="Google Shape;148;p24"/>
          <p:cNvPicPr preferRelativeResize="0"/>
          <p:nvPr/>
        </p:nvPicPr>
        <p:blipFill>
          <a:blip r:embed="rId4">
            <a:alphaModFix/>
          </a:blip>
          <a:stretch>
            <a:fillRect/>
          </a:stretch>
        </p:blipFill>
        <p:spPr>
          <a:xfrm>
            <a:off x="4407781" y="2732003"/>
            <a:ext cx="4788059" cy="2322156"/>
          </a:xfrm>
          <a:prstGeom prst="rect">
            <a:avLst/>
          </a:prstGeom>
          <a:noFill/>
          <a:ln>
            <a:noFill/>
          </a:ln>
        </p:spPr>
      </p:pic>
      <p:sp>
        <p:nvSpPr>
          <p:cNvPr id="2" name="Footer Placeholder 1">
            <a:extLst>
              <a:ext uri="{FF2B5EF4-FFF2-40B4-BE49-F238E27FC236}">
                <a16:creationId xmlns:a16="http://schemas.microsoft.com/office/drawing/2014/main" id="{5D2364EB-30B0-3A3C-D85C-6048F2649D0B}"/>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0" y="0"/>
            <a:ext cx="9144000" cy="685800"/>
          </a:xfrm>
        </p:spPr>
        <p:txBody>
          <a:bodyPr/>
          <a:lstStyle/>
          <a:p>
            <a:pPr lvl="0"/>
            <a:r>
              <a:rPr lang="en-US" dirty="0"/>
              <a:t>Prolog Example (From </a:t>
            </a:r>
            <a:r>
              <a:rPr lang="en-US" dirty="0">
                <a:hlinkClick r:id="rId3">
                  <a:extLst>
                    <a:ext uri="{A12FA001-AC4F-418D-AE19-62706E023703}">
                      <ahyp:hlinkClr xmlns:ahyp="http://schemas.microsoft.com/office/drawing/2018/hyperlinkcolor" val="tx"/>
                    </a:ext>
                  </a:extLst>
                </a:hlinkClick>
              </a:rPr>
              <a:t>Bernardo Pires</a:t>
            </a:r>
            <a:r>
              <a:rPr lang="en-US" dirty="0"/>
              <a:t>)</a:t>
            </a:r>
          </a:p>
        </p:txBody>
      </p:sp>
      <p:sp>
        <p:nvSpPr>
          <p:cNvPr id="154" name="Google Shape;154;p25"/>
          <p:cNvSpPr txBox="1">
            <a:spLocks noGrp="1"/>
          </p:cNvSpPr>
          <p:nvPr>
            <p:ph idx="1"/>
          </p:nvPr>
        </p:nvSpPr>
        <p:spPr>
          <a:xfrm>
            <a:off x="400050" y="800100"/>
            <a:ext cx="6572250" cy="3943350"/>
          </a:xfrm>
        </p:spPr>
        <p:txBody>
          <a:bodyPr/>
          <a:lstStyle/>
          <a:p>
            <a:pPr lvl="0"/>
            <a:r>
              <a:rPr lang="en-US" dirty="0"/>
              <a:t>Tell Prolog that colors exist:         </a:t>
            </a:r>
            <a:br>
              <a:rPr lang="en-US" dirty="0"/>
            </a:br>
            <a:r>
              <a:rPr lang="en-US" dirty="0"/>
              <a:t>Tell Prolog that same colors can’t touch:</a:t>
            </a:r>
          </a:p>
          <a:p>
            <a:pPr lvl="0"/>
            <a:endParaRPr lang="en-US" dirty="0"/>
          </a:p>
          <a:p>
            <a:pPr lvl="0"/>
            <a:endParaRPr lang="en-US" dirty="0"/>
          </a:p>
          <a:p>
            <a:pPr lvl="0"/>
            <a:endParaRPr lang="en-US" dirty="0"/>
          </a:p>
          <a:p>
            <a:pPr lvl="0"/>
            <a:r>
              <a:rPr lang="en-US" dirty="0"/>
              <a:t>                                                                                </a:t>
            </a:r>
          </a:p>
          <a:p>
            <a:pPr lvl="0"/>
            <a:endParaRPr lang="en-US" dirty="0"/>
          </a:p>
        </p:txBody>
      </p:sp>
      <p:pic>
        <p:nvPicPr>
          <p:cNvPr id="155" name="Google Shape;155;p25"/>
          <p:cNvPicPr preferRelativeResize="0"/>
          <p:nvPr/>
        </p:nvPicPr>
        <p:blipFill>
          <a:blip r:embed="rId4">
            <a:alphaModFix/>
          </a:blip>
          <a:stretch>
            <a:fillRect/>
          </a:stretch>
        </p:blipFill>
        <p:spPr>
          <a:xfrm>
            <a:off x="5029563" y="738996"/>
            <a:ext cx="1171575" cy="695325"/>
          </a:xfrm>
          <a:prstGeom prst="rect">
            <a:avLst/>
          </a:prstGeom>
          <a:noFill/>
          <a:ln>
            <a:noFill/>
          </a:ln>
        </p:spPr>
      </p:pic>
      <p:pic>
        <p:nvPicPr>
          <p:cNvPr id="156" name="Google Shape;156;p25"/>
          <p:cNvPicPr preferRelativeResize="0"/>
          <p:nvPr/>
        </p:nvPicPr>
        <p:blipFill>
          <a:blip r:embed="rId5">
            <a:alphaModFix/>
          </a:blip>
          <a:stretch>
            <a:fillRect/>
          </a:stretch>
        </p:blipFill>
        <p:spPr>
          <a:xfrm>
            <a:off x="3783501" y="1708734"/>
            <a:ext cx="4829175" cy="657225"/>
          </a:xfrm>
          <a:prstGeom prst="rect">
            <a:avLst/>
          </a:prstGeom>
          <a:noFill/>
          <a:ln>
            <a:noFill/>
          </a:ln>
        </p:spPr>
      </p:pic>
      <p:pic>
        <p:nvPicPr>
          <p:cNvPr id="157" name="Google Shape;157;p25"/>
          <p:cNvPicPr preferRelativeResize="0"/>
          <p:nvPr/>
        </p:nvPicPr>
        <p:blipFill>
          <a:blip r:embed="rId6">
            <a:alphaModFix/>
          </a:blip>
          <a:stretch>
            <a:fillRect/>
          </a:stretch>
        </p:blipFill>
        <p:spPr>
          <a:xfrm>
            <a:off x="0" y="2440229"/>
            <a:ext cx="5195285" cy="2214575"/>
          </a:xfrm>
          <a:prstGeom prst="rect">
            <a:avLst/>
          </a:prstGeom>
          <a:noFill/>
          <a:ln>
            <a:noFill/>
          </a:ln>
        </p:spPr>
      </p:pic>
      <p:pic>
        <p:nvPicPr>
          <p:cNvPr id="158" name="Google Shape;158;p25"/>
          <p:cNvPicPr preferRelativeResize="0"/>
          <p:nvPr/>
        </p:nvPicPr>
        <p:blipFill>
          <a:blip r:embed="rId7">
            <a:alphaModFix/>
          </a:blip>
          <a:stretch>
            <a:fillRect/>
          </a:stretch>
        </p:blipFill>
        <p:spPr>
          <a:xfrm>
            <a:off x="3740763" y="4703344"/>
            <a:ext cx="5324475" cy="314325"/>
          </a:xfrm>
          <a:prstGeom prst="rect">
            <a:avLst/>
          </a:prstGeom>
          <a:noFill/>
          <a:ln>
            <a:noFill/>
          </a:ln>
        </p:spPr>
      </p:pic>
      <p:sp>
        <p:nvSpPr>
          <p:cNvPr id="159" name="Google Shape;159;p25"/>
          <p:cNvSpPr txBox="1"/>
          <p:nvPr/>
        </p:nvSpPr>
        <p:spPr>
          <a:xfrm>
            <a:off x="6" y="1929727"/>
            <a:ext cx="3000000" cy="4953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Tell Prolog all the borders: </a:t>
            </a:r>
            <a:endParaRPr/>
          </a:p>
        </p:txBody>
      </p:sp>
      <p:sp>
        <p:nvSpPr>
          <p:cNvPr id="160" name="Google Shape;160;p25"/>
          <p:cNvSpPr txBox="1"/>
          <p:nvPr/>
        </p:nvSpPr>
        <p:spPr>
          <a:xfrm>
            <a:off x="5445627" y="4106051"/>
            <a:ext cx="3000000" cy="911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solidFill>
                  <a:schemeClr val="dk1"/>
                </a:solidFill>
                <a:latin typeface="Calibri"/>
                <a:ea typeface="Calibri"/>
                <a:cs typeface="Calibri"/>
                <a:sym typeface="Calibri"/>
              </a:rPr>
              <a:t>Ask Prolog for answer:</a:t>
            </a:r>
            <a:endParaRPr dirty="0"/>
          </a:p>
        </p:txBody>
      </p:sp>
      <p:sp>
        <p:nvSpPr>
          <p:cNvPr id="2" name="Footer Placeholder 1">
            <a:extLst>
              <a:ext uri="{FF2B5EF4-FFF2-40B4-BE49-F238E27FC236}">
                <a16:creationId xmlns:a16="http://schemas.microsoft.com/office/drawing/2014/main" id="{4A92201C-2409-9239-7884-5EB744AC158A}"/>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0" y="0"/>
            <a:ext cx="9144000" cy="685800"/>
          </a:xfrm>
        </p:spPr>
        <p:txBody>
          <a:bodyPr/>
          <a:lstStyle/>
          <a:p>
            <a:pPr lvl="0"/>
            <a:r>
              <a:rPr lang="en-US" dirty="0"/>
              <a:t>Declarative Programming </a:t>
            </a:r>
            <a:r>
              <a:rPr lang="en-US" dirty="0">
                <a:sym typeface="Wingdings" pitchFamily="2" charset="2"/>
              </a:rPr>
              <a:t> Results</a:t>
            </a:r>
            <a:endParaRPr lang="en-US" dirty="0"/>
          </a:p>
        </p:txBody>
      </p:sp>
      <p:sp>
        <p:nvSpPr>
          <p:cNvPr id="166" name="Google Shape;166;p26"/>
          <p:cNvSpPr txBox="1">
            <a:spLocks noGrp="1"/>
          </p:cNvSpPr>
          <p:nvPr>
            <p:ph idx="1"/>
          </p:nvPr>
        </p:nvSpPr>
        <p:spPr>
          <a:xfrm>
            <a:off x="400050" y="800100"/>
            <a:ext cx="8497622" cy="3943350"/>
          </a:xfrm>
        </p:spPr>
        <p:txBody>
          <a:bodyPr/>
          <a:lstStyle/>
          <a:p>
            <a:pPr lvl="0"/>
            <a:r>
              <a:rPr lang="en-US" dirty="0"/>
              <a:t> Result is a list of states and color pairs</a:t>
            </a:r>
            <a:br>
              <a:rPr lang="en-US" dirty="0"/>
            </a:br>
            <a:endParaRPr lang="en-US" dirty="0"/>
          </a:p>
        </p:txBody>
      </p:sp>
      <p:pic>
        <p:nvPicPr>
          <p:cNvPr id="167" name="Google Shape;167;p26"/>
          <p:cNvPicPr preferRelativeResize="0"/>
          <p:nvPr/>
        </p:nvPicPr>
        <p:blipFill>
          <a:blip r:embed="rId3">
            <a:alphaModFix/>
          </a:blip>
          <a:stretch>
            <a:fillRect/>
          </a:stretch>
        </p:blipFill>
        <p:spPr>
          <a:xfrm>
            <a:off x="503032" y="2486025"/>
            <a:ext cx="4184825" cy="2027892"/>
          </a:xfrm>
          <a:prstGeom prst="rect">
            <a:avLst/>
          </a:prstGeom>
          <a:noFill/>
          <a:ln>
            <a:noFill/>
          </a:ln>
        </p:spPr>
      </p:pic>
      <p:pic>
        <p:nvPicPr>
          <p:cNvPr id="168" name="Google Shape;168;p26"/>
          <p:cNvPicPr preferRelativeResize="0"/>
          <p:nvPr/>
        </p:nvPicPr>
        <p:blipFill>
          <a:blip r:embed="rId4">
            <a:alphaModFix/>
          </a:blip>
          <a:stretch>
            <a:fillRect/>
          </a:stretch>
        </p:blipFill>
        <p:spPr>
          <a:xfrm>
            <a:off x="660450" y="1388832"/>
            <a:ext cx="5541059" cy="982893"/>
          </a:xfrm>
          <a:prstGeom prst="rect">
            <a:avLst/>
          </a:prstGeom>
          <a:noFill/>
          <a:ln>
            <a:noFill/>
          </a:ln>
        </p:spPr>
      </p:pic>
      <p:sp>
        <p:nvSpPr>
          <p:cNvPr id="2" name="Footer Placeholder 1">
            <a:extLst>
              <a:ext uri="{FF2B5EF4-FFF2-40B4-BE49-F238E27FC236}">
                <a16:creationId xmlns:a16="http://schemas.microsoft.com/office/drawing/2014/main" id="{3D9CDB6B-25BD-BCB6-9AAE-CD31F4A6A74A}"/>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0" y="0"/>
            <a:ext cx="9144000" cy="685800"/>
          </a:xfrm>
        </p:spPr>
        <p:txBody>
          <a:bodyPr/>
          <a:lstStyle/>
          <a:p>
            <a:pPr lvl="0"/>
            <a:r>
              <a:rPr lang="en-US"/>
              <a:t>Declarative Programming</a:t>
            </a:r>
          </a:p>
        </p:txBody>
      </p:sp>
      <p:sp>
        <p:nvSpPr>
          <p:cNvPr id="174" name="Google Shape;174;p27"/>
          <p:cNvSpPr txBox="1">
            <a:spLocks noGrp="1"/>
          </p:cNvSpPr>
          <p:nvPr>
            <p:ph idx="1"/>
          </p:nvPr>
        </p:nvSpPr>
        <p:spPr>
          <a:xfrm>
            <a:off x="400049" y="800100"/>
            <a:ext cx="8512551" cy="3943350"/>
          </a:xfrm>
        </p:spPr>
        <p:txBody>
          <a:bodyPr/>
          <a:lstStyle/>
          <a:p>
            <a:pPr lvl="0"/>
            <a:r>
              <a:rPr lang="en-US" sz="2400" dirty="0"/>
              <a:t>Each declarative language has only a limited number of tasks for which you can specify “what”, and not “how”, e.g.</a:t>
            </a:r>
          </a:p>
          <a:p>
            <a:pPr lvl="0"/>
            <a:r>
              <a:rPr lang="en-US" sz="2400" dirty="0"/>
              <a:t> Prolog: Logic.</a:t>
            </a:r>
          </a:p>
          <a:p>
            <a:pPr lvl="0"/>
            <a:r>
              <a:rPr lang="en-US" sz="2400" dirty="0"/>
              <a:t> SQL: Queries from a database.</a:t>
            </a:r>
          </a:p>
          <a:p>
            <a:pPr lvl="0"/>
            <a:r>
              <a:rPr lang="en-US" sz="2400" dirty="0"/>
              <a:t> Pandas and </a:t>
            </a:r>
            <a:r>
              <a:rPr lang="en-US" sz="2400" dirty="0" err="1">
                <a:latin typeface="Source Code Pro" panose="020B0309030403020204" pitchFamily="34" charset="0"/>
                <a:ea typeface="Source Code Pro" panose="020B0309030403020204" pitchFamily="34" charset="0"/>
              </a:rPr>
              <a:t>datascience</a:t>
            </a:r>
            <a:r>
              <a:rPr lang="en-US" sz="2400" dirty="0"/>
              <a:t> modules: Data manipulation operations like aggregation, filtering, joining, etc.</a:t>
            </a:r>
          </a:p>
          <a:p>
            <a:pPr lvl="1"/>
            <a:r>
              <a:rPr lang="en-US" sz="2400" dirty="0"/>
              <a:t> Very common operations in Data 8 and Data 100.</a:t>
            </a:r>
          </a:p>
          <a:p>
            <a:pPr lvl="1"/>
            <a:r>
              <a:rPr lang="en-US" sz="2400" dirty="0"/>
              <a:t> While the syntax of Pandas is odd, the ideas will build upon Data 8.</a:t>
            </a:r>
          </a:p>
        </p:txBody>
      </p:sp>
      <p:sp>
        <p:nvSpPr>
          <p:cNvPr id="2" name="Footer Placeholder 1">
            <a:extLst>
              <a:ext uri="{FF2B5EF4-FFF2-40B4-BE49-F238E27FC236}">
                <a16:creationId xmlns:a16="http://schemas.microsoft.com/office/drawing/2014/main" id="{4D83C9CC-2643-B045-2AB4-CBA37CD17EB4}"/>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FB2C-55AF-8E39-3E7E-66444061CB24}"/>
              </a:ext>
            </a:extLst>
          </p:cNvPr>
          <p:cNvSpPr>
            <a:spLocks noGrp="1"/>
          </p:cNvSpPr>
          <p:nvPr>
            <p:ph type="title"/>
          </p:nvPr>
        </p:nvSpPr>
        <p:spPr>
          <a:xfrm>
            <a:off x="0" y="0"/>
            <a:ext cx="9144000" cy="685800"/>
          </a:xfrm>
        </p:spPr>
        <p:txBody>
          <a:bodyPr/>
          <a:lstStyle/>
          <a:p>
            <a:r>
              <a:rPr lang="en-US" dirty="0"/>
              <a:t>Declarative Programming In Data 8</a:t>
            </a:r>
          </a:p>
        </p:txBody>
      </p:sp>
      <p:sp>
        <p:nvSpPr>
          <p:cNvPr id="3" name="Content Placeholder 2">
            <a:extLst>
              <a:ext uri="{FF2B5EF4-FFF2-40B4-BE49-F238E27FC236}">
                <a16:creationId xmlns:a16="http://schemas.microsoft.com/office/drawing/2014/main" id="{80550B02-EC86-A750-DED8-EE0AB680ACEE}"/>
              </a:ext>
            </a:extLst>
          </p:cNvPr>
          <p:cNvSpPr>
            <a:spLocks noGrp="1"/>
          </p:cNvSpPr>
          <p:nvPr>
            <p:ph idx="1"/>
          </p:nvPr>
        </p:nvSpPr>
        <p:spPr>
          <a:xfrm>
            <a:off x="400049" y="800100"/>
            <a:ext cx="8333403" cy="3943350"/>
          </a:xfrm>
        </p:spPr>
        <p:txBody>
          <a:bodyPr/>
          <a:lstStyle/>
          <a:p>
            <a:r>
              <a:rPr lang="en-US" dirty="0"/>
              <a:t> </a:t>
            </a:r>
            <a:r>
              <a:rPr lang="en-US" dirty="0" err="1">
                <a:latin typeface="Source Code Pro" panose="020B0309030403020204" pitchFamily="34" charset="0"/>
                <a:ea typeface="Source Code Pro" panose="020B0309030403020204" pitchFamily="34" charset="0"/>
              </a:rPr>
              <a:t>cones.group</a:t>
            </a:r>
            <a:r>
              <a:rPr lang="en-US" dirty="0">
                <a:latin typeface="Source Code Pro" panose="020B0309030403020204" pitchFamily="34" charset="0"/>
                <a:ea typeface="Source Code Pro" panose="020B0309030403020204" pitchFamily="34" charset="0"/>
              </a:rPr>
              <a:t>('Flavor')</a:t>
            </a:r>
          </a:p>
          <a:p>
            <a:pPr lvl="1"/>
            <a:r>
              <a:rPr lang="en-US" dirty="0"/>
              <a:t> </a:t>
            </a:r>
            <a:r>
              <a:rPr lang="en-US" dirty="0" err="1">
                <a:latin typeface="Source Code Pro" panose="020B0309030403020204" pitchFamily="34" charset="0"/>
                <a:ea typeface="Source Code Pro" panose="020B0309030403020204" pitchFamily="34" charset="0"/>
              </a:rPr>
              <a:t>datascience</a:t>
            </a:r>
            <a:r>
              <a:rPr lang="en-US" dirty="0"/>
              <a:t> module figures out the grouping</a:t>
            </a:r>
          </a:p>
          <a:p>
            <a:r>
              <a:rPr lang="en-US" dirty="0"/>
              <a:t> </a:t>
            </a:r>
            <a:r>
              <a:rPr lang="en-US" dirty="0" err="1">
                <a:latin typeface="Source Code Pro" panose="020B0309030403020204" pitchFamily="34" charset="0"/>
                <a:ea typeface="Source Code Pro" panose="020B0309030403020204" pitchFamily="34" charset="0"/>
              </a:rPr>
              <a:t>table.where</a:t>
            </a:r>
            <a:r>
              <a:rPr lang="en-US" dirty="0">
                <a:latin typeface="Source Code Pro" panose="020B0309030403020204" pitchFamily="34" charset="0"/>
                <a:ea typeface="Source Code Pro" panose="020B0309030403020204" pitchFamily="34" charset="0"/>
              </a:rPr>
              <a:t>(label, conditions)</a:t>
            </a:r>
          </a:p>
          <a:p>
            <a:r>
              <a:rPr lang="en-US" dirty="0"/>
              <a:t> Can combine these simpler expressions together for more complex questions</a:t>
            </a:r>
          </a:p>
        </p:txBody>
      </p:sp>
      <p:sp>
        <p:nvSpPr>
          <p:cNvPr id="4" name="Footer Placeholder 3">
            <a:extLst>
              <a:ext uri="{FF2B5EF4-FFF2-40B4-BE49-F238E27FC236}">
                <a16:creationId xmlns:a16="http://schemas.microsoft.com/office/drawing/2014/main" id="{867A2227-8C1B-6D70-E6B4-2BE3D7AB5434}"/>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1859679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43CE-7450-4A0B-D58A-85067CFCCBA4}"/>
              </a:ext>
            </a:extLst>
          </p:cNvPr>
          <p:cNvSpPr>
            <a:spLocks noGrp="1"/>
          </p:cNvSpPr>
          <p:nvPr>
            <p:ph type="title"/>
          </p:nvPr>
        </p:nvSpPr>
        <p:spPr/>
        <p:txBody>
          <a:bodyPr/>
          <a:lstStyle/>
          <a:p>
            <a:r>
              <a:rPr lang="en-US" dirty="0"/>
              <a:t>Declarative or Object-Oriented?</a:t>
            </a:r>
          </a:p>
        </p:txBody>
      </p:sp>
      <p:sp>
        <p:nvSpPr>
          <p:cNvPr id="3" name="Content Placeholder 2">
            <a:extLst>
              <a:ext uri="{FF2B5EF4-FFF2-40B4-BE49-F238E27FC236}">
                <a16:creationId xmlns:a16="http://schemas.microsoft.com/office/drawing/2014/main" id="{5D0E6D38-BFBB-450E-9393-99E3DCDEE011}"/>
              </a:ext>
            </a:extLst>
          </p:cNvPr>
          <p:cNvSpPr>
            <a:spLocks noGrp="1"/>
          </p:cNvSpPr>
          <p:nvPr>
            <p:ph idx="1"/>
          </p:nvPr>
        </p:nvSpPr>
        <p:spPr>
          <a:xfrm>
            <a:off x="400050" y="800100"/>
            <a:ext cx="8385654" cy="3943350"/>
          </a:xfrm>
        </p:spPr>
        <p:txBody>
          <a:bodyPr/>
          <a:lstStyle/>
          <a:p>
            <a:r>
              <a:rPr lang="en-US" dirty="0"/>
              <a:t> </a:t>
            </a:r>
            <a:r>
              <a:rPr lang="en-US" b="1" dirty="0"/>
              <a:t>Both!</a:t>
            </a:r>
          </a:p>
          <a:p>
            <a:r>
              <a:rPr lang="en-US" dirty="0"/>
              <a:t> Tables (in Data 8, Pandas, </a:t>
            </a:r>
            <a:r>
              <a:rPr lang="en-US" dirty="0" err="1"/>
              <a:t>etc</a:t>
            </a:r>
            <a:r>
              <a:rPr lang="en-US" dirty="0"/>
              <a:t>) are Python objects</a:t>
            </a:r>
          </a:p>
          <a:p>
            <a:pPr lvl="1"/>
            <a:r>
              <a:rPr lang="en-US" dirty="0"/>
              <a:t> There is a </a:t>
            </a:r>
            <a:r>
              <a:rPr lang="en-US" dirty="0">
                <a:latin typeface="Source Code Pro" panose="020B0309030403020204" pitchFamily="34" charset="0"/>
                <a:ea typeface="Source Code Pro" panose="020B0309030403020204" pitchFamily="34" charset="0"/>
              </a:rPr>
              <a:t>class Table </a:t>
            </a:r>
            <a:r>
              <a:rPr lang="en-US" dirty="0"/>
              <a:t>with a </a:t>
            </a:r>
            <a:r>
              <a:rPr lang="en-US" dirty="0">
                <a:latin typeface="Source Code Pro" panose="020B0309030403020204" pitchFamily="34" charset="0"/>
                <a:ea typeface="Source Code Pro" panose="020B0309030403020204" pitchFamily="34" charset="0"/>
              </a:rPr>
              <a:t>def columns(self)</a:t>
            </a:r>
            <a:r>
              <a:rPr lang="en-US" dirty="0"/>
              <a:t>  method</a:t>
            </a:r>
          </a:p>
          <a:p>
            <a:r>
              <a:rPr lang="en-US" dirty="0"/>
              <a:t> However, the </a:t>
            </a:r>
            <a:r>
              <a:rPr lang="en-US" i="1" dirty="0"/>
              <a:t>interface</a:t>
            </a:r>
            <a:r>
              <a:rPr lang="en-US" dirty="0"/>
              <a:t> is </a:t>
            </a:r>
            <a:r>
              <a:rPr lang="en-US" i="1" dirty="0"/>
              <a:t>often</a:t>
            </a:r>
            <a:r>
              <a:rPr lang="en-US" dirty="0"/>
              <a:t> declarative.</a:t>
            </a:r>
          </a:p>
          <a:p>
            <a:pPr lvl="1"/>
            <a:r>
              <a:rPr lang="en-US" dirty="0"/>
              <a:t> You describe what the output should look like</a:t>
            </a:r>
          </a:p>
        </p:txBody>
      </p:sp>
      <p:sp>
        <p:nvSpPr>
          <p:cNvPr id="4" name="Footer Placeholder 3">
            <a:extLst>
              <a:ext uri="{FF2B5EF4-FFF2-40B4-BE49-F238E27FC236}">
                <a16:creationId xmlns:a16="http://schemas.microsoft.com/office/drawing/2014/main" id="{E23152F5-CFD2-4557-8059-D86A31BF14F2}"/>
              </a:ext>
            </a:extLst>
          </p:cNvPr>
          <p:cNvSpPr>
            <a:spLocks noGrp="1"/>
          </p:cNvSpPr>
          <p:nvPr>
            <p:ph type="ftr" sz="quarter" idx="10"/>
          </p:nvPr>
        </p:nvSpPr>
        <p:spPr/>
        <p:txBody>
          <a:bodyPr/>
          <a:lstStyle/>
          <a:p>
            <a:r>
              <a:rPr lang="en-US"/>
              <a:t>Michael Ball | UC Berkeley | https://c88c.org | © CC BY-NC-SA</a:t>
            </a:r>
          </a:p>
        </p:txBody>
      </p:sp>
    </p:spTree>
    <p:extLst>
      <p:ext uri="{BB962C8B-B14F-4D97-AF65-F5344CB8AC3E}">
        <p14:creationId xmlns:p14="http://schemas.microsoft.com/office/powerpoint/2010/main" val="3800720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5CD3-4D73-6B44-A7F9-B698A45F1D75}"/>
              </a:ext>
            </a:extLst>
          </p:cNvPr>
          <p:cNvSpPr>
            <a:spLocks noGrp="1"/>
          </p:cNvSpPr>
          <p:nvPr>
            <p:ph type="title"/>
          </p:nvPr>
        </p:nvSpPr>
        <p:spPr>
          <a:xfrm>
            <a:off x="0" y="0"/>
            <a:ext cx="9144000" cy="685800"/>
          </a:xfrm>
        </p:spPr>
        <p:txBody>
          <a:bodyPr/>
          <a:lstStyle/>
          <a:p>
            <a:r>
              <a:rPr lang="en-US" dirty="0"/>
              <a:t>Why SQL?</a:t>
            </a:r>
          </a:p>
        </p:txBody>
      </p:sp>
      <p:sp>
        <p:nvSpPr>
          <p:cNvPr id="3" name="Text Placeholder 2">
            <a:extLst>
              <a:ext uri="{FF2B5EF4-FFF2-40B4-BE49-F238E27FC236}">
                <a16:creationId xmlns:a16="http://schemas.microsoft.com/office/drawing/2014/main" id="{DEF2DD4A-6365-F849-AB88-65DBF08D35F7}"/>
              </a:ext>
            </a:extLst>
          </p:cNvPr>
          <p:cNvSpPr>
            <a:spLocks noGrp="1"/>
          </p:cNvSpPr>
          <p:nvPr>
            <p:ph idx="1"/>
          </p:nvPr>
        </p:nvSpPr>
        <p:spPr>
          <a:xfrm>
            <a:off x="400050" y="800100"/>
            <a:ext cx="6572250" cy="3943350"/>
          </a:xfrm>
        </p:spPr>
        <p:txBody>
          <a:bodyPr/>
          <a:lstStyle/>
          <a:p>
            <a:r>
              <a:rPr lang="en-US" sz="2200" dirty="0"/>
              <a:t>SQL is a declarative programming language for accessing and modifying data in a relational database.</a:t>
            </a:r>
          </a:p>
          <a:p>
            <a:r>
              <a:rPr lang="en-US" sz="2200" dirty="0"/>
              <a:t>It is an entirely new way of thinking (“new” in 1970, and new to you now!) that specifies what should happen, but not how it should happen.</a:t>
            </a:r>
          </a:p>
          <a:p>
            <a:r>
              <a:rPr lang="en-US" sz="2200" dirty="0"/>
              <a:t> Python is a multi-paradigm language, but we haven't yet tried declarative programming. </a:t>
            </a:r>
          </a:p>
        </p:txBody>
      </p:sp>
      <p:sp>
        <p:nvSpPr>
          <p:cNvPr id="4" name="Footer Placeholder 3">
            <a:extLst>
              <a:ext uri="{FF2B5EF4-FFF2-40B4-BE49-F238E27FC236}">
                <a16:creationId xmlns:a16="http://schemas.microsoft.com/office/drawing/2014/main" id="{D4507890-497B-E661-A6F8-D06DAA416F3B}"/>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571801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5" name="Title 4">
            <a:extLst>
              <a:ext uri="{FF2B5EF4-FFF2-40B4-BE49-F238E27FC236}">
                <a16:creationId xmlns:a16="http://schemas.microsoft.com/office/drawing/2014/main" id="{96F3236A-96E6-8F3C-3646-477ADD58BF4A}"/>
              </a:ext>
            </a:extLst>
          </p:cNvPr>
          <p:cNvSpPr>
            <a:spLocks noGrp="1"/>
          </p:cNvSpPr>
          <p:nvPr>
            <p:ph type="title"/>
          </p:nvPr>
        </p:nvSpPr>
        <p:spPr/>
        <p:txBody>
          <a:bodyPr/>
          <a:lstStyle/>
          <a:p>
            <a:r>
              <a:rPr lang="en-US" dirty="0"/>
              <a:t>What is SQL?</a:t>
            </a:r>
          </a:p>
        </p:txBody>
      </p:sp>
      <p:sp>
        <p:nvSpPr>
          <p:cNvPr id="264" name="Google Shape;264;p18"/>
          <p:cNvSpPr txBox="1">
            <a:spLocks noGrp="1"/>
          </p:cNvSpPr>
          <p:nvPr>
            <p:ph idx="1"/>
          </p:nvPr>
        </p:nvSpPr>
        <p:spPr>
          <a:xfrm>
            <a:off x="400049" y="800100"/>
            <a:ext cx="8426709" cy="3943350"/>
          </a:xfrm>
          <a:noFill/>
          <a:ln>
            <a:noFill/>
          </a:ln>
        </p:spPr>
        <p:txBody>
          <a:bodyPr spcFirstLastPara="1" vert="horz" wrap="square" lIns="69056" tIns="34519" rIns="69056" bIns="34519" numCol="1" anchor="t" anchorCtr="0" compatLnSpc="1">
            <a:prstTxWarp prst="textNoShape">
              <a:avLst/>
            </a:prstTxWarp>
            <a:noAutofit/>
          </a:bodyPr>
          <a:lstStyle/>
          <a:p>
            <a:r>
              <a:rPr lang="en-US" dirty="0"/>
              <a:t>A declarative language</a:t>
            </a:r>
          </a:p>
          <a:p>
            <a:pPr lvl="1"/>
            <a:r>
              <a:rPr lang="en-US" dirty="0"/>
              <a:t>Described what to compute</a:t>
            </a:r>
          </a:p>
          <a:p>
            <a:pPr lvl="1"/>
            <a:r>
              <a:rPr lang="en-US" dirty="0"/>
              <a:t>Query processor (interpreter) chooses which of many equivalent query plans to execute to perform the SQL statements</a:t>
            </a:r>
          </a:p>
          <a:p>
            <a:r>
              <a:rPr lang="en-US" dirty="0"/>
              <a:t>ANSI and ISO standard, but many variants</a:t>
            </a:r>
          </a:p>
          <a:p>
            <a:pPr lvl="1"/>
            <a:r>
              <a:rPr lang="en-US" dirty="0"/>
              <a:t>CS88's SQL will work on nearly all relational databases—databases that use tables.</a:t>
            </a:r>
          </a:p>
        </p:txBody>
      </p:sp>
      <p:sp>
        <p:nvSpPr>
          <p:cNvPr id="2" name="Footer Placeholder 1">
            <a:extLst>
              <a:ext uri="{FF2B5EF4-FFF2-40B4-BE49-F238E27FC236}">
                <a16:creationId xmlns:a16="http://schemas.microsoft.com/office/drawing/2014/main" id="{02AE30FC-3E2C-B517-ECF8-CE640EE3CCF9}"/>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A270-7BD2-F22F-65D4-97245BAEDD8B}"/>
              </a:ext>
            </a:extLst>
          </p:cNvPr>
          <p:cNvSpPr>
            <a:spLocks noGrp="1"/>
          </p:cNvSpPr>
          <p:nvPr>
            <p:ph type="title"/>
          </p:nvPr>
        </p:nvSpPr>
        <p:spPr/>
        <p:txBody>
          <a:bodyPr/>
          <a:lstStyle/>
          <a:p>
            <a:r>
              <a:rPr lang="en-US" dirty="0"/>
              <a:t>What is SQL?</a:t>
            </a:r>
          </a:p>
        </p:txBody>
      </p:sp>
      <p:sp>
        <p:nvSpPr>
          <p:cNvPr id="3" name="Content Placeholder 2">
            <a:extLst>
              <a:ext uri="{FF2B5EF4-FFF2-40B4-BE49-F238E27FC236}">
                <a16:creationId xmlns:a16="http://schemas.microsoft.com/office/drawing/2014/main" id="{E9F66E19-2410-91F4-5FB8-C7DCC53FA99F}"/>
              </a:ext>
            </a:extLst>
          </p:cNvPr>
          <p:cNvSpPr>
            <a:spLocks noGrp="1"/>
          </p:cNvSpPr>
          <p:nvPr>
            <p:ph idx="1"/>
          </p:nvPr>
        </p:nvSpPr>
        <p:spPr>
          <a:xfrm>
            <a:off x="400050" y="800100"/>
            <a:ext cx="8187846" cy="3943350"/>
          </a:xfrm>
        </p:spPr>
        <p:txBody>
          <a:bodyPr/>
          <a:lstStyle/>
          <a:p>
            <a:r>
              <a:rPr lang="en-US" dirty="0">
                <a:sym typeface="Courier"/>
              </a:rPr>
              <a:t>SELECT</a:t>
            </a:r>
            <a:r>
              <a:rPr lang="en-US" dirty="0"/>
              <a:t> statement creates a new table, either from scratch or by projecting a table</a:t>
            </a:r>
          </a:p>
          <a:p>
            <a:r>
              <a:rPr lang="en-US" dirty="0"/>
              <a:t> INSERT adds to a table, UPDATE changes data.</a:t>
            </a:r>
          </a:p>
          <a:p>
            <a:r>
              <a:rPr lang="en-US" dirty="0">
                <a:sym typeface="Courier"/>
              </a:rPr>
              <a:t>CREATE TABLE </a:t>
            </a:r>
            <a:r>
              <a:rPr lang="en-US" dirty="0"/>
              <a:t>statement gives a global name to a table</a:t>
            </a:r>
          </a:p>
          <a:p>
            <a:r>
              <a:rPr lang="en-US" dirty="0"/>
              <a:t>Lots of other statements</a:t>
            </a:r>
          </a:p>
          <a:p>
            <a:pPr lvl="1"/>
            <a:r>
              <a:rPr lang="en-US" dirty="0">
                <a:sym typeface="Courier"/>
              </a:rPr>
              <a:t> ANALYZE, DELETE, EXPLAIN, …</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247B5D58-B6DB-702D-ECF4-FFC39FDDB7CC}"/>
              </a:ext>
            </a:extLst>
          </p:cNvPr>
          <p:cNvSpPr>
            <a:spLocks noGrp="1"/>
          </p:cNvSpPr>
          <p:nvPr>
            <p:ph type="ftr" sz="quarter" idx="10"/>
          </p:nvPr>
        </p:nvSpPr>
        <p:spPr/>
        <p:txBody>
          <a:bodyPr/>
          <a:lstStyle/>
          <a:p>
            <a:r>
              <a:rPr lang="en-US"/>
              <a:t>Michael Ball | UC Berkeley | https://c88c.org | © CC BY-NC-SA</a:t>
            </a:r>
          </a:p>
        </p:txBody>
      </p:sp>
    </p:spTree>
    <p:extLst>
      <p:ext uri="{BB962C8B-B14F-4D97-AF65-F5344CB8AC3E}">
        <p14:creationId xmlns:p14="http://schemas.microsoft.com/office/powerpoint/2010/main" val="321460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3AEC-6B80-6828-0DB8-67B7018FE95F}"/>
              </a:ext>
            </a:extLst>
          </p:cNvPr>
          <p:cNvSpPr>
            <a:spLocks noGrp="1"/>
          </p:cNvSpPr>
          <p:nvPr>
            <p:ph type="title"/>
          </p:nvPr>
        </p:nvSpPr>
        <p:spPr>
          <a:xfrm>
            <a:off x="0" y="0"/>
            <a:ext cx="9144000" cy="685800"/>
          </a:xfrm>
        </p:spPr>
        <p:txBody>
          <a:bodyPr/>
          <a:lstStyle/>
          <a:p>
            <a:r>
              <a:rPr lang="en-US" dirty="0"/>
              <a:t>SQL: Describe The Shape of the result!</a:t>
            </a:r>
          </a:p>
        </p:txBody>
      </p:sp>
      <p:pic>
        <p:nvPicPr>
          <p:cNvPr id="4" name="Google Shape;286;p20">
            <a:extLst>
              <a:ext uri="{FF2B5EF4-FFF2-40B4-BE49-F238E27FC236}">
                <a16:creationId xmlns:a16="http://schemas.microsoft.com/office/drawing/2014/main" id="{CC61378C-E92B-43AD-90E0-14645E0EFA1F}"/>
              </a:ext>
            </a:extLst>
          </p:cNvPr>
          <p:cNvPicPr preferRelativeResize="0">
            <a:picLocks noGrp="1"/>
          </p:cNvPicPr>
          <p:nvPr>
            <p:ph idx="1"/>
          </p:nvPr>
        </p:nvPicPr>
        <p:blipFill rotWithShape="1">
          <a:blip r:embed="rId2">
            <a:alphaModFix/>
          </a:blip>
          <a:stretch/>
        </p:blipFill>
        <p:spPr>
          <a:xfrm>
            <a:off x="690452" y="800100"/>
            <a:ext cx="5991446" cy="3943350"/>
          </a:xfrm>
          <a:noFill/>
          <a:ln>
            <a:noFill/>
          </a:ln>
        </p:spPr>
      </p:pic>
      <p:sp>
        <p:nvSpPr>
          <p:cNvPr id="3" name="Footer Placeholder 2">
            <a:extLst>
              <a:ext uri="{FF2B5EF4-FFF2-40B4-BE49-F238E27FC236}">
                <a16:creationId xmlns:a16="http://schemas.microsoft.com/office/drawing/2014/main" id="{FAE30E23-7FC7-69EA-7818-3D44DB27D5B3}"/>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102586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EA7A09D-26C0-F8D3-37F6-ECED305FF9DA}"/>
              </a:ext>
            </a:extLst>
          </p:cNvPr>
          <p:cNvSpPr>
            <a:spLocks noGrp="1"/>
          </p:cNvSpPr>
          <p:nvPr>
            <p:ph type="body" sz="quarter" idx="11"/>
          </p:nvPr>
        </p:nvSpPr>
        <p:spPr/>
        <p:txBody>
          <a:bodyPr>
            <a:normAutofit lnSpcReduction="10000"/>
          </a:bodyPr>
          <a:lstStyle/>
          <a:p>
            <a:r>
              <a:rPr lang="en-US" dirty="0"/>
              <a:t>October 30, 2023</a:t>
            </a:r>
          </a:p>
          <a:p>
            <a:r>
              <a:rPr lang="en-US" b="1" dirty="0"/>
              <a:t>A Google Slides extension can make presentation software more accessible for blind users</a:t>
            </a:r>
          </a:p>
          <a:p>
            <a:r>
              <a:rPr lang="en-US" dirty="0"/>
              <a:t>Screen readers, which convert digital text to audio, can make computers more accessible to many disabled users — including those who are blind, low vision or dyslexic. Yet slideshow software, such as Microsoft PowerPoint and Google Slides, isn’t designed to make screen reader output coherent. Such programs typically rely on Z-order — which follows the way objects are layered on a slide — when a screen reader navigates through the contents. Since the Z-order doesn’t adequately convey how a slide is laid out in two-dimensional space, slideshow software can be inaccessible to people with disabilities.</a:t>
            </a:r>
          </a:p>
          <a:p>
            <a:endParaRPr lang="en-US" dirty="0"/>
          </a:p>
          <a:p>
            <a:r>
              <a:rPr lang="en-US" dirty="0">
                <a:hlinkClick r:id="rId2"/>
              </a:rPr>
              <a:t>https://www.washington.edu/news/2023/10/30/a11yboard-google-slides-powerpoint-accessible-blind-users</a:t>
            </a:r>
            <a:r>
              <a:rPr lang="en-US" dirty="0"/>
              <a:t> </a:t>
            </a:r>
          </a:p>
        </p:txBody>
      </p:sp>
      <p:sp>
        <p:nvSpPr>
          <p:cNvPr id="5" name="Title 4">
            <a:extLst>
              <a:ext uri="{FF2B5EF4-FFF2-40B4-BE49-F238E27FC236}">
                <a16:creationId xmlns:a16="http://schemas.microsoft.com/office/drawing/2014/main" id="{562F9B2C-8539-3A17-F683-D23142C8B941}"/>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27333C88-DBC4-6A53-14E3-F95A4CCEB93A}"/>
              </a:ext>
            </a:extLst>
          </p:cNvPr>
          <p:cNvSpPr>
            <a:spLocks noGrp="1"/>
          </p:cNvSpPr>
          <p:nvPr>
            <p:ph type="ftr" sz="quarter" idx="13"/>
          </p:nvPr>
        </p:nvSpPr>
        <p:spPr/>
        <p:txBody>
          <a:bodyPr/>
          <a:lstStyle/>
          <a:p>
            <a:r>
              <a:rPr lang="en-US"/>
              <a:t>Michael Ball | UC Berkeley | https://c88c.org | © CC BY-NC-SA</a:t>
            </a:r>
          </a:p>
        </p:txBody>
      </p:sp>
      <p:pic>
        <p:nvPicPr>
          <p:cNvPr id="1026" name="Picture 2" descr="A user demonstrates creating a presentation slide with A11yBoard on a touchscreen tablet and computer screen.">
            <a:extLst>
              <a:ext uri="{FF2B5EF4-FFF2-40B4-BE49-F238E27FC236}">
                <a16:creationId xmlns:a16="http://schemas.microsoft.com/office/drawing/2014/main" id="{1DBC6752-EC00-8F24-819E-532A8B023EC3}"/>
              </a:ext>
            </a:extLst>
          </p:cNvPr>
          <p:cNvPicPr>
            <a:picLocks noGrp="1" noChangeAspect="1" noChangeArrowheads="1"/>
          </p:cNvPicPr>
          <p:nvPr>
            <p:ph type="pic" sz="quarter" idx="12"/>
          </p:nvPr>
        </p:nvPicPr>
        <p:blipFill>
          <a:blip r:embed="rId3">
            <a:extLst>
              <a:ext uri="{28A0092B-C50C-407E-A947-70E740481C1C}">
                <a14:useLocalDpi xmlns:a14="http://schemas.microsoft.com/office/drawing/2010/main" val="0"/>
              </a:ext>
            </a:extLst>
          </a:blip>
          <a:srcRect t="13757" b="1375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174B5B-3A26-6AB5-9EB9-891AE1BD9541}"/>
              </a:ext>
            </a:extLst>
          </p:cNvPr>
          <p:cNvSpPr txBox="1"/>
          <p:nvPr/>
        </p:nvSpPr>
        <p:spPr>
          <a:xfrm>
            <a:off x="6229350" y="1828800"/>
            <a:ext cx="2784021" cy="1954381"/>
          </a:xfrm>
          <a:prstGeom prst="rect">
            <a:avLst/>
          </a:prstGeom>
          <a:noFill/>
        </p:spPr>
        <p:txBody>
          <a:bodyPr wrap="square">
            <a:spAutoFit/>
          </a:bodyPr>
          <a:lstStyle/>
          <a:p>
            <a:pPr algn="l"/>
            <a:r>
              <a:rPr lang="en-US" sz="1100" b="0" i="0" u="none" strike="noStrike" dirty="0">
                <a:solidFill>
                  <a:srgbClr val="3D3D3D"/>
                </a:solidFill>
                <a:effectLst/>
                <a:latin typeface="Open Sans" panose="020B0606030504020204"/>
              </a:rPr>
              <a:t>A team led by researchers at the University of Washington has created A11yBoard for Google Slides, a browser extension and phone or tablet app that allows blind users to navigate through complex slide layouts, objects, images and text. Here, a user demonstrates the touchscreen interface. </a:t>
            </a:r>
            <a:r>
              <a:rPr lang="en-US" sz="1100" b="0" i="1" u="none" strike="noStrike" dirty="0">
                <a:solidFill>
                  <a:srgbClr val="3D3D3D"/>
                </a:solidFill>
                <a:effectLst/>
                <a:latin typeface="Open Sans" panose="020B0606030504020204"/>
              </a:rPr>
              <a:t>University of Washington</a:t>
            </a:r>
            <a:endParaRPr lang="en-US" sz="1100" b="0" i="0" u="none" strike="noStrike" dirty="0">
              <a:solidFill>
                <a:srgbClr val="3D3D3D"/>
              </a:solidFill>
              <a:effectLst/>
              <a:latin typeface="Open Sans" panose="020B0606030504020204"/>
            </a:endParaRPr>
          </a:p>
          <a:p>
            <a:br>
              <a:rPr lang="en-US" sz="1100" dirty="0"/>
            </a:br>
            <a:endParaRPr lang="en-US" sz="1100" dirty="0"/>
          </a:p>
        </p:txBody>
      </p:sp>
    </p:spTree>
    <p:extLst>
      <p:ext uri="{BB962C8B-B14F-4D97-AF65-F5344CB8AC3E}">
        <p14:creationId xmlns:p14="http://schemas.microsoft.com/office/powerpoint/2010/main" val="903900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01C5-144F-28EE-D5DB-D3878A9B33D1}"/>
              </a:ext>
            </a:extLst>
          </p:cNvPr>
          <p:cNvSpPr>
            <a:spLocks noGrp="1"/>
          </p:cNvSpPr>
          <p:nvPr>
            <p:ph type="title"/>
          </p:nvPr>
        </p:nvSpPr>
        <p:spPr>
          <a:xfrm>
            <a:off x="0" y="0"/>
            <a:ext cx="9144000" cy="685800"/>
          </a:xfrm>
        </p:spPr>
        <p:txBody>
          <a:bodyPr/>
          <a:lstStyle/>
          <a:p>
            <a:r>
              <a:rPr lang="en-US" dirty="0"/>
              <a:t>What if I want a table with just a few rows?</a:t>
            </a:r>
          </a:p>
        </p:txBody>
      </p:sp>
      <p:sp>
        <p:nvSpPr>
          <p:cNvPr id="3" name="Content Placeholder 2">
            <a:extLst>
              <a:ext uri="{FF2B5EF4-FFF2-40B4-BE49-F238E27FC236}">
                <a16:creationId xmlns:a16="http://schemas.microsoft.com/office/drawing/2014/main" id="{1E250CE5-3F67-8E07-88DB-608F62881622}"/>
              </a:ext>
            </a:extLst>
          </p:cNvPr>
          <p:cNvSpPr>
            <a:spLocks noGrp="1"/>
          </p:cNvSpPr>
          <p:nvPr>
            <p:ph idx="1"/>
          </p:nvPr>
        </p:nvSpPr>
        <p:spPr>
          <a:xfrm>
            <a:off x="400050" y="800100"/>
            <a:ext cx="6572250" cy="3943350"/>
          </a:xfrm>
        </p:spPr>
        <p:txBody>
          <a:bodyPr/>
          <a:lstStyle/>
          <a:p>
            <a:r>
              <a:rPr lang="en-US" dirty="0"/>
              <a:t> Here the `where()` in Python is using the </a:t>
            </a:r>
            <a:r>
              <a:rPr lang="en-US" dirty="0" err="1"/>
              <a:t>datascience</a:t>
            </a:r>
            <a:r>
              <a:rPr lang="en-US" dirty="0"/>
              <a:t> module.</a:t>
            </a:r>
          </a:p>
        </p:txBody>
      </p:sp>
      <p:pic>
        <p:nvPicPr>
          <p:cNvPr id="4" name="Google Shape;375;p28">
            <a:extLst>
              <a:ext uri="{FF2B5EF4-FFF2-40B4-BE49-F238E27FC236}">
                <a16:creationId xmlns:a16="http://schemas.microsoft.com/office/drawing/2014/main" id="{1841B6CC-B049-99D3-C318-4C23CFAEA6D9}"/>
              </a:ext>
            </a:extLst>
          </p:cNvPr>
          <p:cNvPicPr preferRelativeResize="0"/>
          <p:nvPr/>
        </p:nvPicPr>
        <p:blipFill rotWithShape="1">
          <a:blip r:embed="rId2">
            <a:alphaModFix/>
          </a:blip>
          <a:srcRect/>
          <a:stretch/>
        </p:blipFill>
        <p:spPr>
          <a:xfrm>
            <a:off x="180938" y="2771775"/>
            <a:ext cx="4422197" cy="1163669"/>
          </a:xfrm>
          <a:prstGeom prst="rect">
            <a:avLst/>
          </a:prstGeom>
          <a:noFill/>
          <a:ln w="9525" cap="flat" cmpd="sng">
            <a:solidFill>
              <a:srgbClr val="0A51FB"/>
            </a:solidFill>
            <a:prstDash val="solid"/>
            <a:round/>
            <a:headEnd type="none" w="sm" len="sm"/>
            <a:tailEnd type="none" w="sm" len="sm"/>
          </a:ln>
        </p:spPr>
      </p:pic>
      <p:pic>
        <p:nvPicPr>
          <p:cNvPr id="5" name="Google Shape;376;p28">
            <a:extLst>
              <a:ext uri="{FF2B5EF4-FFF2-40B4-BE49-F238E27FC236}">
                <a16:creationId xmlns:a16="http://schemas.microsoft.com/office/drawing/2014/main" id="{407E40E5-E8C7-3C42-9A8E-D2706028FB8B}"/>
              </a:ext>
            </a:extLst>
          </p:cNvPr>
          <p:cNvPicPr preferRelativeResize="0"/>
          <p:nvPr/>
        </p:nvPicPr>
        <p:blipFill rotWithShape="1">
          <a:blip r:embed="rId3">
            <a:alphaModFix/>
          </a:blip>
          <a:srcRect/>
          <a:stretch/>
        </p:blipFill>
        <p:spPr>
          <a:xfrm>
            <a:off x="4603135" y="1448011"/>
            <a:ext cx="4540865" cy="3371639"/>
          </a:xfrm>
          <a:prstGeom prst="rect">
            <a:avLst/>
          </a:prstGeom>
          <a:noFill/>
          <a:ln w="9525" cap="flat" cmpd="sng">
            <a:solidFill>
              <a:srgbClr val="0A51FB"/>
            </a:solidFill>
            <a:prstDash val="solid"/>
            <a:round/>
            <a:headEnd type="none" w="sm" len="sm"/>
            <a:tailEnd type="none" w="sm" len="sm"/>
          </a:ln>
        </p:spPr>
      </p:pic>
      <p:sp>
        <p:nvSpPr>
          <p:cNvPr id="6" name="Footer Placeholder 5">
            <a:extLst>
              <a:ext uri="{FF2B5EF4-FFF2-40B4-BE49-F238E27FC236}">
                <a16:creationId xmlns:a16="http://schemas.microsoft.com/office/drawing/2014/main" id="{11FA2BDC-12C4-5707-D4AB-60E42F88942C}"/>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150614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04D6-F312-9E6C-7619-0E439ECB6F42}"/>
              </a:ext>
            </a:extLst>
          </p:cNvPr>
          <p:cNvSpPr>
            <a:spLocks noGrp="1"/>
          </p:cNvSpPr>
          <p:nvPr>
            <p:ph type="title"/>
          </p:nvPr>
        </p:nvSpPr>
        <p:spPr>
          <a:xfrm>
            <a:off x="0" y="0"/>
            <a:ext cx="9144000" cy="685800"/>
          </a:xfrm>
        </p:spPr>
        <p:txBody>
          <a:bodyPr/>
          <a:lstStyle/>
          <a:p>
            <a:r>
              <a:rPr lang="en-US" dirty="0"/>
              <a:t>Summary</a:t>
            </a:r>
          </a:p>
        </p:txBody>
      </p:sp>
      <p:sp>
        <p:nvSpPr>
          <p:cNvPr id="3" name="Content Placeholder 2">
            <a:extLst>
              <a:ext uri="{FF2B5EF4-FFF2-40B4-BE49-F238E27FC236}">
                <a16:creationId xmlns:a16="http://schemas.microsoft.com/office/drawing/2014/main" id="{DE036FB0-FB4F-615B-FFCC-25C5AF8C7416}"/>
              </a:ext>
            </a:extLst>
          </p:cNvPr>
          <p:cNvSpPr>
            <a:spLocks noGrp="1"/>
          </p:cNvSpPr>
          <p:nvPr>
            <p:ph idx="1"/>
          </p:nvPr>
        </p:nvSpPr>
        <p:spPr>
          <a:xfrm>
            <a:off x="400049" y="800100"/>
            <a:ext cx="8482693" cy="3943350"/>
          </a:xfrm>
        </p:spPr>
        <p:txBody>
          <a:bodyPr/>
          <a:lstStyle/>
          <a:p>
            <a:r>
              <a:rPr lang="en-US" dirty="0"/>
              <a:t> Paradigms are styles, guidelines for how to approach a program</a:t>
            </a:r>
          </a:p>
          <a:p>
            <a:r>
              <a:rPr lang="en-US" dirty="0"/>
              <a:t> Each is equally capable, but some are suited best to particular tasks.</a:t>
            </a:r>
          </a:p>
          <a:p>
            <a:r>
              <a:rPr lang="en-US" dirty="0"/>
              <a:t> Declarative programming gets us to think about the what rather than the how.</a:t>
            </a:r>
          </a:p>
          <a:p>
            <a:r>
              <a:rPr lang="en-US" dirty="0"/>
              <a:t> </a:t>
            </a:r>
            <a:r>
              <a:rPr lang="en-US" b="1" dirty="0"/>
              <a:t>Almost no programs are purely single-paradigm</a:t>
            </a:r>
            <a:endParaRPr lang="en-US" dirty="0"/>
          </a:p>
        </p:txBody>
      </p:sp>
      <p:sp>
        <p:nvSpPr>
          <p:cNvPr id="4" name="Footer Placeholder 3">
            <a:extLst>
              <a:ext uri="{FF2B5EF4-FFF2-40B4-BE49-F238E27FC236}">
                <a16:creationId xmlns:a16="http://schemas.microsoft.com/office/drawing/2014/main" id="{BF174995-A5EF-F407-24B2-BF1409DDB8C2}"/>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27319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0" y="0"/>
            <a:ext cx="9144000" cy="685800"/>
          </a:xfrm>
        </p:spPr>
        <p:txBody>
          <a:bodyPr/>
          <a:lstStyle/>
          <a:p>
            <a:pPr lvl="0"/>
            <a:r>
              <a:rPr lang="en-US"/>
              <a:t>Programming Paradigms</a:t>
            </a:r>
          </a:p>
        </p:txBody>
      </p:sp>
      <p:sp>
        <p:nvSpPr>
          <p:cNvPr id="54" name="Google Shape;54;p12"/>
          <p:cNvSpPr txBox="1">
            <a:spLocks noGrp="1"/>
          </p:cNvSpPr>
          <p:nvPr>
            <p:ph idx="1"/>
          </p:nvPr>
        </p:nvSpPr>
        <p:spPr>
          <a:xfrm>
            <a:off x="400049" y="800100"/>
            <a:ext cx="8399045" cy="3943350"/>
          </a:xfrm>
        </p:spPr>
        <p:txBody>
          <a:bodyPr/>
          <a:lstStyle/>
          <a:p>
            <a:pPr lvl="0"/>
            <a:r>
              <a:rPr lang="en-US" sz="2400" dirty="0"/>
              <a:t> </a:t>
            </a:r>
            <a:r>
              <a:rPr lang="en-US" sz="2400" b="1" dirty="0"/>
              <a:t>Paradigm </a:t>
            </a:r>
            <a:r>
              <a:rPr lang="en-US" sz="2400" dirty="0"/>
              <a:t>(Merriam Webster): a typical example or pattern of something; a model. Example: "there is a new paradigm for public art in this country"</a:t>
            </a:r>
          </a:p>
          <a:p>
            <a:pPr lvl="0"/>
            <a:r>
              <a:rPr lang="en-US" sz="2400" dirty="0"/>
              <a:t> </a:t>
            </a:r>
            <a:r>
              <a:rPr lang="en-US" sz="2400" b="1" dirty="0"/>
              <a:t>Programming Paradigm</a:t>
            </a:r>
            <a:r>
              <a:rPr lang="en-US" sz="2400" dirty="0"/>
              <a:t> (</a:t>
            </a:r>
            <a:r>
              <a:rPr lang="en-US" sz="2400" dirty="0">
                <a:hlinkClick r:id="rId3"/>
              </a:rPr>
              <a:t>Joe Turner, Clemson University</a:t>
            </a:r>
            <a:r>
              <a:rPr lang="en-US" sz="2400" dirty="0"/>
              <a:t>): “A programming paradigm is a general approach, orientation, or philosophy of programming that can be used when implementing a program.” You might call this a "style"</a:t>
            </a:r>
          </a:p>
        </p:txBody>
      </p:sp>
      <p:sp>
        <p:nvSpPr>
          <p:cNvPr id="2" name="Footer Placeholder 1">
            <a:extLst>
              <a:ext uri="{FF2B5EF4-FFF2-40B4-BE49-F238E27FC236}">
                <a16:creationId xmlns:a16="http://schemas.microsoft.com/office/drawing/2014/main" id="{BACDFC90-4779-0395-6F6B-9FC22C357019}"/>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3412-E5A2-6FC6-1F96-0A6FE49452C8}"/>
              </a:ext>
            </a:extLst>
          </p:cNvPr>
          <p:cNvSpPr>
            <a:spLocks noGrp="1"/>
          </p:cNvSpPr>
          <p:nvPr>
            <p:ph type="title"/>
          </p:nvPr>
        </p:nvSpPr>
        <p:spPr/>
        <p:txBody>
          <a:bodyPr/>
          <a:lstStyle/>
          <a:p>
            <a:r>
              <a:rPr lang="en-US" dirty="0"/>
              <a:t>Examples of Paradigms</a:t>
            </a:r>
          </a:p>
        </p:txBody>
      </p:sp>
      <p:sp>
        <p:nvSpPr>
          <p:cNvPr id="3" name="Content Placeholder 2">
            <a:extLst>
              <a:ext uri="{FF2B5EF4-FFF2-40B4-BE49-F238E27FC236}">
                <a16:creationId xmlns:a16="http://schemas.microsoft.com/office/drawing/2014/main" id="{ED9F5F6E-7638-0C30-6692-9D5717E18A18}"/>
              </a:ext>
            </a:extLst>
          </p:cNvPr>
          <p:cNvSpPr>
            <a:spLocks noGrp="1"/>
          </p:cNvSpPr>
          <p:nvPr>
            <p:ph idx="1"/>
          </p:nvPr>
        </p:nvSpPr>
        <p:spPr>
          <a:xfrm>
            <a:off x="400050" y="800100"/>
            <a:ext cx="8559466" cy="3943350"/>
          </a:xfrm>
        </p:spPr>
        <p:txBody>
          <a:bodyPr/>
          <a:lstStyle/>
          <a:p>
            <a:pPr marL="0" lvl="0" indent="0">
              <a:buNone/>
            </a:pPr>
            <a:r>
              <a:rPr lang="en-US" dirty="0"/>
              <a:t>Example, three very different approaches to squaring list:</a:t>
            </a:r>
          </a:p>
          <a:p>
            <a:pPr marL="0" lvl="0" indent="0">
              <a:buNone/>
            </a:pPr>
            <a:r>
              <a:rPr lang="en-US" dirty="0">
                <a:latin typeface="Source Code Pro Medium" panose="020B0309030403020204" pitchFamily="34" charset="0"/>
                <a:ea typeface="Source Code Pro Medium" panose="020B0309030403020204" pitchFamily="34" charset="0"/>
              </a:rPr>
              <a:t>	map(lambda x: x*x, range(5))</a:t>
            </a:r>
          </a:p>
          <a:p>
            <a:pPr marL="0" lvl="0" indent="0">
              <a:buNone/>
            </a:pPr>
            <a:r>
              <a:rPr lang="en-US" dirty="0">
                <a:latin typeface="Source Code Pro Medium" panose="020B0309030403020204" pitchFamily="34" charset="0"/>
                <a:ea typeface="Source Code Pro Medium" panose="020B0309030403020204" pitchFamily="34" charset="0"/>
              </a:rPr>
              <a:t>	[ x * x for x in range(5) ]</a:t>
            </a:r>
          </a:p>
          <a:p>
            <a:pPr marL="0" lvl="0" indent="0">
              <a:buNone/>
            </a:pPr>
            <a:r>
              <a:rPr lang="en-US" dirty="0">
                <a:latin typeface="Source Code Pro Medium" panose="020B0309030403020204" pitchFamily="34" charset="0"/>
                <a:ea typeface="Source Code Pro Medium" panose="020B0309030403020204" pitchFamily="34" charset="0"/>
              </a:rPr>
              <a:t>	range(5).</a:t>
            </a:r>
            <a:r>
              <a:rPr lang="en-US" dirty="0" err="1">
                <a:latin typeface="Source Code Pro Medium" panose="020B0309030403020204" pitchFamily="34" charset="0"/>
                <a:ea typeface="Source Code Pro Medium" panose="020B0309030403020204" pitchFamily="34" charset="0"/>
              </a:rPr>
              <a:t>square_nums</a:t>
            </a:r>
            <a:r>
              <a:rPr lang="en-US" dirty="0">
                <a:latin typeface="Source Code Pro Medium" panose="020B0309030403020204" pitchFamily="34" charset="0"/>
                <a:ea typeface="Source Code Pro Medium" panose="020B0309030403020204" pitchFamily="34" charset="0"/>
              </a:rPr>
              <a:t>() # Only theoretically, </a:t>
            </a:r>
            <a:r>
              <a:rPr lang="en-US" dirty="0" err="1">
                <a:latin typeface="Source Code Pro Medium" panose="020B0309030403020204" pitchFamily="34" charset="0"/>
                <a:ea typeface="Source Code Pro Medium" panose="020B0309030403020204" pitchFamily="34" charset="0"/>
              </a:rPr>
              <a:t>e.g</a:t>
            </a:r>
            <a:r>
              <a:rPr lang="en-US" dirty="0">
                <a:latin typeface="Source Code Pro Medium" panose="020B0309030403020204" pitchFamily="34" charset="0"/>
                <a:ea typeface="Source Code Pro Medium" panose="020B0309030403020204" pitchFamily="34" charset="0"/>
              </a:rPr>
              <a:t> assume `def </a:t>
            </a:r>
            <a:r>
              <a:rPr lang="en-US" dirty="0" err="1">
                <a:latin typeface="Source Code Pro Medium" panose="020B0309030403020204" pitchFamily="34" charset="0"/>
                <a:ea typeface="Source Code Pro Medium" panose="020B0309030403020204" pitchFamily="34" charset="0"/>
              </a:rPr>
              <a:t>square_nums</a:t>
            </a:r>
            <a:r>
              <a:rPr lang="en-US" dirty="0">
                <a:latin typeface="Source Code Pro Medium" panose="020B0309030403020204" pitchFamily="34" charset="0"/>
                <a:ea typeface="Source Code Pro Medium" panose="020B0309030403020204" pitchFamily="34" charset="0"/>
              </a:rPr>
              <a:t>(self)` exists.</a:t>
            </a:r>
          </a:p>
          <a:p>
            <a:pPr marL="0" lvl="0" indent="0">
              <a:buNone/>
            </a:pPr>
            <a:endParaRPr lang="en-US" dirty="0">
              <a:latin typeface="Source Code Pro Medium" panose="020B0309030403020204" pitchFamily="34" charset="0"/>
              <a:ea typeface="Source Code Pro Medium" panose="020B0309030403020204" pitchFamily="34" charset="0"/>
            </a:endParaRPr>
          </a:p>
          <a:p>
            <a:pPr marL="0" indent="0">
              <a:buNone/>
            </a:pPr>
            <a:endParaRPr lang="en-US" dirty="0"/>
          </a:p>
        </p:txBody>
      </p:sp>
      <p:sp>
        <p:nvSpPr>
          <p:cNvPr id="4" name="Footer Placeholder 3">
            <a:extLst>
              <a:ext uri="{FF2B5EF4-FFF2-40B4-BE49-F238E27FC236}">
                <a16:creationId xmlns:a16="http://schemas.microsoft.com/office/drawing/2014/main" id="{D7CF3243-000E-80F5-0EA6-9CDABB2BE17A}"/>
              </a:ext>
            </a:extLst>
          </p:cNvPr>
          <p:cNvSpPr>
            <a:spLocks noGrp="1"/>
          </p:cNvSpPr>
          <p:nvPr>
            <p:ph type="ftr" sz="quarter" idx="10"/>
          </p:nvPr>
        </p:nvSpPr>
        <p:spPr/>
        <p:txBody>
          <a:bodyPr/>
          <a:lstStyle/>
          <a:p>
            <a:r>
              <a:rPr lang="en-US"/>
              <a:t>Michael Ball | UC Berkeley | https://c88c.org | © CC BY-NC-SA</a:t>
            </a:r>
          </a:p>
        </p:txBody>
      </p:sp>
    </p:spTree>
    <p:extLst>
      <p:ext uri="{BB962C8B-B14F-4D97-AF65-F5344CB8AC3E}">
        <p14:creationId xmlns:p14="http://schemas.microsoft.com/office/powerpoint/2010/main" val="361369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0" y="0"/>
            <a:ext cx="9144000" cy="685800"/>
          </a:xfrm>
        </p:spPr>
        <p:txBody>
          <a:bodyPr/>
          <a:lstStyle/>
          <a:p>
            <a:pPr lvl="0"/>
            <a:r>
              <a:rPr lang="en-US"/>
              <a:t>Why?</a:t>
            </a:r>
          </a:p>
        </p:txBody>
      </p:sp>
      <p:sp>
        <p:nvSpPr>
          <p:cNvPr id="63" name="Google Shape;63;p13"/>
          <p:cNvSpPr txBox="1">
            <a:spLocks noGrp="1"/>
          </p:cNvSpPr>
          <p:nvPr>
            <p:ph idx="1"/>
          </p:nvPr>
        </p:nvSpPr>
        <p:spPr>
          <a:xfrm>
            <a:off x="400050" y="800100"/>
            <a:ext cx="6572250" cy="3943350"/>
          </a:xfrm>
        </p:spPr>
        <p:txBody>
          <a:bodyPr/>
          <a:lstStyle/>
          <a:p>
            <a:pPr lvl="0"/>
            <a:r>
              <a:rPr lang="en-US" dirty="0"/>
              <a:t> Understanding the paradigm helps you understand the intent  of the programmer</a:t>
            </a:r>
          </a:p>
          <a:p>
            <a:pPr lvl="0"/>
            <a:r>
              <a:rPr lang="en-US" dirty="0"/>
              <a:t> Pick the right tool for the job!</a:t>
            </a:r>
          </a:p>
          <a:p>
            <a:pPr lvl="0"/>
            <a:r>
              <a:rPr lang="en-US" dirty="0"/>
              <a:t> Most programs written today are multi-paradigm</a:t>
            </a:r>
          </a:p>
          <a:p>
            <a:pPr lvl="1"/>
            <a:r>
              <a:rPr lang="en-US" dirty="0"/>
              <a:t>They mix and match the style</a:t>
            </a:r>
          </a:p>
        </p:txBody>
      </p:sp>
      <p:sp>
        <p:nvSpPr>
          <p:cNvPr id="2" name="Footer Placeholder 1">
            <a:extLst>
              <a:ext uri="{FF2B5EF4-FFF2-40B4-BE49-F238E27FC236}">
                <a16:creationId xmlns:a16="http://schemas.microsoft.com/office/drawing/2014/main" id="{570237CC-2E41-42E6-E072-962B4D5A2B0E}"/>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0" y="0"/>
            <a:ext cx="9144000" cy="685800"/>
          </a:xfrm>
        </p:spPr>
        <p:txBody>
          <a:bodyPr/>
          <a:lstStyle/>
          <a:p>
            <a:pPr lvl="0"/>
            <a:r>
              <a:rPr lang="en-US"/>
              <a:t>Word of Warning</a:t>
            </a:r>
          </a:p>
        </p:txBody>
      </p:sp>
      <p:sp>
        <p:nvSpPr>
          <p:cNvPr id="69" name="Google Shape;69;p14"/>
          <p:cNvSpPr txBox="1">
            <a:spLocks noGrp="1"/>
          </p:cNvSpPr>
          <p:nvPr>
            <p:ph idx="1"/>
          </p:nvPr>
        </p:nvSpPr>
        <p:spPr>
          <a:xfrm>
            <a:off x="400050" y="800100"/>
            <a:ext cx="8820150" cy="3943350"/>
          </a:xfrm>
        </p:spPr>
        <p:txBody>
          <a:bodyPr/>
          <a:lstStyle/>
          <a:p>
            <a:pPr lvl="0"/>
            <a:r>
              <a:rPr lang="en-US" sz="2000" dirty="0"/>
              <a:t>There is no universally agreed upon taxonomy of human programming styles.</a:t>
            </a:r>
          </a:p>
          <a:p>
            <a:pPr lvl="0"/>
            <a:r>
              <a:rPr lang="en-US" sz="2000" dirty="0"/>
              <a:t>One possible list:</a:t>
            </a:r>
          </a:p>
          <a:p>
            <a:pPr lvl="1"/>
            <a:r>
              <a:rPr lang="en-US" sz="2000" dirty="0"/>
              <a:t> Imperative</a:t>
            </a:r>
          </a:p>
          <a:p>
            <a:pPr lvl="1"/>
            <a:r>
              <a:rPr lang="en-US" sz="2000" dirty="0"/>
              <a:t> Functional</a:t>
            </a:r>
          </a:p>
          <a:p>
            <a:pPr lvl="1"/>
            <a:r>
              <a:rPr lang="en-US" sz="2000" dirty="0"/>
              <a:t> Array-based</a:t>
            </a:r>
          </a:p>
          <a:p>
            <a:pPr lvl="1"/>
            <a:r>
              <a:rPr lang="en-US" sz="2000" dirty="0"/>
              <a:t> Object oriented</a:t>
            </a:r>
          </a:p>
          <a:p>
            <a:pPr lvl="1"/>
            <a:r>
              <a:rPr lang="en-US" sz="2000" dirty="0"/>
              <a:t> Declarative</a:t>
            </a:r>
          </a:p>
          <a:p>
            <a:pPr lvl="0"/>
            <a:r>
              <a:rPr lang="en-US" sz="2000" dirty="0"/>
              <a:t>These terms are a bit fluid, and as you’ll see if you </a:t>
            </a:r>
            <a:r>
              <a:rPr lang="en-US" sz="2000" dirty="0">
                <a:hlinkClick r:id="rId3"/>
              </a:rPr>
              <a:t>read more on wikipedia</a:t>
            </a:r>
            <a:r>
              <a:rPr lang="en-US" sz="2000" dirty="0"/>
              <a:t>, there is substantial disagreement about these terms.</a:t>
            </a:r>
            <a:br>
              <a:rPr lang="en-US" sz="2000" dirty="0"/>
            </a:br>
            <a:endParaRPr lang="en-US" sz="2000" dirty="0"/>
          </a:p>
        </p:txBody>
      </p:sp>
      <p:sp>
        <p:nvSpPr>
          <p:cNvPr id="2" name="Footer Placeholder 1">
            <a:extLst>
              <a:ext uri="{FF2B5EF4-FFF2-40B4-BE49-F238E27FC236}">
                <a16:creationId xmlns:a16="http://schemas.microsoft.com/office/drawing/2014/main" id="{F6AF4294-8D84-CE7B-2B95-139CB74BEC12}"/>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0" y="0"/>
            <a:ext cx="9144000" cy="685800"/>
          </a:xfrm>
        </p:spPr>
        <p:txBody>
          <a:bodyPr/>
          <a:lstStyle/>
          <a:p>
            <a:pPr lvl="0"/>
            <a:r>
              <a:rPr lang="en-US"/>
              <a:t>Programming Paradigms</a:t>
            </a:r>
          </a:p>
        </p:txBody>
      </p:sp>
      <p:sp>
        <p:nvSpPr>
          <p:cNvPr id="75" name="Google Shape;75;p15"/>
          <p:cNvSpPr txBox="1">
            <a:spLocks noGrp="1"/>
          </p:cNvSpPr>
          <p:nvPr>
            <p:ph idx="1"/>
          </p:nvPr>
        </p:nvSpPr>
        <p:spPr>
          <a:xfrm>
            <a:off x="400050" y="800100"/>
            <a:ext cx="8743950" cy="3943350"/>
          </a:xfrm>
        </p:spPr>
        <p:txBody>
          <a:bodyPr/>
          <a:lstStyle/>
          <a:p>
            <a:pPr marL="0" lvl="0" indent="0">
              <a:buNone/>
            </a:pPr>
            <a:r>
              <a:rPr lang="en-US" sz="2200" dirty="0"/>
              <a:t>Example, three very different approaches to squaring list:</a:t>
            </a:r>
          </a:p>
          <a:p>
            <a:pPr marL="0" lvl="0" indent="0">
              <a:buNone/>
            </a:pPr>
            <a:r>
              <a:rPr lang="en-US" sz="2200" dirty="0">
                <a:latin typeface="Open Sans" panose="020B0606030504020204"/>
                <a:ea typeface="Source Code Pro" panose="020B0309030403020204" pitchFamily="34" charset="0"/>
              </a:rPr>
              <a:t>Functional: </a:t>
            </a:r>
            <a:r>
              <a:rPr lang="en-US" sz="2200" dirty="0">
                <a:latin typeface="Source Code Pro" panose="020B0309030403020204" pitchFamily="34" charset="0"/>
                <a:ea typeface="Source Code Pro" panose="020B0309030403020204" pitchFamily="34" charset="0"/>
              </a:rPr>
              <a:t>map(lambda x: x*x, [1, 2, 3])</a:t>
            </a:r>
          </a:p>
          <a:p>
            <a:pPr marL="0" lvl="0" indent="0">
              <a:buNone/>
            </a:pPr>
            <a:endParaRPr lang="en-US" sz="2200" dirty="0">
              <a:latin typeface="Source Code Pro" panose="020B0309030403020204" pitchFamily="34" charset="0"/>
              <a:ea typeface="Source Code Pro" panose="020B0309030403020204" pitchFamily="34" charset="0"/>
            </a:endParaRPr>
          </a:p>
          <a:p>
            <a:pPr marL="0" lvl="0" indent="0">
              <a:buNone/>
            </a:pPr>
            <a:r>
              <a:rPr lang="en-US" sz="2200" dirty="0">
                <a:latin typeface="Open Sans" panose="020B0606030504020204"/>
                <a:ea typeface="Source Code Pro" panose="020B0309030403020204" pitchFamily="34" charset="0"/>
              </a:rPr>
              <a:t>Array-based: </a:t>
            </a:r>
            <a:br>
              <a:rPr lang="en-US" sz="2200" dirty="0">
                <a:latin typeface="Open Sans" panose="020B0606030504020204"/>
                <a:ea typeface="Source Code Pro" panose="020B0309030403020204" pitchFamily="34" charset="0"/>
              </a:rPr>
            </a:b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 </a:t>
            </a: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a:t>
            </a: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 2</a:t>
            </a:r>
            <a:endParaRPr lang="en-US" sz="2200" dirty="0">
              <a:latin typeface="Open Sans" panose="020B0606030504020204"/>
              <a:ea typeface="Source Code Pro" panose="020B0309030403020204" pitchFamily="34" charset="0"/>
            </a:endParaRPr>
          </a:p>
          <a:p>
            <a:pPr marL="0" lvl="0" indent="0">
              <a:buNone/>
            </a:pPr>
            <a:endParaRPr lang="en-US" sz="2200" dirty="0">
              <a:latin typeface="Open Sans" panose="020B0606030504020204"/>
              <a:ea typeface="Source Code Pro" panose="020B0309030403020204" pitchFamily="34" charset="0"/>
            </a:endParaRPr>
          </a:p>
          <a:p>
            <a:pPr marL="0" lvl="0" indent="0">
              <a:buNone/>
            </a:pPr>
            <a:r>
              <a:rPr lang="en-US" sz="2200" dirty="0">
                <a:latin typeface="Open Sans" panose="020B0606030504020204"/>
                <a:ea typeface="Source Code Pro" panose="020B0309030403020204" pitchFamily="34" charset="0"/>
              </a:rPr>
              <a:t>Imperative:</a:t>
            </a:r>
          </a:p>
        </p:txBody>
      </p:sp>
      <p:sp>
        <p:nvSpPr>
          <p:cNvPr id="4" name="TextBox 3">
            <a:extLst>
              <a:ext uri="{FF2B5EF4-FFF2-40B4-BE49-F238E27FC236}">
                <a16:creationId xmlns:a16="http://schemas.microsoft.com/office/drawing/2014/main" id="{6C8E812F-5508-885E-10C4-B084C651615B}"/>
              </a:ext>
            </a:extLst>
          </p:cNvPr>
          <p:cNvSpPr txBox="1"/>
          <p:nvPr/>
        </p:nvSpPr>
        <p:spPr>
          <a:xfrm>
            <a:off x="2000250" y="3422650"/>
            <a:ext cx="4140200" cy="1384995"/>
          </a:xfrm>
          <a:prstGeom prst="rect">
            <a:avLst/>
          </a:prstGeom>
          <a:noFill/>
        </p:spPr>
        <p:txBody>
          <a:bodyPr wrap="square" rtlCol="0">
            <a:spAutoFit/>
          </a:bodyPr>
          <a:lstStyle/>
          <a:p>
            <a:pPr marL="0" lvl="0" indent="0">
              <a:buNone/>
            </a:pPr>
            <a:r>
              <a:rPr lang="en-US" sz="1400" dirty="0">
                <a:latin typeface="Source Code Pro" panose="020B0309030403020204" pitchFamily="34" charset="0"/>
                <a:ea typeface="Source Code Pro" panose="020B0309030403020204" pitchFamily="34" charset="0"/>
              </a:rPr>
              <a:t> def square(</a:t>
            </a:r>
            <a:r>
              <a:rPr lang="en-US" sz="1400" dirty="0" err="1">
                <a:latin typeface="Source Code Pro" panose="020B0309030403020204" pitchFamily="34" charset="0"/>
                <a:ea typeface="Source Code Pro" panose="020B0309030403020204" pitchFamily="34" charset="0"/>
              </a:rPr>
              <a:t>nums</a:t>
            </a:r>
            <a:r>
              <a:rPr lang="en-US" sz="1400" dirty="0">
                <a:latin typeface="Source Code Pro" panose="020B0309030403020204" pitchFamily="34" charset="0"/>
                <a:ea typeface="Source Code Pro" panose="020B0309030403020204" pitchFamily="34" charset="0"/>
              </a:rPr>
              <a:t>):</a:t>
            </a:r>
          </a:p>
          <a:p>
            <a:pPr marL="0" lvl="0" indent="0">
              <a:buNone/>
            </a:pPr>
            <a:r>
              <a:rPr lang="en-US" sz="1400" dirty="0">
                <a:latin typeface="Source Code Pro" panose="020B0309030403020204" pitchFamily="34" charset="0"/>
                <a:ea typeface="Source Code Pro" panose="020B0309030403020204" pitchFamily="34" charset="0"/>
              </a:rPr>
              <a:t>     result = []</a:t>
            </a:r>
          </a:p>
          <a:p>
            <a:pPr marL="0" lvl="0" indent="0">
              <a:buNone/>
            </a:pPr>
            <a:r>
              <a:rPr lang="en-US" sz="1400" dirty="0">
                <a:latin typeface="Source Code Pro" panose="020B0309030403020204" pitchFamily="34" charset="0"/>
                <a:ea typeface="Source Code Pro" panose="020B0309030403020204" pitchFamily="34" charset="0"/>
              </a:rPr>
              <a:t>     for num in </a:t>
            </a:r>
            <a:r>
              <a:rPr lang="en-US" sz="1400" dirty="0" err="1">
                <a:latin typeface="Source Code Pro" panose="020B0309030403020204" pitchFamily="34" charset="0"/>
                <a:ea typeface="Source Code Pro" panose="020B0309030403020204" pitchFamily="34" charset="0"/>
              </a:rPr>
              <a:t>nums</a:t>
            </a:r>
            <a:r>
              <a:rPr lang="en-US" sz="1400" dirty="0">
                <a:latin typeface="Source Code Pro" panose="020B0309030403020204" pitchFamily="34" charset="0"/>
                <a:ea typeface="Source Code Pro" panose="020B0309030403020204" pitchFamily="34" charset="0"/>
              </a:rPr>
              <a:t>:</a:t>
            </a:r>
          </a:p>
          <a:p>
            <a:pPr marL="0" lvl="0" indent="0">
              <a:buNone/>
            </a:pPr>
            <a:r>
              <a:rPr lang="en-US" sz="1400" dirty="0">
                <a:latin typeface="Source Code Pro" panose="020B0309030403020204" pitchFamily="34" charset="0"/>
                <a:ea typeface="Source Code Pro" panose="020B0309030403020204" pitchFamily="34" charset="0"/>
              </a:rPr>
              <a:t>          </a:t>
            </a:r>
            <a:r>
              <a:rPr lang="en-US" sz="1400" dirty="0" err="1">
                <a:latin typeface="Source Code Pro" panose="020B0309030403020204" pitchFamily="34" charset="0"/>
                <a:ea typeface="Source Code Pro" panose="020B0309030403020204" pitchFamily="34" charset="0"/>
              </a:rPr>
              <a:t>result.append</a:t>
            </a:r>
            <a:r>
              <a:rPr lang="en-US" sz="1400" dirty="0">
                <a:latin typeface="Source Code Pro" panose="020B0309030403020204" pitchFamily="34" charset="0"/>
                <a:ea typeface="Source Code Pro" panose="020B0309030403020204" pitchFamily="34" charset="0"/>
              </a:rPr>
              <a:t>(num * num)</a:t>
            </a:r>
          </a:p>
          <a:p>
            <a:pPr marL="0" lvl="0" indent="0">
              <a:buNone/>
            </a:pPr>
            <a:r>
              <a:rPr lang="en-US" sz="1400" dirty="0">
                <a:latin typeface="Source Code Pro" panose="020B0309030403020204" pitchFamily="34" charset="0"/>
                <a:ea typeface="Source Code Pro" panose="020B0309030403020204" pitchFamily="34" charset="0"/>
              </a:rPr>
              <a:t>    return result</a:t>
            </a:r>
          </a:p>
          <a:p>
            <a:endParaRPr lang="en-US" dirty="0"/>
          </a:p>
        </p:txBody>
      </p:sp>
      <p:sp>
        <p:nvSpPr>
          <p:cNvPr id="2" name="Footer Placeholder 1">
            <a:extLst>
              <a:ext uri="{FF2B5EF4-FFF2-40B4-BE49-F238E27FC236}">
                <a16:creationId xmlns:a16="http://schemas.microsoft.com/office/drawing/2014/main" id="{91EBE5DE-8A6D-C1B9-7327-349B80D21DD2}"/>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0" y="0"/>
            <a:ext cx="9144000" cy="685800"/>
          </a:xfrm>
        </p:spPr>
        <p:txBody>
          <a:bodyPr/>
          <a:lstStyle/>
          <a:p>
            <a:pPr lvl="0"/>
            <a:r>
              <a:rPr lang="en-US"/>
              <a:t>The Imperative Programming Paradigm</a:t>
            </a:r>
          </a:p>
        </p:txBody>
      </p:sp>
      <p:sp>
        <p:nvSpPr>
          <p:cNvPr id="84" name="Google Shape;84;p16"/>
          <p:cNvSpPr txBox="1">
            <a:spLocks noGrp="1"/>
          </p:cNvSpPr>
          <p:nvPr>
            <p:ph idx="1"/>
          </p:nvPr>
        </p:nvSpPr>
        <p:spPr>
          <a:xfrm>
            <a:off x="400050" y="800100"/>
            <a:ext cx="6572250" cy="3943350"/>
          </a:xfrm>
        </p:spPr>
        <p:txBody>
          <a:bodyPr/>
          <a:lstStyle/>
          <a:p>
            <a:pPr lvl="0"/>
            <a:r>
              <a:rPr lang="en-US" sz="2400" dirty="0"/>
              <a:t> An imperative program provides a sequence of steps.</a:t>
            </a:r>
          </a:p>
          <a:p>
            <a:pPr lvl="0"/>
            <a:r>
              <a:rPr lang="en-US" sz="2400" dirty="0"/>
              <a:t> Like following a recipe.</a:t>
            </a:r>
          </a:p>
          <a:p>
            <a:pPr lvl="0"/>
            <a:r>
              <a:rPr lang="en-US" sz="2400" dirty="0"/>
              <a:t> Assignment is allowed (can set variables).</a:t>
            </a:r>
          </a:p>
          <a:p>
            <a:pPr lvl="0"/>
            <a:r>
              <a:rPr lang="en-US" sz="2400" dirty="0"/>
              <a:t> Mutation is allowed (can change variables).</a:t>
            </a:r>
          </a:p>
          <a:p>
            <a:pPr lvl="0"/>
            <a:r>
              <a:rPr lang="en-US" sz="2400" dirty="0"/>
              <a:t> Example (acronym): </a:t>
            </a:r>
          </a:p>
          <a:p>
            <a:pPr lvl="0"/>
            <a:endParaRPr lang="en-US" sz="2400" dirty="0"/>
          </a:p>
          <a:p>
            <a:pPr lvl="0"/>
            <a:endParaRPr lang="en-US" sz="2400" dirty="0"/>
          </a:p>
        </p:txBody>
      </p:sp>
      <p:sp>
        <p:nvSpPr>
          <p:cNvPr id="7" name="TextBox 6">
            <a:extLst>
              <a:ext uri="{FF2B5EF4-FFF2-40B4-BE49-F238E27FC236}">
                <a16:creationId xmlns:a16="http://schemas.microsoft.com/office/drawing/2014/main" id="{0FB308FD-1046-928A-9885-DCE27BE96C9F}"/>
              </a:ext>
            </a:extLst>
          </p:cNvPr>
          <p:cNvSpPr txBox="1"/>
          <p:nvPr/>
        </p:nvSpPr>
        <p:spPr>
          <a:xfrm>
            <a:off x="3836747" y="3034432"/>
            <a:ext cx="4502494" cy="2031325"/>
          </a:xfrm>
          <a:prstGeom prst="rect">
            <a:avLst/>
          </a:prstGeom>
          <a:noFill/>
        </p:spPr>
        <p:txBody>
          <a:bodyPr wrap="square">
            <a:spAutoFit/>
          </a:bodyPr>
          <a:lstStyle/>
          <a:p>
            <a:r>
              <a:rPr lang="en-US" sz="1800" b="0" dirty="0">
                <a:solidFill>
                  <a:schemeClr val="tx1"/>
                </a:solidFill>
                <a:effectLst/>
                <a:latin typeface="SourceCodePro-Light" panose="020B0509030403020204" pitchFamily="49" charset="77"/>
              </a:rPr>
              <a:t>def </a:t>
            </a:r>
            <a:r>
              <a:rPr lang="en-US" sz="1800" b="0" dirty="0" err="1">
                <a:solidFill>
                  <a:schemeClr val="tx1"/>
                </a:solidFill>
                <a:effectLst/>
                <a:latin typeface="SourceCodePro-Light" panose="020B0509030403020204" pitchFamily="49" charset="77"/>
              </a:rPr>
              <a:t>acronym_i</a:t>
            </a:r>
            <a:r>
              <a:rPr lang="en-US" sz="1800" b="0" dirty="0">
                <a:solidFill>
                  <a:schemeClr val="tx1"/>
                </a:solidFill>
                <a:effectLst/>
                <a:latin typeface="SourceCodePro-Light" panose="020B0509030403020204" pitchFamily="49" charset="77"/>
              </a:rPr>
              <a:t>(words):</a:t>
            </a:r>
          </a:p>
          <a:p>
            <a:r>
              <a:rPr lang="en-US" sz="1800" b="0" dirty="0">
                <a:solidFill>
                  <a:schemeClr val="tx1"/>
                </a:solidFill>
                <a:effectLst/>
                <a:latin typeface="SourceCodePro-Light" panose="020B0509030403020204" pitchFamily="49" charset="77"/>
              </a:rPr>
              <a:t>    result = ''</a:t>
            </a:r>
          </a:p>
          <a:p>
            <a:r>
              <a:rPr lang="en-US" sz="1800" b="0" dirty="0">
                <a:solidFill>
                  <a:schemeClr val="tx1"/>
                </a:solidFill>
                <a:effectLst/>
                <a:latin typeface="SourceCodePro-Light" panose="020B0509030403020204" pitchFamily="49" charset="77"/>
              </a:rPr>
              <a:t>    words = </a:t>
            </a:r>
            <a:r>
              <a:rPr lang="en-US" sz="1800" b="0" dirty="0" err="1">
                <a:solidFill>
                  <a:schemeClr val="tx1"/>
                </a:solidFill>
                <a:effectLst/>
                <a:latin typeface="SourceCodePro-Light" panose="020B0509030403020204" pitchFamily="49" charset="77"/>
              </a:rPr>
              <a:t>words.split</a:t>
            </a:r>
            <a:r>
              <a:rPr lang="en-US" sz="1800" b="0" dirty="0">
                <a:solidFill>
                  <a:schemeClr val="tx1"/>
                </a:solidFill>
                <a:effectLst/>
                <a:latin typeface="SourceCodePro-Light" panose="020B0509030403020204" pitchFamily="49" charset="77"/>
              </a:rPr>
              <a:t>(' ')</a:t>
            </a:r>
          </a:p>
          <a:p>
            <a:r>
              <a:rPr lang="en-US" sz="1800" b="0" dirty="0">
                <a:solidFill>
                  <a:schemeClr val="tx1"/>
                </a:solidFill>
                <a:effectLst/>
                <a:latin typeface="SourceCodePro-Light" panose="020B0509030403020204" pitchFamily="49" charset="77"/>
              </a:rPr>
              <a:t>    for word in words:</a:t>
            </a:r>
          </a:p>
          <a:p>
            <a:r>
              <a:rPr lang="en-US" sz="1800" b="0" dirty="0">
                <a:solidFill>
                  <a:schemeClr val="tx1"/>
                </a:solidFill>
                <a:effectLst/>
                <a:latin typeface="SourceCodePro-Light" panose="020B0509030403020204" pitchFamily="49" charset="77"/>
              </a:rPr>
              <a:t>        if </a:t>
            </a:r>
            <a:r>
              <a:rPr lang="en-US" sz="1800" b="0" dirty="0" err="1">
                <a:solidFill>
                  <a:schemeClr val="tx1"/>
                </a:solidFill>
                <a:effectLst/>
                <a:latin typeface="SourceCodePro-Light" panose="020B0509030403020204" pitchFamily="49" charset="77"/>
              </a:rPr>
              <a:t>len</a:t>
            </a:r>
            <a:r>
              <a:rPr lang="en-US" sz="1800" b="0" dirty="0">
                <a:solidFill>
                  <a:schemeClr val="tx1"/>
                </a:solidFill>
                <a:effectLst/>
                <a:latin typeface="SourceCodePro-Light" panose="020B0509030403020204" pitchFamily="49" charset="77"/>
              </a:rPr>
              <a:t>(word) &gt; 4:</a:t>
            </a:r>
          </a:p>
          <a:p>
            <a:r>
              <a:rPr lang="en-US" sz="1800" b="0" dirty="0">
                <a:solidFill>
                  <a:schemeClr val="tx1"/>
                </a:solidFill>
                <a:effectLst/>
                <a:latin typeface="SourceCodePro-Light" panose="020B0509030403020204" pitchFamily="49" charset="77"/>
              </a:rPr>
              <a:t>             result += word[0]</a:t>
            </a:r>
          </a:p>
          <a:p>
            <a:r>
              <a:rPr lang="en-US" sz="1800" b="0" dirty="0">
                <a:solidFill>
                  <a:schemeClr val="tx1"/>
                </a:solidFill>
                <a:effectLst/>
                <a:latin typeface="SourceCodePro-Light" panose="020B0509030403020204" pitchFamily="49" charset="77"/>
              </a:rPr>
              <a:t>    return result</a:t>
            </a:r>
          </a:p>
        </p:txBody>
      </p:sp>
      <p:sp>
        <p:nvSpPr>
          <p:cNvPr id="2" name="Footer Placeholder 1">
            <a:extLst>
              <a:ext uri="{FF2B5EF4-FFF2-40B4-BE49-F238E27FC236}">
                <a16:creationId xmlns:a16="http://schemas.microsoft.com/office/drawing/2014/main" id="{DF56474E-2997-5FD8-F289-D151B63C97A3}"/>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theme/theme1.xml><?xml version="1.0" encoding="utf-8"?>
<a:theme xmlns:a="http://schemas.openxmlformats.org/drawingml/2006/main" name="2_Main C88C">
  <a:themeElements>
    <a:clrScheme name="UC Berkeley C88C">
      <a:dk1>
        <a:srgbClr val="000000"/>
      </a:dk1>
      <a:lt1>
        <a:srgbClr val="FFFFFF"/>
      </a:lt1>
      <a:dk2>
        <a:srgbClr val="003265"/>
      </a:dk2>
      <a:lt2>
        <a:srgbClr val="DDD5C7"/>
      </a:lt2>
      <a:accent1>
        <a:srgbClr val="FCB515"/>
      </a:accent1>
      <a:accent2>
        <a:srgbClr val="00B0DA"/>
      </a:accent2>
      <a:accent3>
        <a:srgbClr val="46535E"/>
      </a:accent3>
      <a:accent4>
        <a:srgbClr val="00A498"/>
      </a:accent4>
      <a:accent5>
        <a:srgbClr val="B9D3B6"/>
      </a:accent5>
      <a:accent6>
        <a:srgbClr val="EC4D33"/>
      </a:accent6>
      <a:hlink>
        <a:srgbClr val="3A7EA0"/>
      </a:hlink>
      <a:folHlink>
        <a:srgbClr val="3A7EA0"/>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88C" id="{C5573598-C838-DB42-8057-7BDB89560B2A}" vid="{9FB56D42-AF32-0A48-8C88-A60776868E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1331</TotalTime>
  <Words>2637</Words>
  <Application>Microsoft Macintosh PowerPoint</Application>
  <PresentationFormat>On-screen Show (16:9)</PresentationFormat>
  <Paragraphs>247</Paragraphs>
  <Slides>31</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FreightMicro Pro Book</vt:lpstr>
      <vt:lpstr>FreightMicro Pro Light</vt:lpstr>
      <vt:lpstr>FreightMicro Pro Medium</vt:lpstr>
      <vt:lpstr>Open Sans</vt:lpstr>
      <vt:lpstr>Source Code Pro</vt:lpstr>
      <vt:lpstr>Source Code Pro Medium</vt:lpstr>
      <vt:lpstr>SourceCodePro-Light</vt:lpstr>
      <vt:lpstr>2_Main C88C</vt:lpstr>
      <vt:lpstr>Programming Paradigms</vt:lpstr>
      <vt:lpstr>Announcements </vt:lpstr>
      <vt:lpstr>PowerPoint Presentation</vt:lpstr>
      <vt:lpstr>Programming Paradigms</vt:lpstr>
      <vt:lpstr>Examples of Paradigms</vt:lpstr>
      <vt:lpstr>Why?</vt:lpstr>
      <vt:lpstr>Word of Warning</vt:lpstr>
      <vt:lpstr>Programming Paradigms</vt:lpstr>
      <vt:lpstr>The Imperative Programming Paradigm</vt:lpstr>
      <vt:lpstr>The Functional Programming Paradigm</vt:lpstr>
      <vt:lpstr>Imperative vs. Functional</vt:lpstr>
      <vt:lpstr>Why do we push functional programming?</vt:lpstr>
      <vt:lpstr>A Hybrid Approach</vt:lpstr>
      <vt:lpstr>Discussion and Debate</vt:lpstr>
      <vt:lpstr>Array-Based Programming!</vt:lpstr>
      <vt:lpstr>The Object Based Programming Paradigm</vt:lpstr>
      <vt:lpstr>Object-Oriented Programming</vt:lpstr>
      <vt:lpstr>Declarative Programming</vt:lpstr>
      <vt:lpstr>The Web: HTML</vt:lpstr>
      <vt:lpstr>Declarative Programming</vt:lpstr>
      <vt:lpstr>Prolog Example (From Bernardo Pires)</vt:lpstr>
      <vt:lpstr>Declarative Programming  Results</vt:lpstr>
      <vt:lpstr>Declarative Programming</vt:lpstr>
      <vt:lpstr>Declarative Programming In Data 8</vt:lpstr>
      <vt:lpstr>Declarative or Object-Oriented?</vt:lpstr>
      <vt:lpstr>Why SQL?</vt:lpstr>
      <vt:lpstr>What is SQL?</vt:lpstr>
      <vt:lpstr>What is SQL?</vt:lpstr>
      <vt:lpstr>SQL: Describe The Shape of the result!</vt:lpstr>
      <vt:lpstr>What if I want a table with just a few rows?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Paradigms</dc:title>
  <cp:lastModifiedBy>Michael Ball</cp:lastModifiedBy>
  <cp:revision>33</cp:revision>
  <cp:lastPrinted>2023-04-12T21:02:08Z</cp:lastPrinted>
  <dcterms:modified xsi:type="dcterms:W3CDTF">2023-11-08T09:36:20Z</dcterms:modified>
</cp:coreProperties>
</file>