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704" r:id="rId1"/>
  </p:sldMasterIdLst>
  <p:notesMasterIdLst>
    <p:notesMasterId r:id="rId39"/>
  </p:notesMasterIdLst>
  <p:sldIdLst>
    <p:sldId id="360" r:id="rId2"/>
    <p:sldId id="408" r:id="rId3"/>
    <p:sldId id="259" r:id="rId4"/>
    <p:sldId id="412" r:id="rId5"/>
    <p:sldId id="425" r:id="rId6"/>
    <p:sldId id="261" r:id="rId7"/>
    <p:sldId id="406" r:id="rId8"/>
    <p:sldId id="268" r:id="rId9"/>
    <p:sldId id="269" r:id="rId10"/>
    <p:sldId id="411" r:id="rId11"/>
    <p:sldId id="422" r:id="rId12"/>
    <p:sldId id="426" r:id="rId13"/>
    <p:sldId id="416" r:id="rId14"/>
    <p:sldId id="417" r:id="rId15"/>
    <p:sldId id="407" r:id="rId16"/>
    <p:sldId id="415" r:id="rId17"/>
    <p:sldId id="414" r:id="rId18"/>
    <p:sldId id="271" r:id="rId19"/>
    <p:sldId id="428" r:id="rId20"/>
    <p:sldId id="272" r:id="rId21"/>
    <p:sldId id="427" r:id="rId22"/>
    <p:sldId id="423" r:id="rId23"/>
    <p:sldId id="429" r:id="rId24"/>
    <p:sldId id="273" r:id="rId25"/>
    <p:sldId id="274" r:id="rId26"/>
    <p:sldId id="424" r:id="rId27"/>
    <p:sldId id="405" r:id="rId28"/>
    <p:sldId id="431" r:id="rId29"/>
    <p:sldId id="430" r:id="rId30"/>
    <p:sldId id="432" r:id="rId31"/>
    <p:sldId id="418" r:id="rId32"/>
    <p:sldId id="275" r:id="rId33"/>
    <p:sldId id="420" r:id="rId34"/>
    <p:sldId id="410" r:id="rId35"/>
    <p:sldId id="421" r:id="rId36"/>
    <p:sldId id="419" r:id="rId37"/>
    <p:sldId id="276" r:id="rId38"/>
  </p:sldIdLst>
  <p:sldSz cx="12192000" cy="6858000"/>
  <p:notesSz cx="6997700" cy="9194800"/>
  <p:embeddedFontLst>
    <p:embeddedFont>
      <p:font typeface="FreightMicro Pro Book" panose="02000603020000020004" charset="0"/>
      <p:regular r:id="rId40"/>
      <p:italic r:id="rId41"/>
    </p:embeddedFont>
    <p:embeddedFont>
      <p:font typeface="FreightMicro Pro Light" panose="02000603030000020004" pitchFamily="2" charset="0"/>
      <p:regular r:id="rId42"/>
      <p:italic r:id="rId43"/>
    </p:embeddedFont>
    <p:embeddedFont>
      <p:font typeface="FreightMicro Pro Medium" panose="02000603020000020004" pitchFamily="2" charset="0"/>
      <p:regular r:id="rId44"/>
      <p:italic r:id="rId45"/>
    </p:embeddedFont>
    <p:embeddedFont>
      <p:font typeface="FreightText Pro Book" panose="02000603060000020004" pitchFamily="2" charset="0"/>
      <p:regular r:id="rId46"/>
      <p:italic r:id="rId47"/>
    </p:embeddedFont>
    <p:embeddedFont>
      <p:font typeface="Open Sans" panose="020B0606030504020204" charset="0"/>
      <p:regular r:id="rId48"/>
      <p:bold r:id="rId49"/>
      <p:italic r:id="rId50"/>
      <p:boldItalic r:id="rId51"/>
    </p:embeddedFont>
    <p:embeddedFont>
      <p:font typeface="Source Code Pro" panose="020B0309030403020204" pitchFamily="34" charset="0"/>
      <p:regular r:id="rId52"/>
      <p:bold r:id="rId53"/>
      <p:italic r:id="rId54"/>
      <p:boldItalic r:id="rId55"/>
    </p:embeddedFont>
    <p:embeddedFont>
      <p:font typeface="Source Code Pro Medium" panose="020B0309030403020204" pitchFamily="34" charset="0"/>
      <p:regular r:id="rId56"/>
      <p: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1"/>
    <p:restoredTop sz="94939"/>
  </p:normalViewPr>
  <p:slideViewPr>
    <p:cSldViewPr snapToGrid="0">
      <p:cViewPr varScale="1">
        <p:scale>
          <a:sx n="124" d="100"/>
          <a:sy n="124" d="100"/>
        </p:scale>
        <p:origin x="192" y="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Text Pro Book" panose="0200060306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Text Pro Book" panose="02000603060000020004" pitchFamily="2" charset="0"/>
              </a:rPr>
              <a:pPr/>
              <a:t>1</a:t>
            </a:fld>
            <a:endParaRPr lang="en-US" sz="900" dirty="0">
              <a:latin typeface="FreightText Pro Book" panose="0200060306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0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7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87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4378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045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5276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3999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08399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7467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4498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4472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32813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87083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0246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761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855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9125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644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3971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57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4400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456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503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generato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mgFG7PUHfo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glossary.html#term-iterator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c-api/iter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68797E-45CE-6B42-91B8-7822AD2AC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DB3C0-CAFF-CB58-DEE3-D476CE6E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E7C40-1CDD-BF8F-C95C-2359B9B4A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Iterate with for loops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num in data: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print(num)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0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1 …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eventually raises </a:t>
            </a:r>
            <a:r>
              <a:rPr lang="en-US" dirty="0" err="1">
                <a:latin typeface="Source Code Pro" panose="020B0509030403020204" pitchFamily="49" charset="77"/>
              </a:rPr>
              <a:t>StopIteration</a:t>
            </a:r>
            <a:r>
              <a:rPr lang="en-US" dirty="0">
                <a:latin typeface="Source Code Pro" panose="020B0509030403020204" pitchFamily="49" charset="77"/>
              </a:rPr>
              <a:t>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6C684-98DC-49D8-918F-9641830CDE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1442-DE72-005F-7E31-048E1D15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for, list, tuple</a:t>
            </a:r>
            <a:r>
              <a:rPr lang="en-US" dirty="0"/>
              <a:t>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1AA4CB-469F-3E27-2D9E-23B756F99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Python's built in tools </a:t>
            </a:r>
            <a:r>
              <a:rPr lang="en-US" i="1" dirty="0"/>
              <a:t>use</a:t>
            </a:r>
            <a:r>
              <a:rPr lang="en-US" dirty="0"/>
              <a:t> the iterator pattern to work!</a:t>
            </a:r>
          </a:p>
          <a:p>
            <a:r>
              <a:rPr lang="en-US" dirty="0"/>
              <a:t> for internally calls next() repeatedly</a:t>
            </a:r>
          </a:p>
          <a:p>
            <a:r>
              <a:rPr lang="en-US" dirty="0"/>
              <a:t> list() internally calls repeatedly</a:t>
            </a:r>
          </a:p>
          <a:p>
            <a:r>
              <a:rPr lang="en-US" dirty="0"/>
              <a:t> They handle the stop condition, adding to a list,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AA12D-42E7-88C7-437A-0446A3F47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802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527428-9490-C651-5155-0D2A9B64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0F208-4AB1-AAB4-895A-64F33DAB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00557-D819-1B4F-1EFD-276BC7F5D7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29B-7EF6-8F39-2585-309A37FE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45B6-079B-E8F8-B25E-EF75144F1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E9AF7-0BE1-1971-42CC-06AFEFE2A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4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DEBC42-14D4-8102-392E-9EF43E89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1E1F8-2D52-9A14-AC8D-9108B389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We've used them as list comprehensions</a:t>
            </a:r>
          </a:p>
          <a:p>
            <a:r>
              <a:rPr lang="en-US" dirty="0"/>
              <a:t> </a:t>
            </a:r>
            <a:r>
              <a:rPr lang="en-US" b="1" dirty="0"/>
              <a:t>Generator Expressions return iterators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access items by calling next()</a:t>
            </a:r>
          </a:p>
          <a:p>
            <a:r>
              <a:rPr lang="en-US" dirty="0"/>
              <a:t> An expression which computes its values on demand</a:t>
            </a:r>
          </a:p>
          <a:p>
            <a:r>
              <a:rPr lang="en-US" dirty="0"/>
              <a:t> Can be used in place of many sequences, like in for loops, map, etc.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E13C5-F4D5-13AE-C944-E72A3DED48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</a:t>
            </a:r>
            <a:r>
              <a:rPr lang="en-US" dirty="0"/>
              <a:t> = (x * x for x in range(20))</a:t>
            </a:r>
          </a:p>
          <a:p>
            <a:r>
              <a:rPr lang="en-US" dirty="0"/>
              <a:t>&gt;&gt;&gt; next(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&gt;&gt;&gt; next(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r>
              <a:rPr lang="en-US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CB4FB-0E2B-D2D4-E8FB-481F3C57F8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6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8D54-8716-BA4B-666E-EF353B9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and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52CA-6946-E04B-84E2-F4D3A13E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Calling list() works, but it builds the result in one go.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 This loses the benefits when we have large data!</a:t>
            </a:r>
          </a:p>
          <a:p>
            <a:r>
              <a:rPr lang="en-US" dirty="0">
                <a:latin typeface="Open Sans" panose="020B0606030504020204" pitchFamily="34" charset="0"/>
              </a:rPr>
              <a:t> </a:t>
            </a:r>
            <a:r>
              <a:rPr lang="en-US" dirty="0"/>
              <a:t> Generator Expressions are a short-hand to make iterators</a:t>
            </a:r>
            <a:endParaRPr lang="en-US" dirty="0">
              <a:latin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</a:rPr>
              <a:t> Generators allow us to successively </a:t>
            </a:r>
            <a:r>
              <a:rPr lang="en-US" i="1" dirty="0">
                <a:latin typeface="Open Sans" panose="020B0606030504020204" pitchFamily="34" charset="0"/>
              </a:rPr>
              <a:t>generate </a:t>
            </a:r>
            <a:r>
              <a:rPr lang="en-US" dirty="0">
                <a:latin typeface="Open Sans" panose="020B0606030504020204" pitchFamily="34" charset="0"/>
              </a:rPr>
              <a:t>(get it?) the next result!</a:t>
            </a:r>
          </a:p>
        </p:txBody>
      </p:sp>
    </p:spTree>
    <p:extLst>
      <p:ext uri="{BB962C8B-B14F-4D97-AF65-F5344CB8AC3E}">
        <p14:creationId xmlns:p14="http://schemas.microsoft.com/office/powerpoint/2010/main" val="264351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333E-D356-E5F3-DC01-AA1BC6E74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</p:spPr>
        <p:txBody>
          <a:bodyPr/>
          <a:lstStyle/>
          <a:p>
            <a:r>
              <a:rPr lang="en-US" dirty="0"/>
              <a:t>Generator Functions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7687EA3-0890-23C9-1BCE-84B10368C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5E050-C885-0C80-431F-238CFE067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57951"/>
            <a:ext cx="4348655" cy="256116"/>
          </a:xfrm>
        </p:spPr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1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470B73-D198-93AF-8BC9-0786EBC3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D4700-E40C-78D7-247E-1BCCDBA8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generator</a:t>
            </a:r>
          </a:p>
          <a:p>
            <a:pPr marL="0" indent="0">
              <a:buNone/>
            </a:pPr>
            <a:r>
              <a:rPr lang="en-US" dirty="0"/>
              <a:t>A function which returns a </a:t>
            </a:r>
            <a:r>
              <a:rPr lang="en-US" i="1" dirty="0"/>
              <a:t>generator iterator</a:t>
            </a:r>
            <a:r>
              <a:rPr lang="en-US" dirty="0"/>
              <a:t>. It looks like a normal function except that it contains yield expressions for producing a series of values usable in a for-loop or that can be retrieved one at a time with the next() function.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generator iterator</a:t>
            </a:r>
          </a:p>
          <a:p>
            <a:pPr marL="0" indent="0">
              <a:buNone/>
            </a:pPr>
            <a:r>
              <a:rPr lang="en-US" dirty="0"/>
              <a:t>An object created by a generator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948F2-7F1F-B522-D8DC-F3AE7B369B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4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2774AB-7640-B79F-9605-E2CD968C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Generator functions use the 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yield</a:t>
            </a:r>
            <a:r>
              <a:rPr lang="en-US" dirty="0"/>
              <a:t> keyword</a:t>
            </a:r>
          </a:p>
          <a:p>
            <a:r>
              <a:rPr lang="en-US" dirty="0"/>
              <a:t>Generator functions have no return statement, but they don’t return None</a:t>
            </a:r>
          </a:p>
          <a:p>
            <a:pPr lvl="1"/>
            <a:r>
              <a:rPr lang="en-US" dirty="0"/>
              <a:t>They </a:t>
            </a:r>
            <a:r>
              <a:rPr lang="en-US" i="1" dirty="0"/>
              <a:t>implicitly</a:t>
            </a:r>
            <a:r>
              <a:rPr lang="en-US" dirty="0"/>
              <a:t> return a generator object</a:t>
            </a:r>
          </a:p>
          <a:p>
            <a:r>
              <a:rPr lang="en-US" dirty="0"/>
              <a:t>Generator objects are </a:t>
            </a:r>
            <a:r>
              <a:rPr lang="en-US" i="1" dirty="0"/>
              <a:t>just</a:t>
            </a:r>
            <a:r>
              <a:rPr lang="en-US" dirty="0"/>
              <a:t> iterators</a:t>
            </a:r>
          </a:p>
          <a:p>
            <a:endParaRPr lang="en-US" dirty="0"/>
          </a:p>
        </p:txBody>
      </p:sp>
      <p:sp>
        <p:nvSpPr>
          <p:cNvPr id="232" name="Google Shape;232;p27"/>
          <p:cNvSpPr/>
          <p:nvPr/>
        </p:nvSpPr>
        <p:spPr>
          <a:xfrm>
            <a:off x="4267200" y="4343401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squares(n):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in range(n):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</a:t>
            </a: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yield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*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)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D7DEE8-DAB8-06E1-3B59-DD5B2E13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Spongebob</a:t>
            </a:r>
            <a:r>
              <a:rPr lang="en-US" dirty="0"/>
              <a:t> Case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9DB89E-8F94-F253-0E3C-AB8C2D47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952144"/>
            <a:ext cx="11430000" cy="1296256"/>
          </a:xfrm>
        </p:spPr>
        <p:txBody>
          <a:bodyPr/>
          <a:lstStyle/>
          <a:p>
            <a:r>
              <a:rPr lang="en-US" dirty="0"/>
              <a:t> Generate one letter at a time.</a:t>
            </a:r>
          </a:p>
          <a:p>
            <a:r>
              <a:rPr lang="en-US" dirty="0"/>
              <a:t> Explore how caps changes with each iteration.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1E6303-4D5D-3C56-6C92-9C16A9A518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spongebob_case</a:t>
            </a:r>
            <a:r>
              <a:rPr lang="en-US" dirty="0"/>
              <a:t>(text):</a:t>
            </a:r>
          </a:p>
          <a:p>
            <a:r>
              <a:rPr lang="en-US" dirty="0"/>
              <a:t>    caps = True</a:t>
            </a:r>
          </a:p>
          <a:p>
            <a:r>
              <a:rPr lang="en-US" dirty="0"/>
              <a:t>    for letter in text:</a:t>
            </a:r>
          </a:p>
          <a:p>
            <a:r>
              <a:rPr lang="en-US" dirty="0"/>
              <a:t>        if caps:</a:t>
            </a:r>
          </a:p>
          <a:p>
            <a:r>
              <a:rPr lang="en-US" dirty="0"/>
              <a:t>            yield </a:t>
            </a:r>
            <a:r>
              <a:rPr lang="en-US" dirty="0" err="1"/>
              <a:t>letter.upper</a:t>
            </a:r>
            <a:r>
              <a:rPr lang="en-US" dirty="0"/>
              <a:t>()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yield </a:t>
            </a:r>
            <a:r>
              <a:rPr lang="en-US" dirty="0" err="1"/>
              <a:t>letter.lower</a:t>
            </a:r>
            <a:r>
              <a:rPr lang="en-US" dirty="0"/>
              <a:t>()</a:t>
            </a:r>
          </a:p>
          <a:p>
            <a:r>
              <a:rPr lang="en-US" dirty="0"/>
              <a:t>        caps = not caps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5CB4A-57CC-24EE-3ECE-CC101C2E14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75D3-8338-0B80-0039-E61AAF83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772A-4D78-4119-887F-79C16CDF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Ants out!</a:t>
            </a:r>
          </a:p>
          <a:p>
            <a:r>
              <a:rPr lang="en-US" dirty="0"/>
              <a:t> </a:t>
            </a:r>
            <a:r>
              <a:rPr lang="en-US" b="1" dirty="0"/>
              <a:t>Check out Review &amp; Exam Prep Sections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times have moved a bit due to low attendance</a:t>
            </a:r>
          </a:p>
          <a:p>
            <a:r>
              <a:rPr lang="en-US" dirty="0"/>
              <a:t> Reminder: No class/OH/reviews on Friday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(random) Cool YouTube Video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https://www.youtube.com/watch?v=nmgFG7PUHfo</a:t>
            </a:r>
            <a:endParaRPr lang="en-US" dirty="0"/>
          </a:p>
          <a:p>
            <a:pPr lvl="1"/>
            <a:r>
              <a:rPr lang="en-US" dirty="0"/>
              <a:t> Signal Processing / History / Algorithmic Complexity</a:t>
            </a:r>
          </a:p>
        </p:txBody>
      </p:sp>
    </p:spTree>
    <p:extLst>
      <p:ext uri="{BB962C8B-B14F-4D97-AF65-F5344CB8AC3E}">
        <p14:creationId xmlns:p14="http://schemas.microsoft.com/office/powerpoint/2010/main" val="122270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95D-1072-A04D-28C3-F946315D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" name="Google Shape;241;p28"/>
          <p:cNvSpPr/>
          <p:nvPr/>
        </p:nvSpPr>
        <p:spPr>
          <a:xfrm>
            <a:off x="2590800" y="1774042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all_pairs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(x):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item1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for item2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    yield(item1, item2)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AA9D74-8AF0-89B2-079E-530CC1C9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0E660-8645-6EE2-CAF0-8BA417D2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generator function executes until we hit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yield</a:t>
            </a:r>
          </a:p>
          <a:p>
            <a:r>
              <a:rPr lang="en-US" dirty="0"/>
              <a:t> Once we hit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yield</a:t>
            </a:r>
            <a:r>
              <a:rPr lang="en-US" dirty="0"/>
              <a:t>, execution is </a:t>
            </a:r>
            <a:r>
              <a:rPr lang="en-US" i="1" dirty="0"/>
              <a:t>paused</a:t>
            </a:r>
          </a:p>
          <a:p>
            <a:r>
              <a:rPr lang="en-US" i="1" dirty="0"/>
              <a:t> </a:t>
            </a:r>
            <a:r>
              <a:rPr lang="en-US" dirty="0"/>
              <a:t>Explore this with print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8A5AF-64EA-999A-6C4E-914F0F1188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01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730D-8FD7-0981-C4D1-1CA65D105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B2A86-3D40-8FBF-B384-07FBFBB8D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BDF3C-756B-52CD-76DF-92FD63414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759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EFCE5-11DD-EA97-A733-AA1DCEF5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iterator</a:t>
            </a:r>
          </a:p>
          <a:p>
            <a:pPr marL="0" indent="0">
              <a:buNone/>
            </a:pPr>
            <a:r>
              <a:rPr lang="en-US" dirty="0"/>
              <a:t>An object representing a stream of data. Repeated calls to the iterator’s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__next__()</a:t>
            </a:r>
            <a:r>
              <a:rPr lang="en-US" dirty="0"/>
              <a:t> method (or passing it to the built-in function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next()</a:t>
            </a:r>
            <a:r>
              <a:rPr lang="en-US" dirty="0"/>
              <a:t>) return successive items in the stream. When no more data are available a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StopIteration</a:t>
            </a:r>
            <a:r>
              <a:rPr lang="en-US" dirty="0"/>
              <a:t> exception is raised instead.</a:t>
            </a:r>
          </a:p>
          <a:p>
            <a:pPr marL="0" indent="0">
              <a:buNone/>
            </a:pPr>
            <a:r>
              <a:rPr lang="en-US" b="1" dirty="0" err="1"/>
              <a:t>iterable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An object capable of returning its members one at a time. Examples of include all sequence types and objects of any classes you define with an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__() </a:t>
            </a:r>
            <a:r>
              <a:rPr lang="en-US" dirty="0"/>
              <a:t>method or with a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getitem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__() </a:t>
            </a:r>
            <a:r>
              <a:rPr lang="en-US" dirty="0"/>
              <a:t>method that implements sequence semantics.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2A7519-B368-EBEF-5AC8-11E70D81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an Iterator?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A2AAC-6AF6-C20C-6054-123BE6424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element in generator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work because they implement some "magic methods" on them. We saw magic methods when we learned about classes, </a:t>
            </a:r>
          </a:p>
          <a:p>
            <a:pPr lvl="1"/>
            <a:r>
              <a:rPr lang="en-US" dirty="0"/>
              <a:t>e.g., __</a:t>
            </a:r>
            <a:r>
              <a:rPr lang="en-US" dirty="0" err="1"/>
              <a:t>init</a:t>
            </a:r>
            <a:r>
              <a:rPr lang="en-US" dirty="0"/>
              <a:t>__, __</a:t>
            </a:r>
            <a:r>
              <a:rPr lang="en-US" dirty="0" err="1"/>
              <a:t>repr</a:t>
            </a:r>
            <a:r>
              <a:rPr lang="en-US" dirty="0"/>
              <a:t>__ and __str__.</a:t>
            </a:r>
          </a:p>
          <a:p>
            <a:r>
              <a:rPr lang="en-US" dirty="0"/>
              <a:t>The first one we see for </a:t>
            </a:r>
            <a:r>
              <a:rPr lang="en-US" dirty="0" err="1"/>
              <a:t>iterables</a:t>
            </a:r>
            <a:r>
              <a:rPr lang="en-US" dirty="0"/>
              <a:t> is</a:t>
            </a:r>
            <a:r>
              <a:rPr lang="en-US" dirty="0">
                <a:latin typeface="Source Code Pro" panose="020B0509030403020204" pitchFamily="49" charset="77"/>
              </a:rPr>
              <a:t> __next__</a:t>
            </a:r>
          </a:p>
          <a:p>
            <a:endParaRPr lang="en-US" dirty="0"/>
          </a:p>
          <a:p>
            <a:r>
              <a:rPr lang="en-US" dirty="0" err="1">
                <a:latin typeface="Source Code Pro" panose="020B0509030403020204" pitchFamily="49" charset="77"/>
                <a:sym typeface="Courier"/>
              </a:rPr>
              <a:t>iter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() </a:t>
            </a:r>
            <a:r>
              <a:rPr lang="en-US" dirty="0"/>
              <a:t>– transforms a sequence into an iterator</a:t>
            </a:r>
          </a:p>
          <a:p>
            <a:pPr lvl="1"/>
            <a:r>
              <a:rPr lang="en-US" dirty="0"/>
              <a:t> Usually this is not necessary, but can be useful.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53C53-183C-275F-E38B-56D1AB4C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Iterators: The </a:t>
            </a:r>
            <a:r>
              <a:rPr lang="en-US" sz="3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iter</a:t>
            </a:r>
            <a:r>
              <a:rPr lang="en-US" sz="3600" dirty="0"/>
              <a:t> protocol [</a:t>
            </a:r>
            <a:r>
              <a:rPr lang="en-US" sz="3600" dirty="0">
                <a:hlinkClick r:id="rId3"/>
              </a:rPr>
              <a:t>Docs</a:t>
            </a:r>
            <a:r>
              <a:rPr lang="en-US" sz="3600" dirty="0"/>
              <a:t>]</a:t>
            </a:r>
            <a:endParaRPr lang="en-US"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In order to be </a:t>
            </a:r>
            <a:r>
              <a:rPr lang="en-US" dirty="0" err="1"/>
              <a:t>iterable</a:t>
            </a:r>
            <a:r>
              <a:rPr lang="en-US" dirty="0"/>
              <a:t>, a class must implement the </a:t>
            </a:r>
            <a:r>
              <a:rPr lang="en-US" dirty="0" err="1"/>
              <a:t>iter</a:t>
            </a:r>
            <a:r>
              <a:rPr lang="en-US" dirty="0"/>
              <a:t> protocol</a:t>
            </a:r>
          </a:p>
          <a:p>
            <a:r>
              <a:rPr lang="en-US" dirty="0"/>
              <a:t>The iterator objects themselves are required to support the following two methods, which together form the iterator protocol: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__: Return the iterator object itself. This is required to allow both containers and iterators to be used with the for and in statements.</a:t>
            </a:r>
          </a:p>
          <a:p>
            <a:pPr lvl="2"/>
            <a:r>
              <a:rPr lang="en-US" dirty="0"/>
              <a:t>This method returns an iterator object (which can be self)</a:t>
            </a:r>
          </a:p>
          <a:p>
            <a:pPr lvl="1"/>
            <a:r>
              <a:rPr lang="en-US" dirty="0"/>
              <a:t>__next__ : Return the next item from the container. If there are no further items, raise the </a:t>
            </a:r>
            <a:r>
              <a:rPr lang="en-US" dirty="0" err="1"/>
              <a:t>StopIteration</a:t>
            </a:r>
            <a:r>
              <a:rPr lang="en-US" dirty="0"/>
              <a:t> exception.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24207-ED85-B308-FCD0-7898F54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Iter</a:t>
            </a:r>
            <a:r>
              <a:rPr lang="en-US" dirty="0"/>
              <a:t> Protocol In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55D7F-0F11-91B8-E1B2-DD30EB11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get to define how they are iterated over by defining these methods</a:t>
            </a:r>
          </a:p>
          <a:p>
            <a:pPr lvl="1"/>
            <a:r>
              <a:rPr lang="en-US" dirty="0"/>
              <a:t> containers (objects like lists, tuples, </a:t>
            </a:r>
            <a:r>
              <a:rPr lang="en-US" dirty="0" err="1"/>
              <a:t>etc</a:t>
            </a:r>
            <a:r>
              <a:rPr lang="en-US" dirty="0"/>
              <a:t>) typically define a Container class and a separate </a:t>
            </a:r>
            <a:r>
              <a:rPr lang="en-US" dirty="0" err="1"/>
              <a:t>ContainterIterator</a:t>
            </a:r>
            <a:r>
              <a:rPr lang="en-US" dirty="0"/>
              <a:t> class.</a:t>
            </a:r>
          </a:p>
          <a:p>
            <a:r>
              <a:rPr lang="en-US" sz="3200" dirty="0"/>
              <a:t> Lists, Ranges, </a:t>
            </a:r>
            <a:r>
              <a:rPr lang="en-US" sz="3200" dirty="0" err="1"/>
              <a:t>etc</a:t>
            </a:r>
            <a:r>
              <a:rPr lang="en-US" sz="3200" dirty="0"/>
              <a:t> are </a:t>
            </a:r>
            <a:r>
              <a:rPr lang="en-US" sz="3200" i="1" dirty="0"/>
              <a:t>not</a:t>
            </a:r>
            <a:r>
              <a:rPr lang="en-US" sz="3200" dirty="0"/>
              <a:t> directly iterators</a:t>
            </a:r>
          </a:p>
          <a:p>
            <a:pPr lvl="2"/>
            <a:r>
              <a:rPr lang="en-US" sz="2800" dirty="0"/>
              <a:t> We cannot call next() on them.</a:t>
            </a:r>
          </a:p>
          <a:p>
            <a:pPr lvl="1"/>
            <a:r>
              <a:rPr lang="en-US" sz="3200" dirty="0"/>
              <a:t> However, they implement an </a:t>
            </a:r>
            <a:r>
              <a:rPr lang="en-US" sz="32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iter</a:t>
            </a:r>
            <a:r>
              <a:rPr lang="en-US" sz="32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__</a:t>
            </a:r>
            <a:r>
              <a:rPr lang="en-US" sz="3200" dirty="0"/>
              <a:t> method, and 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list_iterator</a:t>
            </a:r>
            <a:r>
              <a:rPr lang="en-US" sz="3200" dirty="0"/>
              <a:t>, </a:t>
            </a:r>
            <a:r>
              <a:rPr lang="en-US" sz="32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range_iterator</a:t>
            </a:r>
            <a:r>
              <a:rPr lang="en-US" sz="3200" dirty="0"/>
              <a:t> class,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252DE-C9CD-94AB-41DC-5BDE46100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8D2E2-2468-004D-B478-C8722DBE4038}"/>
              </a:ext>
            </a:extLst>
          </p:cNvPr>
          <p:cNvSpPr txBox="1"/>
          <p:nvPr/>
        </p:nvSpPr>
        <p:spPr>
          <a:xfrm>
            <a:off x="4810317" y="2921169"/>
            <a:ext cx="23567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791DF-6727-76A8-83F9-AE7A4C6D7B7E}"/>
              </a:ext>
            </a:extLst>
          </p:cNvPr>
          <p:cNvSpPr txBox="1"/>
          <p:nvPr/>
        </p:nvSpPr>
        <p:spPr>
          <a:xfrm>
            <a:off x="10983686" y="56932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135A-96CA-7747-D9F4-359C92D41754}"/>
              </a:ext>
            </a:extLst>
          </p:cNvPr>
          <p:cNvSpPr txBox="1"/>
          <p:nvPr/>
        </p:nvSpPr>
        <p:spPr>
          <a:xfrm>
            <a:off x="11027229" y="6400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885D5F-4170-3E22-DB47-CFFCB3D9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C36628-7C15-A9BD-E2D8-62844E44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19F-D1FA-4A48-F9D2-1EA9D72A6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Range Iterator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9B337-AE90-831F-69DB-10BA778D8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CC1D-56C0-EF15-2400-91639B63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EF2F29-B5C5-6F8A-FA30-C0A14F2B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Range Iterator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3C64E-F842-BAB6-7330-5775D3B71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does a range need?</a:t>
            </a:r>
          </a:p>
          <a:p>
            <a:pPr lvl="1"/>
            <a:r>
              <a:rPr lang="en-US" dirty="0"/>
              <a:t> Start value</a:t>
            </a:r>
          </a:p>
          <a:p>
            <a:pPr lvl="1"/>
            <a:r>
              <a:rPr lang="en-US" dirty="0"/>
              <a:t> Stop</a:t>
            </a:r>
          </a:p>
          <a:p>
            <a:pPr lvl="1"/>
            <a:r>
              <a:rPr lang="en-US" dirty="0"/>
              <a:t> (We'll ignore step sizes)</a:t>
            </a:r>
          </a:p>
          <a:p>
            <a:r>
              <a:rPr lang="en-US" dirty="0"/>
              <a:t> keep track of the current value</a:t>
            </a:r>
          </a:p>
          <a:p>
            <a:r>
              <a:rPr lang="en-US" dirty="0"/>
              <a:t> An __</a:t>
            </a:r>
            <a:r>
              <a:rPr lang="en-US" dirty="0" err="1"/>
              <a:t>iter</a:t>
            </a:r>
            <a:r>
              <a:rPr lang="en-US" dirty="0"/>
              <a:t>__ method</a:t>
            </a:r>
          </a:p>
          <a:p>
            <a:r>
              <a:rPr lang="en-US" dirty="0"/>
              <a:t> A __next__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E317-09D8-4CF3-C832-7EA127FDB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E4D684-FE04-D13F-888C-CA0BC765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&amp; Next Lecture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sz="2400" dirty="0"/>
              <a:t>Sequences vs </a:t>
            </a:r>
            <a:r>
              <a:rPr lang="en-US" sz="2400" dirty="0" err="1"/>
              <a:t>Iterables</a:t>
            </a:r>
            <a:endParaRPr lang="en-US" sz="2400" dirty="0"/>
          </a:p>
          <a:p>
            <a:r>
              <a:rPr lang="en-US" sz="2400" dirty="0"/>
              <a:t>Using iterators without generating all the data</a:t>
            </a:r>
          </a:p>
          <a:p>
            <a:r>
              <a:rPr lang="en-US" sz="2400" dirty="0"/>
              <a:t>Magic methods</a:t>
            </a:r>
          </a:p>
          <a:p>
            <a:pPr lvl="1"/>
            <a:r>
              <a:rPr lang="en-US" sz="2400" dirty="0">
                <a:sym typeface="Courier"/>
              </a:rPr>
              <a:t> __next__</a:t>
            </a:r>
            <a:endParaRPr lang="en-US" sz="2400" dirty="0"/>
          </a:p>
          <a:p>
            <a:pPr lvl="1"/>
            <a:r>
              <a:rPr lang="en-US" sz="2400" dirty="0">
                <a:sym typeface="Courier"/>
              </a:rPr>
              <a:t> __</a:t>
            </a:r>
            <a:r>
              <a:rPr lang="en-US" sz="2400" dirty="0" err="1">
                <a:sym typeface="Courier"/>
              </a:rPr>
              <a:t>iter</a:t>
            </a:r>
            <a:r>
              <a:rPr lang="en-US" sz="2400" dirty="0">
                <a:sym typeface="Courier"/>
              </a:rPr>
              <a:t>__</a:t>
            </a:r>
            <a:endParaRPr lang="en-US" sz="2400" dirty="0"/>
          </a:p>
          <a:p>
            <a:r>
              <a:rPr lang="en-US" sz="2400" dirty="0"/>
              <a:t>Generator concept</a:t>
            </a:r>
          </a:p>
          <a:p>
            <a:pPr lvl="1"/>
            <a:r>
              <a:rPr lang="en-US" sz="2400" dirty="0"/>
              <a:t>Generating an iterator from iteration with </a:t>
            </a:r>
            <a:r>
              <a:rPr lang="en-US" sz="2400" dirty="0">
                <a:sym typeface="Courier"/>
              </a:rPr>
              <a:t>yield</a:t>
            </a:r>
            <a:endParaRPr lang="en-US" sz="2400" dirty="0"/>
          </a:p>
          <a:p>
            <a:r>
              <a:rPr lang="en-US" sz="2400" dirty="0"/>
              <a:t>Iterators – the </a:t>
            </a:r>
            <a:r>
              <a:rPr lang="en-US" sz="2400" dirty="0" err="1"/>
              <a:t>iter</a:t>
            </a:r>
            <a:r>
              <a:rPr lang="en-US" sz="2400" dirty="0"/>
              <a:t> protocol</a:t>
            </a:r>
          </a:p>
          <a:p>
            <a:r>
              <a:rPr lang="en-US" sz="2400" dirty="0"/>
              <a:t> __</a:t>
            </a:r>
            <a:r>
              <a:rPr lang="en-US" sz="2400" dirty="0" err="1"/>
              <a:t>getitem</a:t>
            </a:r>
            <a:r>
              <a:rPr lang="en-US" sz="2400" dirty="0"/>
              <a:t>__ protocol</a:t>
            </a:r>
          </a:p>
          <a:p>
            <a:r>
              <a:rPr lang="en-US" sz="2400" dirty="0"/>
              <a:t>Is an object </a:t>
            </a:r>
            <a:r>
              <a:rPr lang="en-US" sz="2400" dirty="0" err="1"/>
              <a:t>iterable</a:t>
            </a:r>
            <a:r>
              <a:rPr lang="en-US" sz="2400" dirty="0"/>
              <a:t>?</a:t>
            </a:r>
          </a:p>
          <a:p>
            <a:r>
              <a:rPr lang="en-US" sz="2400" dirty="0"/>
              <a:t>Lazy evaluation with iterators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3107B-375E-FA4D-586A-C4A0D29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AC6C7-2E85-2210-4962-EEB77B3EB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class </a:t>
            </a:r>
            <a:r>
              <a:rPr lang="en-US" sz="2000" dirty="0" err="1"/>
              <a:t>myrange</a:t>
            </a:r>
            <a:r>
              <a:rPr lang="en-US" sz="2000" dirty="0"/>
              <a:t>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self.i</a:t>
            </a:r>
            <a:r>
              <a:rPr lang="en-US" sz="2000" dirty="0"/>
              <a:t> = 0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self.n</a:t>
            </a:r>
            <a:r>
              <a:rPr lang="en-US" sz="2000" dirty="0"/>
              <a:t> = n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iter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return self</a:t>
            </a:r>
          </a:p>
          <a:p>
            <a:r>
              <a:rPr lang="en-US" sz="2000" dirty="0"/>
              <a:t>    def __next__(self):</a:t>
            </a:r>
          </a:p>
          <a:p>
            <a:r>
              <a:rPr lang="en-US" sz="2000" dirty="0"/>
              <a:t>        if </a:t>
            </a:r>
            <a:r>
              <a:rPr lang="en-US" sz="2000" dirty="0" err="1"/>
              <a:t>self.i</a:t>
            </a:r>
            <a:r>
              <a:rPr lang="en-US" sz="2000" dirty="0"/>
              <a:t> &lt; </a:t>
            </a:r>
            <a:r>
              <a:rPr lang="en-US" sz="2000" dirty="0" err="1"/>
              <a:t>self.n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   current = </a:t>
            </a:r>
            <a:r>
              <a:rPr lang="en-US" sz="2000" dirty="0" err="1"/>
              <a:t>self.i</a:t>
            </a:r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self.i</a:t>
            </a:r>
            <a:r>
              <a:rPr lang="en-US" sz="2000" dirty="0"/>
              <a:t> += 1</a:t>
            </a:r>
          </a:p>
          <a:p>
            <a:r>
              <a:rPr lang="en-US" sz="2000" dirty="0"/>
              <a:t>            return current</a:t>
            </a:r>
          </a:p>
          <a:p>
            <a:r>
              <a:rPr lang="en-US" sz="2000" dirty="0"/>
              <a:t>        else:</a:t>
            </a:r>
          </a:p>
          <a:p>
            <a:r>
              <a:rPr lang="en-US" sz="2000" dirty="0"/>
              <a:t>		raise </a:t>
            </a:r>
            <a:r>
              <a:rPr lang="en-US" sz="2000" dirty="0" err="1"/>
              <a:t>StopIteration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058D-5C48-DDDB-4204-7AE204814E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7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E64E-660D-5B06-8274-4C2D0B9C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GetItem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3A51-3F60-FEA1-C2CD-577041C8C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10AB7-D334-E02D-1E33-79836928F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42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</a:t>
            </a:r>
          </a:p>
        </p:txBody>
      </p:sp>
      <p:sp>
        <p:nvSpPr>
          <p:cNvPr id="265" name="Google Shape;265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an object can behave like a sequence is indexing: Using square brackets “[ ]” to access specific items in an object.</a:t>
            </a:r>
          </a:p>
          <a:p>
            <a:r>
              <a:rPr lang="en-US" dirty="0"/>
              <a:t>Defined by special method: 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getitem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__(self,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i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sym typeface="Courier"/>
              </a:rPr>
              <a:t>)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dirty="0"/>
              <a:t>Method returns the item at a given index</a:t>
            </a: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496" y="3107361"/>
            <a:ext cx="48387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A5B-A681-B249-75F6-E033363A6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 and Generators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908A-E939-E0F7-99F1-3B25D8F41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D6DBE-EA6E-DB24-D58F-4B466C31CA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47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B833-F14A-28A6-712D-261C4C83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BF8A-4DED-C2B9-B231-83AC1D41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Iterators: </a:t>
            </a:r>
            <a:r>
              <a:rPr lang="en-US" dirty="0"/>
              <a:t>Objects which we can use in a for loop</a:t>
            </a:r>
          </a:p>
          <a:p>
            <a:pPr lvl="1"/>
            <a:r>
              <a:rPr lang="en-US" dirty="0"/>
              <a:t> Anything that can be looped over!</a:t>
            </a:r>
          </a:p>
          <a:p>
            <a:pPr lvl="1"/>
            <a:r>
              <a:rPr lang="en-US" dirty="0"/>
              <a:t> Sometimes they’re lazy, sometimes not!</a:t>
            </a:r>
          </a:p>
          <a:p>
            <a:r>
              <a:rPr lang="en-US" dirty="0"/>
              <a:t> </a:t>
            </a:r>
            <a:r>
              <a:rPr lang="en-US" b="1" dirty="0"/>
              <a:t>Generators:</a:t>
            </a:r>
            <a:r>
              <a:rPr lang="en-US" dirty="0"/>
              <a:t> A shorthand way to make an iterator that uses yield</a:t>
            </a:r>
          </a:p>
          <a:p>
            <a:pPr lvl="1"/>
            <a:r>
              <a:rPr lang="en-US" dirty="0"/>
              <a:t> a function that uses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yield</a:t>
            </a:r>
            <a:r>
              <a:rPr lang="en-US" dirty="0"/>
              <a:t> is a </a:t>
            </a:r>
            <a:r>
              <a:rPr lang="en-US" i="1" dirty="0"/>
              <a:t>generator function</a:t>
            </a:r>
          </a:p>
          <a:p>
            <a:pPr lvl="1"/>
            <a:r>
              <a:rPr lang="en-US" dirty="0"/>
              <a:t> a generator function returns a </a:t>
            </a:r>
            <a:r>
              <a:rPr lang="en-US" i="1" dirty="0"/>
              <a:t>generator object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Generators do </a:t>
            </a:r>
            <a:r>
              <a:rPr lang="en-US" b="1" dirty="0"/>
              <a:t>not</a:t>
            </a:r>
            <a:r>
              <a:rPr lang="en-US" dirty="0"/>
              <a:t> use return</a:t>
            </a:r>
          </a:p>
          <a:p>
            <a:r>
              <a:rPr lang="en-US" i="1" dirty="0"/>
              <a:t> </a:t>
            </a:r>
            <a:r>
              <a:rPr lang="en-US" b="1" dirty="0"/>
              <a:t>Sequences: </a:t>
            </a:r>
            <a:r>
              <a:rPr lang="en-US" dirty="0"/>
              <a:t>A particular type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i="1" dirty="0"/>
              <a:t> </a:t>
            </a:r>
            <a:r>
              <a:rPr lang="en-US" dirty="0"/>
              <a:t>They know they’re length, support slicing</a:t>
            </a:r>
          </a:p>
          <a:p>
            <a:pPr lvl="1"/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i="1" dirty="0"/>
              <a:t>not</a:t>
            </a:r>
            <a:r>
              <a:rPr lang="en-US" dirty="0"/>
              <a:t> lazy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16842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8634EB-F094-445E-797E-35776CE2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C5808-C212-2061-F4D3-ED87851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3C28-D6DA-E99E-5AB5-8472C273B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1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6E5E-F468-E6FE-D6B0-23DE0B45B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CD8EF-0D92-964E-466B-B5816AFB6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B825A-C076-23C5-7CEF-23134100C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26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an object is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Courier"/>
              </a:rPr>
              <a:t>from </a:t>
            </a:r>
            <a:r>
              <a:rPr lang="en-US" dirty="0" err="1">
                <a:sym typeface="Courier"/>
              </a:rPr>
              <a:t>collections.abc</a:t>
            </a:r>
            <a:r>
              <a:rPr lang="en-US" dirty="0">
                <a:sym typeface="Courier"/>
              </a:rPr>
              <a:t> import </a:t>
            </a:r>
            <a:r>
              <a:rPr lang="en-US" dirty="0" err="1">
                <a:sym typeface="Courier"/>
              </a:rPr>
              <a:t>Iterable</a:t>
            </a:r>
            <a:endParaRPr lang="en-US" dirty="0">
              <a:sym typeface="Courier"/>
            </a:endParaRPr>
          </a:p>
          <a:p>
            <a:r>
              <a:rPr lang="en-US" dirty="0" err="1">
                <a:sym typeface="Courier"/>
              </a:rPr>
              <a:t>isinstance</a:t>
            </a:r>
            <a:r>
              <a:rPr lang="en-US" dirty="0">
                <a:sym typeface="Courier"/>
              </a:rPr>
              <a:t>([1,2,3], </a:t>
            </a:r>
            <a:r>
              <a:rPr lang="en-US" dirty="0" err="1">
                <a:sym typeface="Courier"/>
              </a:rPr>
              <a:t>Iterable</a:t>
            </a:r>
            <a:r>
              <a:rPr lang="en-US" dirty="0">
                <a:sym typeface="Courier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more general than checking for any list of particular type, e.g., list, tuple, string...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0F48-E6AA-C9B3-3B63-E3A1E524A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Iterators &amp; </a:t>
            </a:r>
            <a:r>
              <a:rPr lang="en-US" dirty="0" err="1"/>
              <a:t>Genators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A419A-DEE2-F0E1-36EB-46B3BD9FB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CF97D-4522-9F8A-C9A1-AD05AC6437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3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39CDD5-92BD-ED07-137F-3EE96655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955C4-1E19-0C6D-1B34-555570AC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Iterators and similar patterns exist in many languages</a:t>
            </a:r>
          </a:p>
          <a:p>
            <a:pPr lvl="1"/>
            <a:r>
              <a:rPr lang="en-US" dirty="0"/>
              <a:t> We'll see more examples when we work with SQL</a:t>
            </a:r>
          </a:p>
          <a:p>
            <a:r>
              <a:rPr lang="en-US" dirty="0"/>
              <a:t> Often times, with large data we can't compute a result immediately.</a:t>
            </a:r>
          </a:p>
          <a:p>
            <a:pPr lvl="1"/>
            <a:r>
              <a:rPr lang="en-US" dirty="0"/>
              <a:t> What if we have infinite data?</a:t>
            </a:r>
          </a:p>
          <a:p>
            <a:r>
              <a:rPr lang="en-US" dirty="0"/>
              <a:t> A template for iteration makes solving (some) problems </a:t>
            </a:r>
            <a:r>
              <a:rPr lang="en-US" i="1" dirty="0"/>
              <a:t>easy.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02AA3-3F7F-B7E6-FD42-16B623114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55C51A-D970-227C-A193-40797E98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Why Object-Oriented Design?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sz="2400" dirty="0"/>
              <a:t>Approach creation of a class as a design problem</a:t>
            </a:r>
          </a:p>
          <a:p>
            <a:pPr lvl="1"/>
            <a:r>
              <a:rPr lang="en-US" sz="2400" dirty="0"/>
              <a:t>Meaningful behavior =&gt; methods [&amp; attributes]</a:t>
            </a:r>
          </a:p>
          <a:p>
            <a:pPr lvl="1"/>
            <a:r>
              <a:rPr lang="en-US" sz="2400" dirty="0"/>
              <a:t>ADT methodology</a:t>
            </a:r>
          </a:p>
          <a:p>
            <a:pPr lvl="1"/>
            <a:r>
              <a:rPr lang="en-US" sz="2400" dirty="0"/>
              <a:t>What’s private and hidden? vs What’s public?</a:t>
            </a:r>
          </a:p>
          <a:p>
            <a:r>
              <a:rPr lang="en-US" sz="2400" dirty="0"/>
              <a:t> Design for composition: </a:t>
            </a:r>
          </a:p>
          <a:p>
            <a:pPr lvl="1"/>
            <a:r>
              <a:rPr lang="en-US" sz="2400" dirty="0"/>
              <a:t> Use consistent patterns to solve problems more easily.</a:t>
            </a:r>
          </a:p>
          <a:p>
            <a:endParaRPr lang="en-US" sz="2400" dirty="0"/>
          </a:p>
          <a:p>
            <a:r>
              <a:rPr lang="en-US" sz="2400" dirty="0"/>
              <a:t>Anticipate exceptional cases and unforeseen problems</a:t>
            </a:r>
          </a:p>
          <a:p>
            <a:pPr lvl="1"/>
            <a:r>
              <a:rPr lang="en-US" sz="2400" dirty="0"/>
              <a:t>try … catch</a:t>
            </a:r>
          </a:p>
          <a:p>
            <a:pPr lvl="1"/>
            <a:r>
              <a:rPr lang="en-US" sz="2400" dirty="0"/>
              <a:t>raise / assert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032-6B1A-4BF8-856A-F38960E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</a:t>
            </a:r>
            <a:r>
              <a:rPr lang="en-US" b="1" dirty="0"/>
              <a:t>sequence</a:t>
            </a:r>
            <a:r>
              <a:rPr lang="en-US" dirty="0"/>
              <a:t>? [</a:t>
            </a:r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6594-F0B5-406B-77BF-5EC99A57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Sequence is an "ordered set"</a:t>
            </a:r>
          </a:p>
          <a:p>
            <a:pPr lvl="1"/>
            <a:r>
              <a:rPr lang="en-US" sz="2400" dirty="0"/>
              <a:t> list</a:t>
            </a:r>
          </a:p>
          <a:p>
            <a:pPr lvl="1"/>
            <a:r>
              <a:rPr lang="en-US" sz="2400" dirty="0"/>
              <a:t> tuples</a:t>
            </a:r>
          </a:p>
          <a:p>
            <a:pPr lvl="1"/>
            <a:r>
              <a:rPr lang="en-US" sz="2400" dirty="0"/>
              <a:t> ranges</a:t>
            </a:r>
          </a:p>
          <a:p>
            <a:pPr lvl="1"/>
            <a:r>
              <a:rPr lang="en-US" sz="2400" dirty="0"/>
              <a:t> strings</a:t>
            </a:r>
          </a:p>
          <a:p>
            <a:r>
              <a:rPr lang="en-US" sz="2400" dirty="0"/>
              <a:t> Some common operations:</a:t>
            </a:r>
          </a:p>
          <a:p>
            <a:pPr lvl="1"/>
            <a:r>
              <a:rPr lang="en-US" sz="2400" dirty="0"/>
              <a:t> Slicing syntax: </a:t>
            </a:r>
            <a:r>
              <a:rPr lang="en-US" sz="2400" dirty="0">
                <a:latin typeface="Source Code Pro" panose="020B0509030403020204" pitchFamily="49" charset="77"/>
              </a:rPr>
              <a:t>data[1:3]</a:t>
            </a:r>
          </a:p>
          <a:p>
            <a:pPr lvl="1"/>
            <a:r>
              <a:rPr lang="en-US" sz="2400" dirty="0"/>
              <a:t> Membership: </a:t>
            </a:r>
            <a:r>
              <a:rPr lang="en-US" sz="2400" dirty="0">
                <a:latin typeface="Source Code Pro" panose="020B0509030403020204" pitchFamily="49" charset="77"/>
              </a:rPr>
              <a:t>'cs88' in courses</a:t>
            </a:r>
          </a:p>
          <a:p>
            <a:pPr lvl="1"/>
            <a:r>
              <a:rPr lang="en-US" sz="2400" dirty="0"/>
              <a:t> Concatenation: </a:t>
            </a:r>
            <a:r>
              <a:rPr lang="en-US" sz="2400" dirty="0" err="1">
                <a:latin typeface="Source Code Pro" panose="020B0509030403020204" pitchFamily="49" charset="77"/>
              </a:rPr>
              <a:t>breakfast_foods</a:t>
            </a:r>
            <a:r>
              <a:rPr lang="en-US" sz="2400" dirty="0">
                <a:latin typeface="Source Code Pro" panose="020B0509030403020204" pitchFamily="49" charset="77"/>
              </a:rPr>
              <a:t> + </a:t>
            </a:r>
            <a:r>
              <a:rPr lang="en-US" sz="2400" dirty="0" err="1">
                <a:latin typeface="Source Code Pro" panose="020B0509030403020204" pitchFamily="49" charset="77"/>
              </a:rPr>
              <a:t>lunch_foods</a:t>
            </a:r>
            <a:r>
              <a:rPr lang="en-US" sz="2400" dirty="0">
                <a:latin typeface="Source Code Pro" panose="020B0509030403020204" pitchFamily="49" charset="77"/>
              </a:rPr>
              <a:t> + </a:t>
            </a:r>
            <a:r>
              <a:rPr lang="en-US" sz="2400" dirty="0" err="1">
                <a:latin typeface="Source Code Pro" panose="020B0509030403020204" pitchFamily="49" charset="77"/>
              </a:rPr>
              <a:t>dinner_foods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sz="2400" dirty="0"/>
              <a:t> Count Items: </a:t>
            </a:r>
            <a:r>
              <a:rPr lang="en-US" sz="2400" dirty="0">
                <a:latin typeface="Source Code Pro" panose="020B0509030403020204" pitchFamily="49" charset="77"/>
              </a:rPr>
              <a:t>'cs88'.count('8')</a:t>
            </a:r>
          </a:p>
        </p:txBody>
      </p:sp>
    </p:spTree>
    <p:extLst>
      <p:ext uri="{BB962C8B-B14F-4D97-AF65-F5344CB8AC3E}">
        <p14:creationId xmlns:p14="http://schemas.microsoft.com/office/powerpoint/2010/main" val="89577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- an object you can iterate over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iterable</a:t>
            </a:r>
            <a:r>
              <a:rPr lang="en-US" dirty="0"/>
              <a:t>: An object capable of yielding its members one at a time.</a:t>
            </a:r>
          </a:p>
          <a:p>
            <a:r>
              <a:rPr lang="en-US" b="1" dirty="0"/>
              <a:t>iterator</a:t>
            </a:r>
            <a:r>
              <a:rPr lang="en-US" dirty="0"/>
              <a:t>: An object representing a stream of data.</a:t>
            </a:r>
          </a:p>
          <a:p>
            <a:r>
              <a:rPr lang="en-US" dirty="0"/>
              <a:t>We have worked with many </a:t>
            </a:r>
            <a:r>
              <a:rPr lang="en-US" dirty="0" err="1"/>
              <a:t>iterables</a:t>
            </a:r>
            <a:r>
              <a:rPr lang="en-US" dirty="0"/>
              <a:t> as sequences</a:t>
            </a:r>
          </a:p>
          <a:p>
            <a:pPr lvl="1"/>
            <a:r>
              <a:rPr lang="en-US" dirty="0"/>
              <a:t> i.e. We haven't yet cared about the more generic forms.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map, filter, zip</a:t>
            </a:r>
            <a:b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</a:b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r>
              <a:rPr lang="en-US" dirty="0"/>
              <a:t>These objects are </a:t>
            </a:r>
            <a:r>
              <a:rPr lang="en-US" b="1" dirty="0"/>
              <a:t>not</a:t>
            </a:r>
            <a:r>
              <a:rPr lang="en-US" dirty="0"/>
              <a:t> sequences.</a:t>
            </a:r>
          </a:p>
          <a:p>
            <a:r>
              <a:rPr lang="en-US" dirty="0"/>
              <a:t> They are </a:t>
            </a:r>
            <a:r>
              <a:rPr lang="en-US" i="1" dirty="0" err="1"/>
              <a:t>iterables</a:t>
            </a:r>
            <a:r>
              <a:rPr lang="en-US" dirty="0"/>
              <a:t>. A "stream" of data we can iterate over.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Can't directly slice into them.</a:t>
            </a:r>
          </a:p>
          <a:p>
            <a:pPr lvl="1"/>
            <a:r>
              <a:rPr lang="en-US" dirty="0"/>
              <a:t>Don't know their length</a:t>
            </a:r>
          </a:p>
          <a:p>
            <a:r>
              <a:rPr lang="en-US" dirty="0"/>
              <a:t>If we want to see all the elements at once, we need to explicitly collect them, by using list() or tuple()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4812</TotalTime>
  <Words>1902</Words>
  <Application>Microsoft Macintosh PowerPoint</Application>
  <PresentationFormat>Widescreen</PresentationFormat>
  <Paragraphs>228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Open Sans</vt:lpstr>
      <vt:lpstr>FreightMicro Pro Book</vt:lpstr>
      <vt:lpstr>Source Code Pro</vt:lpstr>
      <vt:lpstr>Arial</vt:lpstr>
      <vt:lpstr>FreightMicro Pro Light</vt:lpstr>
      <vt:lpstr>FreightMicro Pro Medium</vt:lpstr>
      <vt:lpstr>FreightText Pro Book</vt:lpstr>
      <vt:lpstr>Source Code Pro Medium</vt:lpstr>
      <vt:lpstr>3_Main C88C</vt:lpstr>
      <vt:lpstr>Iterators and Generators</vt:lpstr>
      <vt:lpstr>Announcements</vt:lpstr>
      <vt:lpstr>Today &amp; Next Lecture</vt:lpstr>
      <vt:lpstr>Iterators &amp; Genators</vt:lpstr>
      <vt:lpstr>Why?</vt:lpstr>
      <vt:lpstr>Review: Why Object-Oriented Design?</vt:lpstr>
      <vt:lpstr>Review: What is a sequence? [Docs]</vt:lpstr>
      <vt:lpstr>Iterable - an object you can iterate over</vt:lpstr>
      <vt:lpstr>Functions that return iterables</vt:lpstr>
      <vt:lpstr>Using an iterator</vt:lpstr>
      <vt:lpstr>How do for, list, tuple Work?</vt:lpstr>
      <vt:lpstr>Demo</vt:lpstr>
      <vt:lpstr>Generator Expressions</vt:lpstr>
      <vt:lpstr>Generator Expressions</vt:lpstr>
      <vt:lpstr>Generator Expressions and Generators</vt:lpstr>
      <vt:lpstr>Generator Functions</vt:lpstr>
      <vt:lpstr>Terminology [Docs]</vt:lpstr>
      <vt:lpstr>Generators: turning iteration into an iterable</vt:lpstr>
      <vt:lpstr>Spongebob Case</vt:lpstr>
      <vt:lpstr>Nest iteration</vt:lpstr>
      <vt:lpstr>Order of Execution</vt:lpstr>
      <vt:lpstr>Iterators</vt:lpstr>
      <vt:lpstr>What's an Iterator? [Docs]</vt:lpstr>
      <vt:lpstr>Next element in generator iterable</vt:lpstr>
      <vt:lpstr>Iterators: The iter protocol [Docs]</vt:lpstr>
      <vt:lpstr>The Iter Protocol In Practice</vt:lpstr>
      <vt:lpstr>Iterables</vt:lpstr>
      <vt:lpstr>Building a Range Iterator</vt:lpstr>
      <vt:lpstr>Making a Range Iterator</vt:lpstr>
      <vt:lpstr>Example</vt:lpstr>
      <vt:lpstr>The GetItem Protocol</vt:lpstr>
      <vt:lpstr>Get Item protocol</vt:lpstr>
      <vt:lpstr>Iterators and Generators Review</vt:lpstr>
      <vt:lpstr>Terms and Tools</vt:lpstr>
      <vt:lpstr>PowerPoint Presentation</vt:lpstr>
      <vt:lpstr>Type Checking</vt:lpstr>
      <vt:lpstr>Determining if an object is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Michael Ball</cp:lastModifiedBy>
  <cp:revision>68</cp:revision>
  <cp:lastPrinted>2023-04-17T20:53:57Z</cp:lastPrinted>
  <dcterms:modified xsi:type="dcterms:W3CDTF">2023-11-08T23:25:52Z</dcterms:modified>
</cp:coreProperties>
</file>