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comments/comment1.xml" ContentType="application/vnd.openxmlformats-officedocument.presentationml.comment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28" r:id="rId1"/>
  </p:sldMasterIdLst>
  <p:notesMasterIdLst>
    <p:notesMasterId r:id="rId35"/>
  </p:notesMasterIdLst>
  <p:handoutMasterIdLst>
    <p:handoutMasterId r:id="rId36"/>
  </p:handoutMasterIdLst>
  <p:sldIdLst>
    <p:sldId id="396" r:id="rId2"/>
    <p:sldId id="406" r:id="rId3"/>
    <p:sldId id="405" r:id="rId4"/>
    <p:sldId id="412" r:id="rId5"/>
    <p:sldId id="391" r:id="rId6"/>
    <p:sldId id="390" r:id="rId7"/>
    <p:sldId id="371" r:id="rId8"/>
    <p:sldId id="410" r:id="rId9"/>
    <p:sldId id="409" r:id="rId10"/>
    <p:sldId id="411" r:id="rId11"/>
    <p:sldId id="398" r:id="rId12"/>
    <p:sldId id="378" r:id="rId13"/>
    <p:sldId id="386" r:id="rId14"/>
    <p:sldId id="377" r:id="rId15"/>
    <p:sldId id="379" r:id="rId16"/>
    <p:sldId id="399" r:id="rId17"/>
    <p:sldId id="407" r:id="rId18"/>
    <p:sldId id="408" r:id="rId19"/>
    <p:sldId id="392" r:id="rId20"/>
    <p:sldId id="400" r:id="rId21"/>
    <p:sldId id="367" r:id="rId22"/>
    <p:sldId id="402" r:id="rId23"/>
    <p:sldId id="287" r:id="rId24"/>
    <p:sldId id="293" r:id="rId25"/>
    <p:sldId id="266" r:id="rId26"/>
    <p:sldId id="289" r:id="rId27"/>
    <p:sldId id="265" r:id="rId28"/>
    <p:sldId id="288" r:id="rId29"/>
    <p:sldId id="401" r:id="rId30"/>
    <p:sldId id="403" r:id="rId31"/>
    <p:sldId id="366" r:id="rId32"/>
    <p:sldId id="404" r:id="rId33"/>
    <p:sldId id="384" r:id="rId34"/>
  </p:sldIdLst>
  <p:sldSz cx="12192000" cy="6858000"/>
  <p:notesSz cx="6997700" cy="91948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 id="2" name="Microsoft Office User" initials="Office"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2B7"/>
    <a:srgbClr val="EFE683"/>
    <a:srgbClr val="BCB667"/>
    <a:srgbClr val="55FC02"/>
    <a:srgbClr val="FBBA03"/>
    <a:srgbClr val="000000"/>
    <a:srgbClr val="FF6666"/>
    <a:srgbClr val="CC3333"/>
    <a:srgbClr val="CC996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95" autoAdjust="0"/>
    <p:restoredTop sz="97103" autoAdjust="0"/>
  </p:normalViewPr>
  <p:slideViewPr>
    <p:cSldViewPr>
      <p:cViewPr varScale="1">
        <p:scale>
          <a:sx n="124" d="100"/>
          <a:sy n="124" d="100"/>
        </p:scale>
        <p:origin x="192" y="9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1722" y="-210"/>
      </p:cViewPr>
      <p:guideLst>
        <p:guide orient="horz" pos="2896"/>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1-25T13:39:06.944"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vl1pPr>
          </a:lstStyle>
          <a:p>
            <a:pPr>
              <a:defRPr/>
            </a:pPr>
            <a:endParaRPr lang="en-US" i="0" dirty="0">
              <a:latin typeface="Open Sans" panose="020B0606030504020204" pitchFamily="34" charset="0"/>
            </a:endParaRPr>
          </a:p>
        </p:txBody>
      </p:sp>
      <p:sp>
        <p:nvSpPr>
          <p:cNvPr id="3075" name="Rectangle 3"/>
          <p:cNvSpPr>
            <a:spLocks noGrp="1" noChangeArrowheads="1"/>
          </p:cNvSpPr>
          <p:nvPr>
            <p:ph type="dt" sz="quarter"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vl1pPr>
          </a:lstStyle>
          <a:p>
            <a:pPr>
              <a:defRPr/>
            </a:pPr>
            <a:endParaRPr lang="en-US" i="0" dirty="0">
              <a:latin typeface="Open Sans" panose="020B0606030504020204" pitchFamily="34" charset="0"/>
            </a:endParaRPr>
          </a:p>
        </p:txBody>
      </p:sp>
      <p:sp>
        <p:nvSpPr>
          <p:cNvPr id="3076" name="Rectangle 4"/>
          <p:cNvSpPr>
            <a:spLocks noGrp="1" noChangeArrowheads="1"/>
          </p:cNvSpPr>
          <p:nvPr>
            <p:ph type="ftr" sz="quarter" idx="2"/>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vl1pPr>
          </a:lstStyle>
          <a:p>
            <a:pPr>
              <a:defRPr/>
            </a:pPr>
            <a:endParaRPr lang="en-US" i="0" dirty="0">
              <a:latin typeface="Open Sans" panose="020B0606030504020204" pitchFamily="34" charset="0"/>
            </a:endParaRPr>
          </a:p>
        </p:txBody>
      </p:sp>
      <p:sp>
        <p:nvSpPr>
          <p:cNvPr id="3077" name="Rectangle 5"/>
          <p:cNvSpPr>
            <a:spLocks noGrp="1" noChangeArrowheads="1"/>
          </p:cNvSpPr>
          <p:nvPr>
            <p:ph type="sldNum" sz="quarter" idx="3"/>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vl1pPr>
          </a:lstStyle>
          <a:p>
            <a:pPr>
              <a:defRPr/>
            </a:pPr>
            <a:fld id="{5D842B50-2395-AF47-9853-6C85347CE998}" type="slidenum">
              <a:rPr lang="en-US" i="0">
                <a:latin typeface="Open Sans" panose="020B0606030504020204" pitchFamily="34" charset="0"/>
              </a:rPr>
              <a:pPr>
                <a:defRPr/>
              </a:pPr>
              <a:t>‹#›</a:t>
            </a:fld>
            <a:endParaRPr lang="en-US" i="0" dirty="0">
              <a:latin typeface="Open Sans" panose="020B0606030504020204" pitchFamily="34" charset="0"/>
            </a:endParaRPr>
          </a:p>
        </p:txBody>
      </p:sp>
    </p:spTree>
    <p:extLst>
      <p:ext uri="{BB962C8B-B14F-4D97-AF65-F5344CB8AC3E}">
        <p14:creationId xmlns:p14="http://schemas.microsoft.com/office/powerpoint/2010/main" val="1540710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b="0" i="0">
                <a:latin typeface="Open Sans" panose="020B0606030504020204" pitchFamily="34" charset="0"/>
              </a:defRPr>
            </a:lvl1pPr>
          </a:lstStyle>
          <a:p>
            <a:pPr>
              <a:defRPr/>
            </a:pPr>
            <a:endParaRPr lang="en-US" dirty="0"/>
          </a:p>
        </p:txBody>
      </p:sp>
      <p:sp>
        <p:nvSpPr>
          <p:cNvPr id="2051" name="Rectangle 3"/>
          <p:cNvSpPr>
            <a:spLocks noGrp="1" noChangeArrowheads="1"/>
          </p:cNvSpPr>
          <p:nvPr>
            <p:ph type="dt"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b="0" i="0">
                <a:latin typeface="Open Sans" panose="020B0606030504020204" pitchFamily="34" charset="0"/>
              </a:defRPr>
            </a:lvl1pPr>
          </a:lstStyle>
          <a:p>
            <a:pPr>
              <a:defRPr/>
            </a:pPr>
            <a:endParaRPr lang="en-US" dirty="0"/>
          </a:p>
        </p:txBody>
      </p:sp>
      <p:sp>
        <p:nvSpPr>
          <p:cNvPr id="2052" name="Rectangle 4"/>
          <p:cNvSpPr>
            <a:spLocks noGrp="1" noChangeArrowheads="1"/>
          </p:cNvSpPr>
          <p:nvPr>
            <p:ph type="ftr" sz="quarter" idx="4"/>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b="0" i="0">
                <a:latin typeface="Open Sans" panose="020B0606030504020204" pitchFamily="34" charset="0"/>
              </a:defRPr>
            </a:lvl1pPr>
          </a:lstStyle>
          <a:p>
            <a:pPr>
              <a:defRPr/>
            </a:pPr>
            <a:endParaRPr lang="en-US" dirty="0"/>
          </a:p>
        </p:txBody>
      </p:sp>
      <p:sp>
        <p:nvSpPr>
          <p:cNvPr id="2053" name="Rectangle 5"/>
          <p:cNvSpPr>
            <a:spLocks noGrp="1" noChangeArrowheads="1"/>
          </p:cNvSpPr>
          <p:nvPr>
            <p:ph type="sldNum" sz="quarter" idx="5"/>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b="0" i="0">
                <a:latin typeface="Open Sans" panose="020B0606030504020204" pitchFamily="34" charset="0"/>
              </a:defRPr>
            </a:lvl1pPr>
          </a:lstStyle>
          <a:p>
            <a:pPr>
              <a:defRPr/>
            </a:pPr>
            <a:fld id="{7DAEA246-AA45-9741-BAF0-58C69264CAE3}" type="slidenum">
              <a:rPr lang="en-US" smtClean="0"/>
              <a:pPr>
                <a:defRPr/>
              </a:pPr>
              <a:t>‹#›</a:t>
            </a:fld>
            <a:endParaRPr lang="en-US" dirty="0"/>
          </a:p>
        </p:txBody>
      </p:sp>
      <p:sp>
        <p:nvSpPr>
          <p:cNvPr id="16390" name="Rectangle 6"/>
          <p:cNvSpPr>
            <a:spLocks noChangeArrowheads="1"/>
          </p:cNvSpPr>
          <p:nvPr/>
        </p:nvSpPr>
        <p:spPr bwMode="auto">
          <a:xfrm>
            <a:off x="3120823" y="8761413"/>
            <a:ext cx="756056" cy="255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8622" tIns="44310" rIns="88622" bIns="44310">
            <a:spAutoFit/>
          </a:bodyPr>
          <a:lstStyle/>
          <a:p>
            <a:pPr algn="ctr" defTabSz="876300">
              <a:lnSpc>
                <a:spcPct val="90000"/>
              </a:lnSpc>
            </a:pPr>
            <a:r>
              <a:rPr lang="en-US" sz="1200" b="0" i="0" dirty="0">
                <a:latin typeface="Open Sans" panose="020B0606030504020204" pitchFamily="34" charset="0"/>
              </a:rPr>
              <a:t>Page </a:t>
            </a:r>
            <a:fld id="{C7046C59-8902-C545-AA0A-0F8828FEF2D6}" type="slidenum">
              <a:rPr lang="en-US" sz="1200" b="0" i="0">
                <a:latin typeface="Open Sans" panose="020B0606030504020204" pitchFamily="34" charset="0"/>
              </a:rPr>
              <a:pPr algn="ctr" defTabSz="876300">
                <a:lnSpc>
                  <a:spcPct val="90000"/>
                </a:lnSpc>
              </a:pPr>
              <a:t>‹#›</a:t>
            </a:fld>
            <a:endParaRPr lang="en-US" sz="1200" b="0" i="0" dirty="0">
              <a:latin typeface="Open Sans" panose="020B0606030504020204" pitchFamily="34" charset="0"/>
            </a:endParaRPr>
          </a:p>
        </p:txBody>
      </p:sp>
      <p:sp>
        <p:nvSpPr>
          <p:cNvPr id="16391" name="Rectangle 7"/>
          <p:cNvSpPr>
            <a:spLocks noGrp="1" noRot="1" noChangeAspect="1" noChangeArrowheads="1" noTextEdit="1"/>
          </p:cNvSpPr>
          <p:nvPr>
            <p:ph type="sldImg" idx="2"/>
          </p:nvPr>
        </p:nvSpPr>
        <p:spPr bwMode="auto">
          <a:xfrm>
            <a:off x="777875" y="882650"/>
            <a:ext cx="5441950" cy="3062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56" name="Rectangle 8"/>
          <p:cNvSpPr>
            <a:spLocks noGrp="1" noChangeArrowheads="1"/>
          </p:cNvSpPr>
          <p:nvPr>
            <p:ph type="body" sz="quarter" idx="3"/>
          </p:nvPr>
        </p:nvSpPr>
        <p:spPr bwMode="auto">
          <a:xfrm>
            <a:off x="933450" y="4367213"/>
            <a:ext cx="5130800" cy="4137025"/>
          </a:xfrm>
          <a:prstGeom prst="rect">
            <a:avLst/>
          </a:prstGeom>
          <a:noFill/>
          <a:ln w="9525">
            <a:noFill/>
            <a:miter lim="800000"/>
            <a:headEnd/>
            <a:tailEnd/>
          </a:ln>
          <a:effectLst/>
        </p:spPr>
        <p:txBody>
          <a:bodyPr vert="horz" wrap="square" lIns="92910" tIns="45740" rIns="92910" bIns="45740" numCol="1" anchor="t" anchorCtr="0" compatLnSpc="1">
            <a:prstTxWarp prst="textNoShape">
              <a:avLst/>
            </a:prstTxWarp>
          </a:bodyPr>
          <a:lstStyle/>
          <a:p>
            <a:pPr lvl="0"/>
            <a:r>
              <a:rPr lang="en-US" noProof="0" dirty="0"/>
              <a:t>Body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968665994"/>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b="0" i="0" kern="1200">
        <a:solidFill>
          <a:schemeClr val="tx1"/>
        </a:solidFill>
        <a:latin typeface="Open Sans" panose="020B0606030504020204" pitchFamily="34"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b="0" i="0" kern="1200">
        <a:solidFill>
          <a:schemeClr val="tx1"/>
        </a:solidFill>
        <a:latin typeface="Open Sans" panose="020B0606030504020204" pitchFamily="34" charset="0"/>
        <a:ea typeface="ＭＳ Ｐゴシック" charset="-128"/>
        <a:cs typeface="+mn-cs"/>
      </a:defRPr>
    </a:lvl2pPr>
    <a:lvl3pPr marL="914400" algn="l" rtl="0" eaLnBrk="0" fontAlgn="base" hangingPunct="0">
      <a:lnSpc>
        <a:spcPct val="90000"/>
      </a:lnSpc>
      <a:spcBef>
        <a:spcPct val="40000"/>
      </a:spcBef>
      <a:spcAft>
        <a:spcPct val="0"/>
      </a:spcAft>
      <a:defRPr sz="1200" b="0" i="0" kern="1200">
        <a:solidFill>
          <a:schemeClr val="tx1"/>
        </a:solidFill>
        <a:latin typeface="Open Sans" panose="020B0606030504020204" pitchFamily="34" charset="0"/>
        <a:ea typeface="ＭＳ Ｐゴシック" charset="-128"/>
        <a:cs typeface="+mn-cs"/>
      </a:defRPr>
    </a:lvl3pPr>
    <a:lvl4pPr marL="1371600" algn="l" rtl="0" eaLnBrk="0" fontAlgn="base" hangingPunct="0">
      <a:lnSpc>
        <a:spcPct val="90000"/>
      </a:lnSpc>
      <a:spcBef>
        <a:spcPct val="40000"/>
      </a:spcBef>
      <a:spcAft>
        <a:spcPct val="0"/>
      </a:spcAft>
      <a:defRPr sz="1200" b="0" i="0" kern="1200">
        <a:solidFill>
          <a:schemeClr val="tx1"/>
        </a:solidFill>
        <a:latin typeface="Open Sans" panose="020B0606030504020204" pitchFamily="34" charset="0"/>
        <a:ea typeface="ＭＳ Ｐゴシック" charset="-128"/>
        <a:cs typeface="+mn-cs"/>
      </a:defRPr>
    </a:lvl4pPr>
    <a:lvl5pPr marL="1828800" algn="l" rtl="0" eaLnBrk="0" fontAlgn="base" hangingPunct="0">
      <a:lnSpc>
        <a:spcPct val="90000"/>
      </a:lnSpc>
      <a:spcBef>
        <a:spcPct val="40000"/>
      </a:spcBef>
      <a:spcAft>
        <a:spcPct val="0"/>
      </a:spcAft>
      <a:defRPr sz="1200" b="0" i="0" kern="1200">
        <a:solidFill>
          <a:schemeClr val="tx1"/>
        </a:solidFill>
        <a:latin typeface="Open Sans" panose="020B0606030504020204"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Open Sans" panose="020B0606030504020204" pitchFamily="34" charset="0"/>
              </a:rPr>
              <a:pPr/>
              <a:t>1</a:t>
            </a:fld>
            <a:endParaRPr lang="en-US" sz="900" dirty="0">
              <a:latin typeface="Open Sans" panose="020B0606030504020204" pitchFamily="34"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42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31</a:t>
            </a:fld>
            <a:endParaRPr lang="en-US"/>
          </a:p>
        </p:txBody>
      </p:sp>
    </p:spTree>
    <p:extLst>
      <p:ext uri="{BB962C8B-B14F-4D97-AF65-F5344CB8AC3E}">
        <p14:creationId xmlns:p14="http://schemas.microsoft.com/office/powerpoint/2010/main" val="3042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Open Sans" panose="020B0606030504020204" pitchFamily="34" charset="0"/>
              </a:rPr>
              <a:pPr/>
              <a:t>5</a:t>
            </a:fld>
            <a:endParaRPr lang="en-US" sz="900" dirty="0">
              <a:latin typeface="Open Sans" panose="020B0606030504020204" pitchFamily="34"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708743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r>
              <a:rPr lang="pl-PL" dirty="0"/>
              <a:t>z = 1,2</a:t>
            </a:r>
          </a:p>
          <a:p>
            <a:r>
              <a:rPr lang="pl-PL" dirty="0" err="1"/>
              <a:t>x,y</a:t>
            </a:r>
            <a:r>
              <a:rPr lang="pl-PL" dirty="0"/>
              <a:t> = 3,4</a:t>
            </a:r>
          </a:p>
          <a:p>
            <a:r>
              <a:rPr lang="pl-PL" dirty="0"/>
              <a:t>   </a:t>
            </a:r>
            <a:r>
              <a:rPr lang="pl-PL" dirty="0" err="1"/>
              <a:t>a,b</a:t>
            </a:r>
            <a:r>
              <a:rPr lang="pl-PL" dirty="0"/>
              <a:t> = z</a:t>
            </a:r>
          </a:p>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7</a:t>
            </a:fld>
            <a:endParaRPr lang="en-US"/>
          </a:p>
        </p:txBody>
      </p:sp>
    </p:spTree>
    <p:extLst>
      <p:ext uri="{BB962C8B-B14F-4D97-AF65-F5344CB8AC3E}">
        <p14:creationId xmlns:p14="http://schemas.microsoft.com/office/powerpoint/2010/main" val="378738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AEA246-AA45-9741-BAF0-58C69264CAE3}" type="slidenum">
              <a:rPr lang="en-US" smtClean="0"/>
              <a:pPr>
                <a:defRPr/>
              </a:pPr>
              <a:t>12</a:t>
            </a:fld>
            <a:endParaRPr lang="en-US"/>
          </a:p>
        </p:txBody>
      </p:sp>
    </p:spTree>
    <p:extLst>
      <p:ext uri="{BB962C8B-B14F-4D97-AF65-F5344CB8AC3E}">
        <p14:creationId xmlns:p14="http://schemas.microsoft.com/office/powerpoint/2010/main" val="2909599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Open Sans" panose="020B0606030504020204" pitchFamily="34" charset="0"/>
              </a:rPr>
              <a:pPr/>
              <a:t>16</a:t>
            </a:fld>
            <a:endParaRPr lang="en-US" sz="900" dirty="0">
              <a:latin typeface="Open Sans" panose="020B0606030504020204" pitchFamily="34"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7362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Open Sans" panose="020B0606030504020204" pitchFamily="34" charset="0"/>
              </a:rPr>
              <a:pPr/>
              <a:t>19</a:t>
            </a:fld>
            <a:endParaRPr lang="en-US" sz="900" dirty="0">
              <a:latin typeface="Open Sans" panose="020B0606030504020204" pitchFamily="34"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651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strike="noStrike" spc="-1">
                <a:solidFill>
                  <a:srgbClr val="000000"/>
                </a:solidFill>
                <a:uFill>
                  <a:solidFill>
                    <a:srgbClr val="FFFFFF"/>
                  </a:solidFill>
                </a:uFill>
                <a:latin typeface="Open Sans" panose="020B0606030504020204" pitchFamily="34" charset="0"/>
                <a:ea typeface="ＭＳ Ｐゴシック"/>
              </a:rPr>
              <a:t>23</a:t>
            </a:fld>
            <a:endParaRPr lang="en-US" sz="2400" strike="noStrike" spc="-1" dirty="0">
              <a:solidFill>
                <a:srgbClr val="000000"/>
              </a:solidFill>
              <a:uFill>
                <a:solidFill>
                  <a:srgbClr val="FFFFFF"/>
                </a:solidFill>
              </a:uFill>
              <a:latin typeface="Open Sans" panose="020B0606030504020204" pitchFamily="34" charset="0"/>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380506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strike="noStrike" spc="-1" smtClean="0">
                <a:solidFill>
                  <a:srgbClr val="000000"/>
                </a:solidFill>
                <a:uFill>
                  <a:solidFill>
                    <a:srgbClr val="FFFFFF"/>
                  </a:solidFill>
                </a:uFill>
              </a:rPr>
              <a:t>28</a:t>
            </a:fld>
            <a:endParaRPr lang="en-US" sz="1400"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78008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Open Sans" panose="020B0606030504020204" pitchFamily="34" charset="0"/>
              </a:rPr>
              <a:pPr/>
              <a:t>29</a:t>
            </a:fld>
            <a:endParaRPr lang="en-US" sz="900" dirty="0">
              <a:latin typeface="Open Sans" panose="020B0606030504020204" pitchFamily="34"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9107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rmAutofit/>
          </a:bodyPr>
          <a:lstStyle>
            <a:lvl1pPr>
              <a:defRPr sz="3600" baseline="0"/>
            </a:lvl1pPr>
          </a:lstStyle>
          <a:p>
            <a:r>
              <a:rPr lang="en-US" dirty="0"/>
              <a:t>Click to edit Master title style</a:t>
            </a:r>
          </a:p>
        </p:txBody>
      </p:sp>
      <p:sp>
        <p:nvSpPr>
          <p:cNvPr id="3" name="Content Placeholder 2"/>
          <p:cNvSpPr>
            <a:spLocks noGrp="1"/>
          </p:cNvSpPr>
          <p:nvPr>
            <p:ph idx="1"/>
          </p:nvPr>
        </p:nvSpPr>
        <p:spPr/>
        <p:txBody>
          <a:bodyPr/>
          <a:lstStyle>
            <a:lvl1pPr>
              <a:defRPr sz="2800" b="0" i="0" baseline="0">
                <a:latin typeface="Open Sans" panose="020B0606030504020204" pitchFamily="34" charset="0"/>
                <a:ea typeface="Open Sans" panose="020B0606030504020204" pitchFamily="34" charset="0"/>
                <a:cs typeface="Open Sans" panose="020B0606030504020204" pitchFamily="34" charset="0"/>
              </a:defRPr>
            </a:lvl1pPr>
            <a:lvl2pPr>
              <a:defRPr sz="2800" b="0" i="0" baseline="0">
                <a:latin typeface="Open Sans" panose="020B0606030504020204" pitchFamily="34" charset="0"/>
                <a:ea typeface="Open Sans" panose="020B0606030504020204" pitchFamily="34" charset="0"/>
                <a:cs typeface="Open Sans" panose="020B0606030504020204" pitchFamily="34" charset="0"/>
              </a:defRPr>
            </a:lvl2pPr>
            <a:lvl3pPr>
              <a:defRPr sz="2400" b="0" i="0" baseline="0">
                <a:latin typeface="Open Sans" panose="020B0606030504020204" pitchFamily="34" charset="0"/>
                <a:ea typeface="Open Sans" panose="020B0606030504020204" pitchFamily="34" charset="0"/>
                <a:cs typeface="Open Sans" panose="020B0606030504020204" pitchFamily="34" charset="0"/>
              </a:defRPr>
            </a:lvl3pPr>
            <a:lvl4pPr>
              <a:defRPr sz="2400" b="0" i="0" baseline="0">
                <a:latin typeface="Open Sans" panose="020B0606030504020204" pitchFamily="34" charset="0"/>
                <a:ea typeface="Open Sans" panose="020B0606030504020204" pitchFamily="34" charset="0"/>
                <a:cs typeface="Open Sans" panose="020B0606030504020204" pitchFamily="34" charset="0"/>
              </a:defRPr>
            </a:lvl4pPr>
            <a:lvl5pPr>
              <a:defRPr sz="200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0F574F4-9EA5-E09D-AA0C-48EE3C3246AC}"/>
              </a:ext>
            </a:extLst>
          </p:cNvPr>
          <p:cNvSpPr>
            <a:spLocks noGrp="1"/>
          </p:cNvSpPr>
          <p:nvPr>
            <p:ph type="ftr" sz="quarter" idx="10"/>
          </p:nvPr>
        </p:nvSpPr>
        <p:spPr>
          <a:xfrm>
            <a:off x="4038600" y="6434666"/>
            <a:ext cx="4572000" cy="303743"/>
          </a:xfrm>
        </p:spPr>
        <p:txBody>
          <a:bodyPr/>
          <a:lstStyle>
            <a:lvl1pPr>
              <a:defRPr b="0" i="0">
                <a:latin typeface="FreightMicro Pro Medium"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76722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86DCF39-8489-B440-287B-604AF733C85B}"/>
              </a:ext>
            </a:extLst>
          </p:cNvPr>
          <p:cNvSpPr>
            <a:spLocks noGrp="1"/>
          </p:cNvSpPr>
          <p:nvPr>
            <p:ph type="ftr" sz="quarter" idx="10"/>
          </p:nvPr>
        </p:nvSpPr>
        <p:spPr>
          <a:xfrm>
            <a:off x="4038601" y="6500285"/>
            <a:ext cx="4348655" cy="273049"/>
          </a:xfrm>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189084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7">
            <a:extLst>
              <a:ext uri="{FF2B5EF4-FFF2-40B4-BE49-F238E27FC236}">
                <a16:creationId xmlns:a16="http://schemas.microsoft.com/office/drawing/2014/main" id="{ECA42F45-1436-E397-BC1C-20EF043ED087}"/>
              </a:ext>
            </a:extLst>
          </p:cNvPr>
          <p:cNvSpPr>
            <a:spLocks noGrp="1"/>
          </p:cNvSpPr>
          <p:nvPr>
            <p:ph type="ftr" sz="quarter" idx="10"/>
          </p:nvPr>
        </p:nvSpPr>
        <p:spPr>
          <a:xfrm>
            <a:off x="4038601" y="6483351"/>
            <a:ext cx="4348655" cy="365125"/>
          </a:xfrm>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014119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lvl1pPr>
              <a:defRPr sz="2800" baseline="0"/>
            </a:lvl1p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1"/>
            <a:ext cx="5562600" cy="2552700"/>
          </a:xfrm>
        </p:spPr>
        <p:txBody>
          <a:bodyPr/>
          <a:lstStyle>
            <a:lvl1pPr>
              <a:defRPr sz="2667"/>
            </a:lvl1pPr>
            <a:lvl2pPr>
              <a:defRPr sz="2667"/>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1"/>
            <a:ext cx="5562600" cy="2552700"/>
          </a:xfrm>
        </p:spPr>
        <p:txBody>
          <a:bodyPr/>
          <a:lstStyle>
            <a:lvl1pPr>
              <a:defRPr sz="2667"/>
            </a:lvl1pPr>
            <a:lvl2pPr>
              <a:defRPr sz="2667"/>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9B8C7DD-E937-7C7A-0125-F53589ECA244}"/>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93114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844" b="1"/>
            </a:lvl1pPr>
          </a:lstStyle>
          <a:p>
            <a:r>
              <a:rPr lang="en-US"/>
              <a:t>Click to edit Master title style</a:t>
            </a:r>
          </a:p>
        </p:txBody>
      </p:sp>
      <p:sp>
        <p:nvSpPr>
          <p:cNvPr id="3" name="Picture Placeholder 2"/>
          <p:cNvSpPr>
            <a:spLocks noGrp="1"/>
          </p:cNvSpPr>
          <p:nvPr>
            <p:ph type="pic" idx="1"/>
          </p:nvPr>
        </p:nvSpPr>
        <p:spPr>
          <a:xfrm>
            <a:off x="1320800" y="1143007"/>
            <a:ext cx="9855200" cy="3584575"/>
          </a:xfrm>
        </p:spPr>
        <p:txBody>
          <a:bodyPr/>
          <a:lstStyle>
            <a:lvl1pPr marL="0" indent="0">
              <a:buNone/>
              <a:defRPr sz="1351"/>
            </a:lvl1pPr>
            <a:lvl2pPr marL="192877" indent="0">
              <a:buNone/>
              <a:defRPr sz="1181"/>
            </a:lvl2pPr>
            <a:lvl3pPr marL="385753" indent="0">
              <a:buNone/>
              <a:defRPr sz="1013"/>
            </a:lvl3pPr>
            <a:lvl4pPr marL="578630" indent="0">
              <a:buNone/>
              <a:defRPr sz="844"/>
            </a:lvl4pPr>
            <a:lvl5pPr marL="771506" indent="0">
              <a:buNone/>
              <a:defRPr sz="844"/>
            </a:lvl5pPr>
            <a:lvl6pPr marL="964383" indent="0">
              <a:buNone/>
              <a:defRPr sz="844"/>
            </a:lvl6pPr>
            <a:lvl7pPr marL="1157259" indent="0">
              <a:buNone/>
              <a:defRPr sz="844"/>
            </a:lvl7pPr>
            <a:lvl8pPr marL="1350136" indent="0">
              <a:buNone/>
              <a:defRPr sz="844"/>
            </a:lvl8pPr>
            <a:lvl9pPr marL="1543012" indent="0">
              <a:buNone/>
              <a:defRPr sz="844"/>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591"/>
            </a:lvl1pPr>
            <a:lvl2pPr marL="192877" indent="0">
              <a:buNone/>
              <a:defRPr sz="507"/>
            </a:lvl2pPr>
            <a:lvl3pPr marL="385753" indent="0">
              <a:buNone/>
              <a:defRPr sz="421"/>
            </a:lvl3pPr>
            <a:lvl4pPr marL="578630" indent="0">
              <a:buNone/>
              <a:defRPr sz="380"/>
            </a:lvl4pPr>
            <a:lvl5pPr marL="771506" indent="0">
              <a:buNone/>
              <a:defRPr sz="380"/>
            </a:lvl5pPr>
            <a:lvl6pPr marL="964383" indent="0">
              <a:buNone/>
              <a:defRPr sz="380"/>
            </a:lvl6pPr>
            <a:lvl7pPr marL="1157259" indent="0">
              <a:buNone/>
              <a:defRPr sz="380"/>
            </a:lvl7pPr>
            <a:lvl8pPr marL="1350136" indent="0">
              <a:buNone/>
              <a:defRPr sz="380"/>
            </a:lvl8pPr>
            <a:lvl9pPr marL="1543012" indent="0">
              <a:buNone/>
              <a:defRPr sz="380"/>
            </a:lvl9pPr>
          </a:lstStyle>
          <a:p>
            <a:pPr lvl="0"/>
            <a:r>
              <a:rPr lang="en-US"/>
              <a:t>Click to edit Master text styles</a:t>
            </a:r>
          </a:p>
        </p:txBody>
      </p:sp>
      <p:sp>
        <p:nvSpPr>
          <p:cNvPr id="6" name="Footer Placeholder 5">
            <a:extLst>
              <a:ext uri="{FF2B5EF4-FFF2-40B4-BE49-F238E27FC236}">
                <a16:creationId xmlns:a16="http://schemas.microsoft.com/office/drawing/2014/main" id="{BFA8BDE8-F90A-0148-46CF-5751E5EEBD98}"/>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403851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268816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lvl1pPr>
              <a:defRPr b="0" i="0">
                <a:latin typeface="Open Sans"/>
              </a:defRPr>
            </a:lvl1pPr>
          </a:lstStyle>
          <a:p>
            <a:endParaRPr lang="en-US" sz="788" b="0" strike="noStrike" spc="-1" dirty="0">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lvl1pPr>
              <a:defRPr b="0" i="0">
                <a:latin typeface="Open Sans"/>
              </a:defRPr>
            </a:lvl1pPr>
          </a:lstStyle>
          <a:p>
            <a:pPr algn="ctr"/>
            <a:endParaRPr lang="en-US" sz="1800" b="0" strike="noStrike" spc="-1" dirty="0">
              <a:solidFill>
                <a:srgbClr val="000000"/>
              </a:solidFill>
              <a:uFill>
                <a:solidFill>
                  <a:srgbClr val="FFFFFF"/>
                </a:solidFill>
              </a:uFill>
              <a:latin typeface="Arial"/>
            </a:endParaRPr>
          </a:p>
        </p:txBody>
      </p:sp>
      <p:sp>
        <p:nvSpPr>
          <p:cNvPr id="3" name="Footer Placeholder 2">
            <a:extLst>
              <a:ext uri="{FF2B5EF4-FFF2-40B4-BE49-F238E27FC236}">
                <a16:creationId xmlns:a16="http://schemas.microsoft.com/office/drawing/2014/main" id="{87452491-A029-4B13-92F1-12DB3B77C8B1}"/>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921324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381000" y="1066800"/>
            <a:ext cx="7924800" cy="5257800"/>
          </a:xfrm>
        </p:spPr>
        <p:txBody>
          <a:bodyPr>
            <a:normAutofit/>
          </a:bodyPr>
          <a:lstStyle>
            <a:lvl1pPr marL="0" indent="0" algn="just">
              <a:buNone/>
              <a:defRPr sz="2000"/>
            </a:lvl1pPr>
            <a:lvl2pPr marL="192877" indent="0" algn="just">
              <a:buNone/>
              <a:defRPr/>
            </a:lvl2pPr>
            <a:lvl3pPr marL="385753" indent="0" algn="just">
              <a:buNone/>
              <a:defRPr/>
            </a:lvl3pPr>
            <a:lvl4pPr marL="578630" indent="0" algn="just">
              <a:buNone/>
              <a:defRPr/>
            </a:lvl4pPr>
            <a:lvl5pPr marL="771506"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8458200" y="152400"/>
            <a:ext cx="3276600" cy="22860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714681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533400" y="1066800"/>
            <a:ext cx="8763000" cy="2514600"/>
          </a:xfrm>
        </p:spPr>
        <p:txBody>
          <a:bodyPr/>
          <a:lstStyle>
            <a:lvl1pPr>
              <a:defRPr sz="2200" b="0" i="0" baseline="0">
                <a:latin typeface="Open Sans" panose="020B0606030504020204" pitchFamily="34" charset="0"/>
                <a:ea typeface="Open Sans" panose="020B0606030504020204" pitchFamily="34" charset="0"/>
                <a:cs typeface="Open Sans" panose="020B0606030504020204" pitchFamily="34" charset="0"/>
              </a:defRPr>
            </a:lvl1pPr>
            <a:lvl2pPr>
              <a:defRPr sz="2200" b="0" i="0" baseline="0">
                <a:latin typeface="Open Sans" panose="020B0606030504020204" pitchFamily="34" charset="0"/>
                <a:ea typeface="Open Sans" panose="020B0606030504020204" pitchFamily="34" charset="0"/>
                <a:cs typeface="Open Sans" panose="020B0606030504020204" pitchFamily="34" charset="0"/>
              </a:defRPr>
            </a:lvl2pPr>
            <a:lvl3pPr>
              <a:defRPr sz="2000" b="0" i="0" baseline="0">
                <a:latin typeface="Open Sans" panose="020B0606030504020204" pitchFamily="34" charset="0"/>
                <a:ea typeface="Open Sans" panose="020B0606030504020204" pitchFamily="34" charset="0"/>
                <a:cs typeface="Open Sans" panose="020B0606030504020204" pitchFamily="34" charset="0"/>
              </a:defRPr>
            </a:lvl3pPr>
            <a:lvl4pPr>
              <a:defRPr sz="2000" b="0" i="0" baseline="0">
                <a:latin typeface="Open Sans" panose="020B0606030504020204" pitchFamily="34" charset="0"/>
                <a:ea typeface="Open Sans" panose="020B0606030504020204" pitchFamily="34" charset="0"/>
                <a:cs typeface="Open Sans" panose="020B0606030504020204" pitchFamily="34" charset="0"/>
              </a:defRPr>
            </a:lvl4pPr>
            <a:lvl5pPr>
              <a:defRPr sz="180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533400" y="3733800"/>
            <a:ext cx="8763000" cy="2514600"/>
          </a:xfrm>
        </p:spPr>
        <p:txBody>
          <a:bodyPr/>
          <a:lstStyle>
            <a:lvl1pPr marL="0" indent="0">
              <a:buNone/>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2421990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12192000" cy="914400"/>
          </a:xfrm>
        </p:spPr>
        <p:txBody>
          <a:bodyPr/>
          <a:lstStyle>
            <a:lvl1pPr>
              <a:defRPr sz="28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1010009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83113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760" b="0" i="0">
              <a:latin typeface="Open Sans" panose="020B0606030504020204" pitchFamily="34" charset="0"/>
              <a:ea typeface="Open Sans" panose="020B0606030504020204" pitchFamily="34" charset="0"/>
              <a:cs typeface="Open Sans" panose="020B0606030504020204" pitchFamily="34" charset="0"/>
            </a:endParaRPr>
          </a:p>
        </p:txBody>
      </p:sp>
      <p:sp>
        <p:nvSpPr>
          <p:cNvPr id="455685" name="Rectangle 5"/>
          <p:cNvSpPr>
            <a:spLocks noGrp="1" noChangeArrowheads="1"/>
          </p:cNvSpPr>
          <p:nvPr>
            <p:ph type="ctrTitle"/>
          </p:nvPr>
        </p:nvSpPr>
        <p:spPr>
          <a:xfrm>
            <a:off x="1983828" y="2153805"/>
            <a:ext cx="8458200" cy="1470025"/>
          </a:xfrm>
          <a:noFill/>
        </p:spPr>
        <p:txBody>
          <a:bodyPr lIns="457200" rIns="457200">
            <a:normAutofit/>
          </a:bodyPr>
          <a:lstStyle>
            <a:lvl1pPr algn="ctr">
              <a:defRPr sz="3733" b="0" i="0" baseline="0">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2566131" y="3908993"/>
            <a:ext cx="7543800" cy="990600"/>
          </a:xfrm>
        </p:spPr>
        <p:txBody>
          <a:bodyPr/>
          <a:lstStyle>
            <a:lvl1pPr marL="0" indent="0" algn="ctr">
              <a:buFontTx/>
              <a:buNone/>
              <a:defRPr sz="3200" b="0" i="0">
                <a:solidFill>
                  <a:schemeClr val="bg1"/>
                </a:solidFill>
                <a:latin typeface="FreightMicro Pro Book" panose="02000603020000020004" pitchFamily="2" charset="0"/>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426131" y="382588"/>
            <a:ext cx="11232469"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8844" tIns="19423" rIns="38844" bIns="19423"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4800" b="0" i="0" kern="0" baseline="0" dirty="0">
                <a:solidFill>
                  <a:schemeClr val="accent1"/>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7" y="2584177"/>
            <a:ext cx="184731" cy="213585"/>
          </a:xfrm>
          <a:prstGeom prst="rect">
            <a:avLst/>
          </a:prstGeom>
          <a:noFill/>
        </p:spPr>
        <p:txBody>
          <a:bodyPr wrap="none" rtlCol="0">
            <a:spAutoFit/>
          </a:bodyPr>
          <a:lstStyle/>
          <a:p>
            <a:endParaRPr lang="en-US" sz="788" b="0" i="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A black and white logo&#10;&#10;Description automatically generated">
            <a:extLst>
              <a:ext uri="{FF2B5EF4-FFF2-40B4-BE49-F238E27FC236}">
                <a16:creationId xmlns:a16="http://schemas.microsoft.com/office/drawing/2014/main" id="{36936D33-9916-57D9-FB99-897ADE096A99}"/>
              </a:ext>
            </a:extLst>
          </p:cNvPr>
          <p:cNvPicPr>
            <a:picLocks noChangeAspect="1"/>
          </p:cNvPicPr>
          <p:nvPr userDrawn="1"/>
        </p:nvPicPr>
        <p:blipFill>
          <a:blip r:embed="rId2"/>
          <a:stretch>
            <a:fillRect/>
          </a:stretch>
        </p:blipFill>
        <p:spPr>
          <a:xfrm>
            <a:off x="5209628" y="5211824"/>
            <a:ext cx="2006600" cy="800100"/>
          </a:xfrm>
          <a:prstGeom prst="rect">
            <a:avLst/>
          </a:prstGeom>
        </p:spPr>
      </p:pic>
      <p:pic>
        <p:nvPicPr>
          <p:cNvPr id="2" name="Picture 2" descr="cc logo">
            <a:extLst>
              <a:ext uri="{FF2B5EF4-FFF2-40B4-BE49-F238E27FC236}">
                <a16:creationId xmlns:a16="http://schemas.microsoft.com/office/drawing/2014/main" id="{EAA7962C-3F43-B61B-C295-5CC1C54FC63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192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457D5436-895F-5C14-E7A6-60F66909094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768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2990FD94-67AA-9E61-5E4B-22B79FFC1B9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 y="6411277"/>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6AA5D1F-1908-7A27-D303-E300596211A5}"/>
              </a:ext>
              <a:ext uri="{C183D7F6-B498-43B3-948B-1728B52AA6E4}">
                <adec:decorative xmlns:adec="http://schemas.microsoft.com/office/drawing/2017/decorative" val="1"/>
              </a:ext>
            </a:extLst>
          </p:cNvPr>
          <p:cNvPicPr>
            <a:picLocks noChangeAspect="1" noChangeArrowheads="1"/>
          </p:cNvPicPr>
          <p:nvPr userDrawn="1"/>
        </p:nvPicPr>
        <p:blipFill>
          <a:blip r:embed="rId6">
            <a:alphaModFix/>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1219200" y="6408596"/>
            <a:ext cx="304800" cy="3048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727CECC5-A838-52DB-E938-F5E8244AB8AF}"/>
              </a:ext>
            </a:extLst>
          </p:cNvPr>
          <p:cNvSpPr>
            <a:spLocks noGrp="1"/>
          </p:cNvSpPr>
          <p:nvPr>
            <p:ph type="ftr" sz="quarter" idx="10"/>
          </p:nvPr>
        </p:nvSpPr>
        <p:spPr/>
        <p:txBody>
          <a:bodyPr/>
          <a:lstStyle>
            <a:lvl1pPr>
              <a:defRPr>
                <a:solidFill>
                  <a:schemeClr val="bg1"/>
                </a:solidFill>
              </a:defRPr>
            </a:lvl1pPr>
          </a:lstStyle>
          <a:p>
            <a:r>
              <a:rPr lang="en-US" dirty="0"/>
              <a:t>Michael Ball | UC Berkeley | https://c88c.org | © CC BY-NC-SA</a:t>
            </a:r>
          </a:p>
        </p:txBody>
      </p:sp>
    </p:spTree>
    <p:extLst>
      <p:ext uri="{BB962C8B-B14F-4D97-AF65-F5344CB8AC3E}">
        <p14:creationId xmlns:p14="http://schemas.microsoft.com/office/powerpoint/2010/main" val="3899560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760" b="0" i="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8"/>
          <p:cNvPicPr>
            <a:picLocks noChangeAspect="1" noChangeArrowheads="1"/>
          </p:cNvPicPr>
          <p:nvPr userDrawn="1"/>
        </p:nvPicPr>
        <p:blipFill>
          <a:blip r:embed="rId2"/>
          <a:srcRect/>
          <a:stretch/>
        </p:blipFill>
        <p:spPr bwMode="auto">
          <a:xfrm>
            <a:off x="10769603" y="228600"/>
            <a:ext cx="833439"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32"/>
            <a:ext cx="8458200" cy="1470025"/>
          </a:xfrm>
        </p:spPr>
        <p:txBody>
          <a:bodyPr/>
          <a:lstStyle>
            <a:lvl1pPr algn="ctr">
              <a:defRPr sz="3200" b="0" i="0" baseline="0">
                <a:latin typeface="FreightMicro Pro Book"/>
              </a:defRPr>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8844" tIns="19423" rIns="38844" bIns="19423"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200" b="0" i="0" kern="0" baseline="0" dirty="0">
                <a:latin typeface="FreightMicro Pro Book" panose="02000603020000020004" pitchFamily="2" charset="0"/>
              </a:rPr>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109100" y="2384625"/>
            <a:ext cx="2133600" cy="738664"/>
          </a:xfrm>
          <a:prstGeom prst="rect">
            <a:avLst/>
          </a:prstGeom>
          <a:noFill/>
        </p:spPr>
        <p:txBody>
          <a:bodyPr wrap="square">
            <a:spAutoFit/>
          </a:bodyPr>
          <a:lstStyle/>
          <a:p>
            <a:pPr lvl="0" algn="ctr">
              <a:defRPr/>
            </a:pPr>
            <a:r>
              <a:rPr lang="en-US" sz="1400" b="0" i="0" baseline="0" dirty="0">
                <a:solidFill>
                  <a:schemeClr val="bg2"/>
                </a:solidFill>
                <a:latin typeface="Open Sans"/>
                <a:ea typeface="Open Sans" panose="020B0606030504020204" pitchFamily="34" charset="0"/>
                <a:cs typeface="Open Sans" panose="020B0606030504020204" pitchFamily="34" charset="0"/>
              </a:rPr>
              <a:t>UC Berkeley EECS</a:t>
            </a:r>
            <a:br>
              <a:rPr lang="en-US" sz="1400" b="0" i="0" baseline="0" dirty="0">
                <a:solidFill>
                  <a:schemeClr val="bg2"/>
                </a:solidFill>
                <a:latin typeface="Open Sans"/>
                <a:ea typeface="Open Sans" panose="020B0606030504020204" pitchFamily="34" charset="0"/>
                <a:cs typeface="Open Sans" panose="020B0606030504020204" pitchFamily="34" charset="0"/>
              </a:rPr>
            </a:br>
            <a:r>
              <a:rPr lang="en-US" sz="1400" b="0" i="0" baseline="0" dirty="0">
                <a:solidFill>
                  <a:schemeClr val="bg2"/>
                </a:solidFill>
                <a:latin typeface="Open Sans"/>
                <a:ea typeface="Open Sans" panose="020B0606030504020204" pitchFamily="34" charset="0"/>
                <a:cs typeface="Open Sans" panose="020B0606030504020204" pitchFamily="34" charset="0"/>
              </a:rPr>
              <a:t>Lecturer</a:t>
            </a:r>
          </a:p>
          <a:p>
            <a:pPr lvl="0" algn="ctr">
              <a:defRPr/>
            </a:pPr>
            <a:r>
              <a:rPr lang="en-US" sz="1400" b="0" i="0" baseline="0" dirty="0">
                <a:solidFill>
                  <a:schemeClr val="bg2"/>
                </a:solidFill>
                <a:latin typeface="Open Sans"/>
                <a:ea typeface="Open Sans" panose="020B0606030504020204" pitchFamily="34" charset="0"/>
                <a:cs typeface="Open Sans" panose="020B0606030504020204" pitchFamily="34"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5" y="152406"/>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246258" y="6381750"/>
            <a:ext cx="6171679"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8844" tIns="19423" rIns="38844" bIns="19423"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i="0" baseline="0" dirty="0">
                <a:latin typeface="FreightMicro Pro Light" panose="02000603030000020004" pitchFamily="2" charset="0"/>
              </a:rPr>
              <a:t>UC Berkeley | Computer Science 88 | Michael Ball | http://cs88.org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5" y="2584176"/>
            <a:ext cx="184731" cy="213585"/>
          </a:xfrm>
          <a:prstGeom prst="rect">
            <a:avLst/>
          </a:prstGeom>
          <a:noFill/>
        </p:spPr>
        <p:txBody>
          <a:bodyPr wrap="none" rtlCol="0">
            <a:spAutoFit/>
          </a:bodyPr>
          <a:lstStyle/>
          <a:p>
            <a:endParaRPr lang="en-US" sz="788" b="0" i="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C53EF65B-5B14-C7E1-E1F9-88E88BF9E207}"/>
              </a:ext>
            </a:extLst>
          </p:cNvPr>
          <p:cNvSpPr txBox="1"/>
          <p:nvPr userDrawn="1"/>
        </p:nvSpPr>
        <p:spPr>
          <a:xfrm>
            <a:off x="1055914" y="-522514"/>
            <a:ext cx="184731" cy="307777"/>
          </a:xfrm>
          <a:prstGeom prst="rect">
            <a:avLst/>
          </a:prstGeom>
          <a:noFill/>
        </p:spPr>
        <p:txBody>
          <a:bodyPr wrap="none" rtlCol="0">
            <a:spAutoFit/>
          </a:bodyPr>
          <a:lstStyle/>
          <a:p>
            <a:endParaRPr lang="en-US" b="0" i="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46662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dirty="0"/>
              <a:t>Click to edit Master title style</a:t>
            </a:r>
          </a:p>
        </p:txBody>
      </p:sp>
    </p:spTree>
    <p:extLst>
      <p:ext uri="{BB962C8B-B14F-4D97-AF65-F5344CB8AC3E}">
        <p14:creationId xmlns:p14="http://schemas.microsoft.com/office/powerpoint/2010/main" val="1485621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dirty="0"/>
              <a:t>Click to edit Master title style</a:t>
            </a:r>
          </a:p>
        </p:txBody>
      </p:sp>
    </p:spTree>
    <p:extLst>
      <p:ext uri="{BB962C8B-B14F-4D97-AF65-F5344CB8AC3E}">
        <p14:creationId xmlns:p14="http://schemas.microsoft.com/office/powerpoint/2010/main" val="349154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ray Title">
    <p:bg>
      <p:bgPr>
        <a:solidFill>
          <a:srgbClr val="46535E"/>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chemeClr val="accent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760" b="0" i="0">
              <a:latin typeface="Open Sans" panose="020B0606030504020204" pitchFamily="34" charset="0"/>
              <a:ea typeface="Open Sans" panose="020B0606030504020204" pitchFamily="34" charset="0"/>
              <a:cs typeface="Open Sans" panose="020B0606030504020204" pitchFamily="34" charset="0"/>
            </a:endParaRPr>
          </a:p>
        </p:txBody>
      </p:sp>
      <p:sp>
        <p:nvSpPr>
          <p:cNvPr id="455685" name="Rectangle 5"/>
          <p:cNvSpPr>
            <a:spLocks noGrp="1" noChangeArrowheads="1"/>
          </p:cNvSpPr>
          <p:nvPr>
            <p:ph type="ctrTitle"/>
          </p:nvPr>
        </p:nvSpPr>
        <p:spPr>
          <a:xfrm>
            <a:off x="1866900" y="2170186"/>
            <a:ext cx="8458200" cy="1470025"/>
          </a:xfrm>
          <a:noFill/>
        </p:spPr>
        <p:txBody>
          <a:bodyPr lIns="457200" rIns="457200" anchor="ctr" anchorCtr="1">
            <a:normAutofit/>
          </a:bodyPr>
          <a:lstStyle>
            <a:lvl1pPr algn="ctr">
              <a:defRPr sz="3733" b="0" i="0" baseline="0">
                <a:solidFill>
                  <a:schemeClr val="bg2"/>
                </a:solidFill>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2324100" y="3970684"/>
            <a:ext cx="7543800" cy="990600"/>
          </a:xfrm>
        </p:spPr>
        <p:txBody>
          <a:bodyPr lIns="91440" anchor="ctr" anchorCtr="1"/>
          <a:lstStyle>
            <a:lvl1pPr marL="0" indent="0" algn="ctr">
              <a:buFontTx/>
              <a:buNone/>
              <a:defRPr sz="3000" b="0" i="0">
                <a:solidFill>
                  <a:schemeClr val="bg2"/>
                </a:solidFill>
                <a:latin typeface="FreightMicro Pro Book" panose="02000603020000020004" pitchFamily="2" charset="0"/>
              </a:defRPr>
            </a:lvl1pPr>
          </a:lstStyle>
          <a:p>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457200" y="314329"/>
            <a:ext cx="11201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8844" tIns="19423" rIns="38844" bIns="19423"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4800" b="0" i="0" kern="0" baseline="0" dirty="0">
                <a:solidFill>
                  <a:schemeClr val="bg2"/>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7" y="2584177"/>
            <a:ext cx="184731" cy="213585"/>
          </a:xfrm>
          <a:prstGeom prst="rect">
            <a:avLst/>
          </a:prstGeom>
          <a:noFill/>
        </p:spPr>
        <p:txBody>
          <a:bodyPr wrap="none" rtlCol="0">
            <a:spAutoFit/>
          </a:bodyPr>
          <a:lstStyle/>
          <a:p>
            <a:endParaRPr lang="en-US" sz="788" b="0" i="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6936D33-9916-57D9-FB99-897ADE096A99}"/>
              </a:ext>
              <a:ext uri="{C183D7F6-B498-43B3-948B-1728B52AA6E4}">
                <adec:decorative xmlns:adec="http://schemas.microsoft.com/office/drawing/2017/decorative" val="1"/>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5092700" y="5238751"/>
            <a:ext cx="2006600" cy="800100"/>
          </a:xfrm>
          <a:prstGeom prst="rect">
            <a:avLst/>
          </a:prstGeom>
        </p:spPr>
      </p:pic>
      <p:pic>
        <p:nvPicPr>
          <p:cNvPr id="2" name="Picture 2" descr="cc logo">
            <a:extLst>
              <a:ext uri="{FF2B5EF4-FFF2-40B4-BE49-F238E27FC236}">
                <a16:creationId xmlns:a16="http://schemas.microsoft.com/office/drawing/2014/main" id="{5867EE33-0531-3B3B-5F3F-4915997C35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192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044A1AF6-78D2-1F19-3AD4-A4646F288B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768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48AF43-1942-A3AB-74BE-E6775AAA7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3440" y="6411277"/>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669AB84-0488-46A9-C63A-5BAB9678459E}"/>
              </a:ext>
              <a:ext uri="{C183D7F6-B498-43B3-948B-1728B52AA6E4}">
                <adec:decorative xmlns:adec="http://schemas.microsoft.com/office/drawing/2017/decorative" val="1"/>
              </a:ext>
            </a:extLst>
          </p:cNvPr>
          <p:cNvPicPr>
            <a:picLocks noChangeAspect="1" noChangeArrowheads="1"/>
          </p:cNvPicPr>
          <p:nvPr userDrawn="1"/>
        </p:nvPicPr>
        <p:blipFill>
          <a:blip r:embed="rId7">
            <a:alphaModFix/>
            <a:lum bright="70000" contrast="-70000"/>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1219200" y="6408596"/>
            <a:ext cx="304800" cy="3048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AE4B558-3D21-33F1-35A1-FE48DF43E2C9}"/>
              </a:ext>
            </a:extLst>
          </p:cNvPr>
          <p:cNvSpPr>
            <a:spLocks noGrp="1"/>
          </p:cNvSpPr>
          <p:nvPr>
            <p:ph type="ftr" sz="quarter" idx="10"/>
          </p:nvPr>
        </p:nvSpPr>
        <p:spPr/>
        <p:txBody>
          <a:bodyPr/>
          <a:lstStyle>
            <a:lvl1pPr>
              <a:defRPr>
                <a:solidFill>
                  <a:schemeClr val="bg2"/>
                </a:solidFill>
              </a:defRPr>
            </a:lvl1pPr>
          </a:lstStyle>
          <a:p>
            <a:r>
              <a:rPr lang="en-US" dirty="0"/>
              <a:t>Michael Ball | UC Berkeley | https://c88c.org | © CC BY-NC-SA</a:t>
            </a:r>
          </a:p>
        </p:txBody>
      </p:sp>
    </p:spTree>
    <p:extLst>
      <p:ext uri="{BB962C8B-B14F-4D97-AF65-F5344CB8AC3E}">
        <p14:creationId xmlns:p14="http://schemas.microsoft.com/office/powerpoint/2010/main" val="96228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381000" y="1066800"/>
            <a:ext cx="7924800" cy="5257800"/>
          </a:xfrm>
        </p:spPr>
        <p:txBody>
          <a:bodyPr>
            <a:normAutofit/>
          </a:bodyPr>
          <a:lstStyle>
            <a:lvl1pPr marL="0" indent="0" algn="just">
              <a:buNone/>
              <a:defRPr sz="2000"/>
            </a:lvl1pPr>
            <a:lvl2pPr marL="192877" indent="0" algn="just">
              <a:buNone/>
              <a:defRPr/>
            </a:lvl2pPr>
            <a:lvl3pPr marL="385753" indent="0" algn="just">
              <a:buNone/>
              <a:defRPr/>
            </a:lvl3pPr>
            <a:lvl4pPr marL="578630" indent="0" algn="just">
              <a:buNone/>
              <a:defRPr/>
            </a:lvl4pPr>
            <a:lvl5pPr marL="771506"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8458200" y="152400"/>
            <a:ext cx="3276600" cy="22860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10956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533400" y="1066800"/>
            <a:ext cx="11277600" cy="5257800"/>
          </a:xfrm>
        </p:spPr>
        <p:txBody>
          <a:bodyPr/>
          <a:lstStyle>
            <a:lvl1pPr marL="0" indent="0">
              <a:buNone/>
              <a:defRPr sz="24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15827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ents +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533400" y="1066800"/>
            <a:ext cx="10972800" cy="2514600"/>
          </a:xfrm>
        </p:spPr>
        <p:txBody>
          <a:bodyPr/>
          <a:lstStyle>
            <a:lvl1pPr>
              <a:defRPr sz="2200" b="0" i="0" baseline="0">
                <a:latin typeface="Open Sans" panose="020B0606030504020204" pitchFamily="34" charset="0"/>
                <a:ea typeface="Open Sans" panose="020B0606030504020204" pitchFamily="34" charset="0"/>
                <a:cs typeface="Open Sans" panose="020B0606030504020204" pitchFamily="34" charset="0"/>
              </a:defRPr>
            </a:lvl1pPr>
            <a:lvl2pPr>
              <a:defRPr sz="2200" b="0" i="0" baseline="0">
                <a:latin typeface="Open Sans" panose="020B0606030504020204" pitchFamily="34" charset="0"/>
                <a:ea typeface="Open Sans" panose="020B0606030504020204" pitchFamily="34" charset="0"/>
                <a:cs typeface="Open Sans" panose="020B0606030504020204" pitchFamily="34" charset="0"/>
              </a:defRPr>
            </a:lvl2pPr>
            <a:lvl3pPr>
              <a:defRPr sz="2000" b="0" i="0" baseline="0">
                <a:latin typeface="Open Sans" panose="020B0606030504020204" pitchFamily="34" charset="0"/>
                <a:ea typeface="Open Sans" panose="020B0606030504020204" pitchFamily="34" charset="0"/>
                <a:cs typeface="Open Sans" panose="020B0606030504020204" pitchFamily="34" charset="0"/>
              </a:defRPr>
            </a:lvl3pPr>
            <a:lvl4pPr>
              <a:defRPr sz="2000" b="0" i="0" baseline="0">
                <a:latin typeface="Open Sans" panose="020B0606030504020204" pitchFamily="34" charset="0"/>
                <a:ea typeface="Open Sans" panose="020B0606030504020204" pitchFamily="34" charset="0"/>
                <a:cs typeface="Open Sans" panose="020B0606030504020204" pitchFamily="34" charset="0"/>
              </a:defRPr>
            </a:lvl4pPr>
            <a:lvl5pPr>
              <a:defRPr sz="180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533400" y="3733800"/>
            <a:ext cx="10972800" cy="2514600"/>
          </a:xfrm>
        </p:spPr>
        <p:txBody>
          <a:bodyPr/>
          <a:lstStyle>
            <a:lvl1pPr marL="0" indent="0">
              <a:buNone/>
              <a:defRPr sz="24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17662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 Com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304800" y="3733800"/>
            <a:ext cx="11430000" cy="2514600"/>
          </a:xfrm>
        </p:spPr>
        <p:txBody>
          <a:bodyPr/>
          <a:lstStyle>
            <a:lvl1pPr>
              <a:defRPr sz="2200" b="0" i="0" baseline="0">
                <a:latin typeface="Open Sans" panose="020B0606030504020204" pitchFamily="34" charset="0"/>
                <a:ea typeface="Open Sans" panose="020B0606030504020204" pitchFamily="34" charset="0"/>
                <a:cs typeface="Open Sans" panose="020B0606030504020204" pitchFamily="34" charset="0"/>
              </a:defRPr>
            </a:lvl1pPr>
            <a:lvl2pPr>
              <a:defRPr sz="2200" b="0" i="0" baseline="0">
                <a:latin typeface="Open Sans" panose="020B0606030504020204" pitchFamily="34" charset="0"/>
                <a:ea typeface="Open Sans" panose="020B0606030504020204" pitchFamily="34" charset="0"/>
                <a:cs typeface="Open Sans" panose="020B0606030504020204" pitchFamily="34" charset="0"/>
              </a:defRPr>
            </a:lvl2pPr>
            <a:lvl3pPr>
              <a:defRPr sz="2000" b="0" i="0" baseline="0">
                <a:latin typeface="Open Sans" panose="020B0606030504020204" pitchFamily="34" charset="0"/>
                <a:ea typeface="Open Sans" panose="020B0606030504020204" pitchFamily="34" charset="0"/>
                <a:cs typeface="Open Sans" panose="020B0606030504020204" pitchFamily="34" charset="0"/>
              </a:defRPr>
            </a:lvl3pPr>
            <a:lvl4pPr>
              <a:defRPr sz="2000" b="0" i="0" baseline="0">
                <a:latin typeface="Open Sans" panose="020B0606030504020204" pitchFamily="34" charset="0"/>
                <a:ea typeface="Open Sans" panose="020B0606030504020204" pitchFamily="34" charset="0"/>
                <a:cs typeface="Open Sans" panose="020B0606030504020204" pitchFamily="34" charset="0"/>
              </a:defRPr>
            </a:lvl4pPr>
            <a:lvl5pPr>
              <a:defRPr sz="1800" b="0" i="0" baseline="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304800" y="1049866"/>
            <a:ext cx="11430000" cy="2607733"/>
          </a:xfrm>
        </p:spPr>
        <p:txBody>
          <a:bodyPr/>
          <a:lstStyle>
            <a:lvl1pPr marL="0" indent="0">
              <a:buNone/>
              <a:defRPr sz="24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6604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aseline="0"/>
            </a:lvl1pPr>
          </a:lstStyle>
          <a:p>
            <a:r>
              <a:rPr lang="en-US" dirty="0"/>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2200"/>
            </a:lvl1pPr>
            <a:lvl2pPr>
              <a:defRPr sz="2200"/>
            </a:lvl2pPr>
            <a:lvl3pPr>
              <a:defRPr sz="2200"/>
            </a:lvl3pPr>
            <a:lvl4pPr>
              <a:defRPr sz="2000"/>
            </a:lvl4pPr>
            <a:lvl5pPr>
              <a:defRPr sz="1800"/>
            </a:lvl5pPr>
            <a:lvl6pPr>
              <a:defRPr sz="760"/>
            </a:lvl6pPr>
            <a:lvl7pPr>
              <a:defRPr sz="760"/>
            </a:lvl7pPr>
            <a:lvl8pPr>
              <a:defRPr sz="760"/>
            </a:lvl8pPr>
            <a:lvl9pPr>
              <a:defRPr sz="7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2200"/>
            </a:lvl1pPr>
            <a:lvl2pPr>
              <a:defRPr sz="2200"/>
            </a:lvl2pPr>
            <a:lvl3pPr>
              <a:defRPr sz="2000"/>
            </a:lvl3pPr>
            <a:lvl4pPr>
              <a:defRPr sz="2000"/>
            </a:lvl4pPr>
            <a:lvl5pPr>
              <a:defRPr sz="1800"/>
            </a:lvl5pPr>
            <a:lvl6pPr>
              <a:defRPr sz="760"/>
            </a:lvl6pPr>
            <a:lvl7pPr>
              <a:defRPr sz="760"/>
            </a:lvl7pPr>
            <a:lvl8pPr>
              <a:defRPr sz="760"/>
            </a:lvl8pPr>
            <a:lvl9pPr>
              <a:defRPr sz="7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2A21C7C-9A16-3A4F-22C4-4A125632B1A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27847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12192000" cy="914400"/>
          </a:xfrm>
        </p:spPr>
        <p:txBody>
          <a:bodyPr/>
          <a:lstStyle>
            <a:lvl1pPr>
              <a:defRPr sz="28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77148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0" y="0"/>
            <a:ext cx="12192000" cy="914400"/>
          </a:xfrm>
          <a:prstGeom prst="rect">
            <a:avLst/>
          </a:prstGeom>
          <a:solidFill>
            <a:schemeClr val="tx2"/>
          </a:solidFill>
          <a:ln w="25400">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48640" tIns="46038" rIns="914400" bIns="46038" numCol="1" anchor="ctr" anchorCtr="0" compatLnSpc="1">
            <a:prstTxWarp prst="textNoShape">
              <a:avLst/>
            </a:prstTxWarp>
            <a:normAutofit/>
          </a:bodyPr>
          <a:lstStyle/>
          <a:p>
            <a:pPr lvl="0"/>
            <a:r>
              <a:rPr lang="en-US" dirty="0"/>
              <a:t>Slide Title</a:t>
            </a:r>
          </a:p>
        </p:txBody>
      </p:sp>
      <p:sp>
        <p:nvSpPr>
          <p:cNvPr id="1030" name="Rectangle 6"/>
          <p:cNvSpPr>
            <a:spLocks noGrp="1" noChangeArrowheads="1"/>
          </p:cNvSpPr>
          <p:nvPr>
            <p:ph type="body" idx="1"/>
          </p:nvPr>
        </p:nvSpPr>
        <p:spPr bwMode="auto">
          <a:xfrm>
            <a:off x="533400" y="1066800"/>
            <a:ext cx="11218333"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1DAE50B5-DD0F-D4BD-B315-A76A49108F3C}"/>
              </a:ext>
            </a:extLst>
          </p:cNvPr>
          <p:cNvSpPr>
            <a:spLocks noGrp="1"/>
          </p:cNvSpPr>
          <p:nvPr>
            <p:ph type="ftr" sz="quarter" idx="3"/>
          </p:nvPr>
        </p:nvSpPr>
        <p:spPr>
          <a:xfrm>
            <a:off x="4038601" y="6457951"/>
            <a:ext cx="4348655" cy="256116"/>
          </a:xfrm>
          <a:prstGeom prst="rect">
            <a:avLst/>
          </a:prstGeom>
        </p:spPr>
        <p:txBody>
          <a:bodyPr vert="horz" lIns="91440" tIns="45720" rIns="91440" bIns="45720" rtlCol="0" anchor="ctr"/>
          <a:lstStyle>
            <a:lvl1pPr algn="ctr">
              <a:defRPr sz="1200" b="0" i="0">
                <a:solidFill>
                  <a:schemeClr val="accent3"/>
                </a:solidFill>
                <a:latin typeface="FreightMicro Pro Book" panose="02000603020000020004" pitchFamily="2" charset="0"/>
                <a:ea typeface="FreightMicro Pro Book" panose="02000603020000020004" pitchFamily="2" charset="0"/>
                <a:cs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208443661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 id="2147484047" r:id="rId19"/>
    <p:sldLayoutId id="2147484048" r:id="rId20"/>
    <p:sldLayoutId id="2147484049" r:id="rId21"/>
    <p:sldLayoutId id="2147484050" r:id="rId22"/>
  </p:sldLayoutIdLst>
  <p:hf sldNum="0" hdr="0" dt="0"/>
  <p:txStyles>
    <p:titleStyle>
      <a:lvl1pPr algn="l" rtl="0" eaLnBrk="1" fontAlgn="base" hangingPunct="1">
        <a:lnSpc>
          <a:spcPct val="90000"/>
        </a:lnSpc>
        <a:spcBef>
          <a:spcPct val="0"/>
        </a:spcBef>
        <a:spcAft>
          <a:spcPct val="0"/>
        </a:spcAft>
        <a:defRPr sz="3600" b="0" i="0" baseline="0">
          <a:solidFill>
            <a:schemeClr val="bg1"/>
          </a:solidFill>
          <a:latin typeface="FreightMicro Pro Book" panose="02000603020000020004" pitchFamily="2" charset="0"/>
          <a:ea typeface="ＭＳ Ｐゴシック" charset="-128"/>
          <a:cs typeface="FreightMicro Pro Book" panose="02000603020000020004" pitchFamily="2" charset="0"/>
        </a:defRPr>
      </a:lvl1pPr>
      <a:lvl2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5pPr>
      <a:lvl6pPr marL="192877" algn="l" rtl="0" eaLnBrk="1" fontAlgn="base" hangingPunct="1">
        <a:lnSpc>
          <a:spcPct val="90000"/>
        </a:lnSpc>
        <a:spcBef>
          <a:spcPct val="0"/>
        </a:spcBef>
        <a:spcAft>
          <a:spcPct val="0"/>
        </a:spcAft>
        <a:defRPr sz="1351" b="1">
          <a:solidFill>
            <a:srgbClr val="0332B7"/>
          </a:solidFill>
          <a:latin typeface="Arial" charset="0"/>
        </a:defRPr>
      </a:lvl6pPr>
      <a:lvl7pPr marL="385753" algn="l" rtl="0" eaLnBrk="1" fontAlgn="base" hangingPunct="1">
        <a:lnSpc>
          <a:spcPct val="90000"/>
        </a:lnSpc>
        <a:spcBef>
          <a:spcPct val="0"/>
        </a:spcBef>
        <a:spcAft>
          <a:spcPct val="0"/>
        </a:spcAft>
        <a:defRPr sz="1351" b="1">
          <a:solidFill>
            <a:srgbClr val="0332B7"/>
          </a:solidFill>
          <a:latin typeface="Arial" charset="0"/>
        </a:defRPr>
      </a:lvl7pPr>
      <a:lvl8pPr marL="578630" algn="l" rtl="0" eaLnBrk="1" fontAlgn="base" hangingPunct="1">
        <a:lnSpc>
          <a:spcPct val="90000"/>
        </a:lnSpc>
        <a:spcBef>
          <a:spcPct val="0"/>
        </a:spcBef>
        <a:spcAft>
          <a:spcPct val="0"/>
        </a:spcAft>
        <a:defRPr sz="1351" b="1">
          <a:solidFill>
            <a:srgbClr val="0332B7"/>
          </a:solidFill>
          <a:latin typeface="Arial" charset="0"/>
        </a:defRPr>
      </a:lvl8pPr>
      <a:lvl9pPr marL="771506" algn="l" rtl="0" eaLnBrk="1" fontAlgn="base" hangingPunct="1">
        <a:lnSpc>
          <a:spcPct val="90000"/>
        </a:lnSpc>
        <a:spcBef>
          <a:spcPct val="0"/>
        </a:spcBef>
        <a:spcAft>
          <a:spcPct val="0"/>
        </a:spcAft>
        <a:defRPr sz="1351" b="1">
          <a:solidFill>
            <a:srgbClr val="0332B7"/>
          </a:solidFill>
          <a:latin typeface="Arial" charset="0"/>
        </a:defRPr>
      </a:lvl9pPr>
    </p:titleStyle>
    <p:bodyStyle>
      <a:lvl1pPr marL="120548" indent="-120548" algn="l" rtl="0" eaLnBrk="1" fontAlgn="base" hangingPunct="1">
        <a:lnSpc>
          <a:spcPct val="100000"/>
        </a:lnSpc>
        <a:spcBef>
          <a:spcPct val="30000"/>
        </a:spcBef>
        <a:spcAft>
          <a:spcPct val="0"/>
        </a:spcAft>
        <a:buSzPct val="85000"/>
        <a:buFont typeface="Arial" panose="020B0604020202020204" pitchFamily="34" charset="0"/>
        <a:buChar char="•"/>
        <a:defRPr sz="28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289315" indent="-96439" algn="l" rtl="0" eaLnBrk="1" fontAlgn="base" hangingPunct="1">
        <a:lnSpc>
          <a:spcPct val="100000"/>
        </a:lnSpc>
        <a:spcBef>
          <a:spcPct val="30000"/>
        </a:spcBef>
        <a:spcAft>
          <a:spcPct val="0"/>
        </a:spcAft>
        <a:buSzPct val="85000"/>
        <a:buFont typeface="Arial" panose="020B0604020202020204" pitchFamily="34" charset="0"/>
        <a:buChar char="•"/>
        <a:defRPr sz="28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482192" indent="-96439"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650958" indent="-72329"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43835" indent="-72329" algn="l" rtl="0" eaLnBrk="1" fontAlgn="base" hangingPunct="1">
        <a:lnSpc>
          <a:spcPct val="100000"/>
        </a:lnSpc>
        <a:spcBef>
          <a:spcPct val="30000"/>
        </a:spcBef>
        <a:spcAft>
          <a:spcPct val="0"/>
        </a:spcAft>
        <a:buSzPct val="85000"/>
        <a:buFont typeface="Arial" panose="020B0604020202020204" pitchFamily="34" charset="0"/>
        <a:buChar char="•"/>
        <a:defRPr sz="20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036711"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6pPr>
      <a:lvl7pPr marL="1229588"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7pPr>
      <a:lvl8pPr marL="1422464"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8pPr>
      <a:lvl9pPr marL="1615341"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9pPr>
    </p:bodyStyle>
    <p:otherStyle>
      <a:defPPr>
        <a:defRPr lang="en-US"/>
      </a:defPPr>
      <a:lvl1pPr marL="0" algn="l" defTabSz="192877" rtl="0" eaLnBrk="1" latinLnBrk="0" hangingPunct="1">
        <a:defRPr sz="760" kern="1200">
          <a:solidFill>
            <a:schemeClr val="tx1"/>
          </a:solidFill>
          <a:latin typeface="+mn-lt"/>
          <a:ea typeface="+mn-ea"/>
          <a:cs typeface="+mn-cs"/>
        </a:defRPr>
      </a:lvl1pPr>
      <a:lvl2pPr marL="192877" algn="l" defTabSz="192877" rtl="0" eaLnBrk="1" latinLnBrk="0" hangingPunct="1">
        <a:defRPr sz="760" kern="1200">
          <a:solidFill>
            <a:schemeClr val="tx1"/>
          </a:solidFill>
          <a:latin typeface="+mn-lt"/>
          <a:ea typeface="+mn-ea"/>
          <a:cs typeface="+mn-cs"/>
        </a:defRPr>
      </a:lvl2pPr>
      <a:lvl3pPr marL="385753" algn="l" defTabSz="192877" rtl="0" eaLnBrk="1" latinLnBrk="0" hangingPunct="1">
        <a:defRPr sz="760" kern="1200">
          <a:solidFill>
            <a:schemeClr val="tx1"/>
          </a:solidFill>
          <a:latin typeface="+mn-lt"/>
          <a:ea typeface="+mn-ea"/>
          <a:cs typeface="+mn-cs"/>
        </a:defRPr>
      </a:lvl3pPr>
      <a:lvl4pPr marL="578630" algn="l" defTabSz="192877" rtl="0" eaLnBrk="1" latinLnBrk="0" hangingPunct="1">
        <a:defRPr sz="760" kern="1200">
          <a:solidFill>
            <a:schemeClr val="tx1"/>
          </a:solidFill>
          <a:latin typeface="+mn-lt"/>
          <a:ea typeface="+mn-ea"/>
          <a:cs typeface="+mn-cs"/>
        </a:defRPr>
      </a:lvl4pPr>
      <a:lvl5pPr marL="771506" algn="l" defTabSz="192877" rtl="0" eaLnBrk="1" latinLnBrk="0" hangingPunct="1">
        <a:defRPr sz="760" kern="1200">
          <a:solidFill>
            <a:schemeClr val="tx1"/>
          </a:solidFill>
          <a:latin typeface="+mn-lt"/>
          <a:ea typeface="+mn-ea"/>
          <a:cs typeface="+mn-cs"/>
        </a:defRPr>
      </a:lvl5pPr>
      <a:lvl6pPr marL="964383" algn="l" defTabSz="192877" rtl="0" eaLnBrk="1" latinLnBrk="0" hangingPunct="1">
        <a:defRPr sz="760" kern="1200">
          <a:solidFill>
            <a:schemeClr val="tx1"/>
          </a:solidFill>
          <a:latin typeface="+mn-lt"/>
          <a:ea typeface="+mn-ea"/>
          <a:cs typeface="+mn-cs"/>
        </a:defRPr>
      </a:lvl6pPr>
      <a:lvl7pPr marL="1157259" algn="l" defTabSz="192877" rtl="0" eaLnBrk="1" latinLnBrk="0" hangingPunct="1">
        <a:defRPr sz="760" kern="1200">
          <a:solidFill>
            <a:schemeClr val="tx1"/>
          </a:solidFill>
          <a:latin typeface="+mn-lt"/>
          <a:ea typeface="+mn-ea"/>
          <a:cs typeface="+mn-cs"/>
        </a:defRPr>
      </a:lvl7pPr>
      <a:lvl8pPr marL="1350136" algn="l" defTabSz="192877" rtl="0" eaLnBrk="1" latinLnBrk="0" hangingPunct="1">
        <a:defRPr sz="760" kern="1200">
          <a:solidFill>
            <a:schemeClr val="tx1"/>
          </a:solidFill>
          <a:latin typeface="+mn-lt"/>
          <a:ea typeface="+mn-ea"/>
          <a:cs typeface="+mn-cs"/>
        </a:defRPr>
      </a:lvl8pPr>
      <a:lvl9pPr marL="1543012" algn="l" defTabSz="192877"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pythontutor.com/composingprograms.html#code=def%20max%28x,%20y%29%3A%0A%20%20%20%20return%20x%20if%20x%20%3E%20y%20else%20y%0A%20%20%20%20%0Ax%20%3D%203%0Ay%20%3D%204%20%2B%20max%2817,%20x%20%2B%206%29%20*%200.1%0Az%20%3D%20x%20/%20y&amp;cumulative=true&amp;mode=edit&amp;origin=composingprograms.js&amp;py=3&amp;rawInputLstJSON=%5B%5D" TargetMode="Externa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newscientist.com/article/2334375-face-recognition-struggles-to-recognise-us-after-five-years-of-age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pythontutor.com/composingprograms.html#code=def%20square%28x%29%3A%0A%20%20%20%20return%20x%20*%20x%0A%20%20%20%20%0As%20%3D%20square%0Ax%20%3D%20s%283%29%0A%0Adef%20make_adder%28n%29%3A%0A%20%20%20%20def%20adder%28k%29%3A%0A%20%20%20%20%20%20%20%20return%20k%20%2B%20n%0A%20%20%20%20return%20adder%0A%20%20%20%20%0Aadd_2%20%3D%20make_adder%282%29%0Aadd_3%20%3D%20make_adder%283%29%0Ax%20%3D%20add_2%28x%29%0A%0Adef%20compose%28f,%20g%29%3A%0A%20%20%20%20def%20h%28x%29%3A%0A%20%20%20%20%20%20%20%20return%20f%28g%28x%29%29%0A%20%20%20%20return%20h%0A%0Aadd_5%20%3D%20compose%28add_2,%20add_3%29%0Ay%20%3D%20add_5%28x%29%0A%0Az%20%3D%20compose%28square,%20make_adder%282%29%29%283%29&amp;cumulative=true&amp;mode=edit&amp;origin=composingprograms.js&amp;py=3&amp;rawInputLstJSON=%5B%5D"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BE0329-6EA1-B94F-AAEB-606C678EE9CD}"/>
              </a:ext>
            </a:extLst>
          </p:cNvPr>
          <p:cNvSpPr>
            <a:spLocks noGrp="1"/>
          </p:cNvSpPr>
          <p:nvPr>
            <p:ph type="ctrTitle"/>
          </p:nvPr>
        </p:nvSpPr>
        <p:spPr/>
        <p:txBody>
          <a:bodyPr/>
          <a:lstStyle/>
          <a:p>
            <a:r>
              <a:rPr lang="en-US" dirty="0"/>
              <a:t>Lecture 3:</a:t>
            </a:r>
            <a:br>
              <a:rPr lang="en-US" dirty="0"/>
            </a:br>
            <a:r>
              <a:rPr lang="en-US" dirty="0"/>
              <a:t>Functions and Loops</a:t>
            </a:r>
          </a:p>
        </p:txBody>
      </p:sp>
      <p:sp>
        <p:nvSpPr>
          <p:cNvPr id="3" name="Subtitle 2">
            <a:extLst>
              <a:ext uri="{FF2B5EF4-FFF2-40B4-BE49-F238E27FC236}">
                <a16:creationId xmlns:a16="http://schemas.microsoft.com/office/drawing/2014/main" id="{6FDE4C94-2D9E-006F-762D-B87D2E2CCCC1}"/>
              </a:ext>
            </a:extLst>
          </p:cNvPr>
          <p:cNvSpPr>
            <a:spLocks noGrp="1"/>
          </p:cNvSpPr>
          <p:nvPr>
            <p:ph type="subTitle" idx="1"/>
          </p:nvPr>
        </p:nvSpPr>
        <p:spPr/>
        <p:txBody>
          <a:bodyPr/>
          <a:lstStyle/>
          <a:p>
            <a:r>
              <a:rPr lang="en-US" dirty="0"/>
              <a:t>Announcements</a:t>
            </a:r>
          </a:p>
        </p:txBody>
      </p:sp>
    </p:spTree>
    <p:extLst>
      <p:ext uri="{BB962C8B-B14F-4D97-AF65-F5344CB8AC3E}">
        <p14:creationId xmlns:p14="http://schemas.microsoft.com/office/powerpoint/2010/main" val="143439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CAB6-4C44-053C-249D-821A99508629}"/>
              </a:ext>
            </a:extLst>
          </p:cNvPr>
          <p:cNvSpPr>
            <a:spLocks noGrp="1"/>
          </p:cNvSpPr>
          <p:nvPr>
            <p:ph type="title"/>
          </p:nvPr>
        </p:nvSpPr>
        <p:spPr/>
        <p:txBody>
          <a:bodyPr/>
          <a:lstStyle/>
          <a:p>
            <a:r>
              <a:rPr lang="en-US" dirty="0"/>
              <a:t>Aside: String and Text</a:t>
            </a:r>
          </a:p>
        </p:txBody>
      </p:sp>
      <p:sp>
        <p:nvSpPr>
          <p:cNvPr id="3" name="Content Placeholder 2">
            <a:extLst>
              <a:ext uri="{FF2B5EF4-FFF2-40B4-BE49-F238E27FC236}">
                <a16:creationId xmlns:a16="http://schemas.microsoft.com/office/drawing/2014/main" id="{64BF0F21-E14E-FC08-2083-5A85146F4DD2}"/>
              </a:ext>
            </a:extLst>
          </p:cNvPr>
          <p:cNvSpPr>
            <a:spLocks noGrp="1"/>
          </p:cNvSpPr>
          <p:nvPr>
            <p:ph idx="1"/>
          </p:nvPr>
        </p:nvSpPr>
        <p:spPr/>
        <p:txBody>
          <a:bodyPr/>
          <a:lstStyle/>
          <a:p>
            <a:r>
              <a:rPr lang="en-US" dirty="0"/>
              <a:t> Strings, or sequences of text are incredibly common!</a:t>
            </a:r>
          </a:p>
          <a:p>
            <a:r>
              <a:rPr lang="en-US" dirty="0"/>
              <a:t> In Python we use  ' or ''</a:t>
            </a:r>
          </a:p>
          <a:p>
            <a:r>
              <a:rPr lang="en-US" dirty="0"/>
              <a:t>We combine strings with +, or by using </a:t>
            </a:r>
            <a:r>
              <a:rPr lang="en-US" i="1" dirty="0"/>
              <a:t>string interpolation:</a:t>
            </a:r>
          </a:p>
          <a:p>
            <a:r>
              <a:rPr lang="en-US" dirty="0"/>
              <a:t> f-strings allow us to embed an expression inside some text!</a:t>
            </a:r>
          </a:p>
          <a:p>
            <a:pPr marL="0" indent="0">
              <a:buNone/>
            </a:pPr>
            <a:endParaRPr lang="en-US" dirty="0"/>
          </a:p>
          <a:p>
            <a:pPr marL="0" indent="0">
              <a:buNone/>
            </a:pPr>
            <a:r>
              <a:rPr lang="en-US" dirty="0">
                <a:latin typeface="Source Code Pro" panose="020B0309030403020204" pitchFamily="34" charset="0"/>
                <a:ea typeface="Source Code Pro" panose="020B0309030403020204" pitchFamily="34" charset="0"/>
              </a:rPr>
              <a:t>def </a:t>
            </a:r>
            <a:r>
              <a:rPr lang="en-US" dirty="0" err="1">
                <a:latin typeface="Source Code Pro" panose="020B0309030403020204" pitchFamily="34" charset="0"/>
                <a:ea typeface="Source Code Pro" panose="020B0309030403020204" pitchFamily="34" charset="0"/>
              </a:rPr>
              <a:t>print_greet</a:t>
            </a:r>
            <a:r>
              <a:rPr lang="en-US" dirty="0">
                <a:latin typeface="Source Code Pro" panose="020B0309030403020204" pitchFamily="34" charset="0"/>
                <a:ea typeface="Source Code Pro" panose="020B0309030403020204" pitchFamily="34" charset="0"/>
              </a:rPr>
              <a:t>(name):</a:t>
            </a:r>
          </a:p>
          <a:p>
            <a:pPr marL="0" indent="0">
              <a:buNone/>
            </a:pPr>
            <a:r>
              <a:rPr lang="en-US" dirty="0">
                <a:latin typeface="Source Code Pro" panose="020B0309030403020204" pitchFamily="34" charset="0"/>
                <a:ea typeface="Source Code Pro" panose="020B0309030403020204" pitchFamily="34" charset="0"/>
              </a:rPr>
              <a:t>    # print("Hello, " + name)</a:t>
            </a:r>
          </a:p>
          <a:p>
            <a:pPr marL="0" indent="0">
              <a:buNone/>
            </a:pPr>
            <a:r>
              <a:rPr lang="en-US" dirty="0">
                <a:latin typeface="Source Code Pro" panose="020B0309030403020204" pitchFamily="34" charset="0"/>
                <a:ea typeface="Source Code Pro" panose="020B0309030403020204" pitchFamily="34" charset="0"/>
              </a:rPr>
              <a:t>    print(</a:t>
            </a:r>
            <a:r>
              <a:rPr lang="en-US" dirty="0" err="1">
                <a:latin typeface="Source Code Pro" panose="020B0309030403020204" pitchFamily="34" charset="0"/>
                <a:ea typeface="Source Code Pro" panose="020B0309030403020204" pitchFamily="34" charset="0"/>
              </a:rPr>
              <a:t>f"Hello</a:t>
            </a:r>
            <a:r>
              <a:rPr lang="en-US" dirty="0">
                <a:latin typeface="Source Code Pro" panose="020B0309030403020204" pitchFamily="34" charset="0"/>
                <a:ea typeface="Source Code Pro" panose="020B0309030403020204" pitchFamily="34" charset="0"/>
              </a:rPr>
              <a:t>, {name}")</a:t>
            </a:r>
          </a:p>
        </p:txBody>
      </p:sp>
      <p:sp>
        <p:nvSpPr>
          <p:cNvPr id="4" name="Footer Placeholder 3">
            <a:extLst>
              <a:ext uri="{FF2B5EF4-FFF2-40B4-BE49-F238E27FC236}">
                <a16:creationId xmlns:a16="http://schemas.microsoft.com/office/drawing/2014/main" id="{800A5047-E4B2-01D7-4965-E4E2A6BFC913}"/>
              </a:ext>
            </a:extLst>
          </p:cNvPr>
          <p:cNvSpPr>
            <a:spLocks noGrp="1"/>
          </p:cNvSpPr>
          <p:nvPr>
            <p:ph type="ftr" sz="quarter" idx="10"/>
          </p:nvPr>
        </p:nvSpPr>
        <p:spPr>
          <a:xfrm>
            <a:off x="4038600" y="6356350"/>
            <a:ext cx="4572000"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9975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Functions</a:t>
            </a:r>
          </a:p>
        </p:txBody>
      </p:sp>
      <p:sp>
        <p:nvSpPr>
          <p:cNvPr id="3" name="Content Placeholder 2"/>
          <p:cNvSpPr>
            <a:spLocks noGrp="1"/>
          </p:cNvSpPr>
          <p:nvPr>
            <p:ph idx="1"/>
          </p:nvPr>
        </p:nvSpPr>
        <p:spPr/>
        <p:txBody>
          <a:bodyPr/>
          <a:lstStyle/>
          <a:p>
            <a:r>
              <a:rPr lang="en-US" dirty="0"/>
              <a:t>Abstracts an expression or set of statements to apply to lots of instances of the problem</a:t>
            </a:r>
          </a:p>
          <a:p>
            <a:r>
              <a:rPr lang="en-US" dirty="0"/>
              <a:t>A function should do one thing well</a:t>
            </a:r>
          </a:p>
          <a:p>
            <a:r>
              <a:rPr lang="en-US" dirty="0"/>
              <a:t> arguments become accessible inside the function body.</a:t>
            </a:r>
          </a:p>
        </p:txBody>
      </p:sp>
      <p:sp>
        <p:nvSpPr>
          <p:cNvPr id="7" name="TextBox 6"/>
          <p:cNvSpPr txBox="1"/>
          <p:nvPr/>
        </p:nvSpPr>
        <p:spPr>
          <a:xfrm>
            <a:off x="5826118" y="4640124"/>
            <a:ext cx="1997726" cy="523220"/>
          </a:xfrm>
          <a:prstGeom prst="rect">
            <a:avLst/>
          </a:prstGeom>
          <a:noFill/>
        </p:spPr>
        <p:txBody>
          <a:bodyPr wrap="none" rtlCol="0">
            <a:spAutoFit/>
          </a:bodyPr>
          <a:lstStyle/>
          <a:p>
            <a:r>
              <a:rPr lang="en-US" sz="2800" dirty="0">
                <a:latin typeface="Open Sans" panose="020B0606030504020204" pitchFamily="34" charset="0"/>
              </a:rPr>
              <a:t>expression</a:t>
            </a:r>
          </a:p>
        </p:txBody>
      </p:sp>
      <p:sp>
        <p:nvSpPr>
          <p:cNvPr id="8" name="Cloud 7"/>
          <p:cNvSpPr/>
          <p:nvPr/>
        </p:nvSpPr>
        <p:spPr bwMode="auto">
          <a:xfrm>
            <a:off x="4953000" y="4267200"/>
            <a:ext cx="3505200" cy="13716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dirty="0">
              <a:latin typeface="Open Sans" panose="020B0606030504020204" pitchFamily="34" charset="0"/>
            </a:endParaRPr>
          </a:p>
        </p:txBody>
      </p:sp>
      <p:sp>
        <p:nvSpPr>
          <p:cNvPr id="9" name="TextBox 8"/>
          <p:cNvSpPr txBox="1"/>
          <p:nvPr/>
        </p:nvSpPr>
        <p:spPr>
          <a:xfrm>
            <a:off x="3538905" y="3135868"/>
            <a:ext cx="4919295" cy="369332"/>
          </a:xfrm>
          <a:prstGeom prst="rect">
            <a:avLst/>
          </a:prstGeom>
          <a:noFill/>
        </p:spPr>
        <p:txBody>
          <a:bodyPr wrap="none" rtlCol="0">
            <a:spAutoFit/>
          </a:bodyPr>
          <a:lstStyle/>
          <a:p>
            <a:r>
              <a:rPr lang="en-US" dirty="0" err="1">
                <a:latin typeface="Source Code Pro Medium" panose="020B0309030403020204" pitchFamily="34" charset="0"/>
                <a:cs typeface="Courier"/>
              </a:rPr>
              <a:t>def</a:t>
            </a:r>
            <a:r>
              <a:rPr lang="en-US" dirty="0">
                <a:latin typeface="Open Sans" panose="020B0606030504020204" pitchFamily="34" charset="0"/>
              </a:rPr>
              <a:t> &lt;function name&gt; </a:t>
            </a:r>
            <a:r>
              <a:rPr lang="en-US" dirty="0">
                <a:latin typeface="Source Code Pro Medium" panose="020B0309030403020204" pitchFamily="34" charset="0"/>
                <a:cs typeface="Courier"/>
              </a:rPr>
              <a:t>(</a:t>
            </a:r>
            <a:r>
              <a:rPr lang="en-US" dirty="0">
                <a:latin typeface="Open Sans" panose="020B0606030504020204" pitchFamily="34" charset="0"/>
              </a:rPr>
              <a:t>&lt;argument list&gt;</a:t>
            </a:r>
            <a:r>
              <a:rPr lang="en-US" dirty="0">
                <a:latin typeface="Source Code Pro Medium" panose="020B0309030403020204" pitchFamily="34" charset="0"/>
                <a:cs typeface="Courier"/>
              </a:rPr>
              <a:t>) : </a:t>
            </a:r>
          </a:p>
        </p:txBody>
      </p:sp>
      <p:sp>
        <p:nvSpPr>
          <p:cNvPr id="10" name="TextBox 9"/>
          <p:cNvSpPr txBox="1"/>
          <p:nvPr/>
        </p:nvSpPr>
        <p:spPr>
          <a:xfrm>
            <a:off x="3962400" y="4724400"/>
            <a:ext cx="1015798" cy="369332"/>
          </a:xfrm>
          <a:prstGeom prst="rect">
            <a:avLst/>
          </a:prstGeom>
          <a:noFill/>
        </p:spPr>
        <p:txBody>
          <a:bodyPr wrap="none" rtlCol="0">
            <a:spAutoFit/>
          </a:bodyPr>
          <a:lstStyle/>
          <a:p>
            <a:r>
              <a:rPr lang="en-US" dirty="0">
                <a:latin typeface="Source Code Pro Medium" panose="020B0309030403020204" pitchFamily="34" charset="0"/>
                <a:cs typeface="Courier"/>
              </a:rPr>
              <a:t>return</a:t>
            </a:r>
          </a:p>
        </p:txBody>
      </p:sp>
      <p:cxnSp>
        <p:nvCxnSpPr>
          <p:cNvPr id="12" name="Straight Arrow Connector 11"/>
          <p:cNvCxnSpPr/>
          <p:nvPr/>
        </p:nvCxnSpPr>
        <p:spPr bwMode="auto">
          <a:xfrm>
            <a:off x="6553200" y="3733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 name="Straight Arrow Connector 12"/>
          <p:cNvCxnSpPr/>
          <p:nvPr/>
        </p:nvCxnSpPr>
        <p:spPr bwMode="auto">
          <a:xfrm>
            <a:off x="7086600" y="3733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6" name="Footer Placeholder 2">
            <a:extLst>
              <a:ext uri="{FF2B5EF4-FFF2-40B4-BE49-F238E27FC236}">
                <a16:creationId xmlns:a16="http://schemas.microsoft.com/office/drawing/2014/main" id="{7695EFC5-8298-A2E6-1B43-5C63659509A7}"/>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custDataLst>
      <p:tags r:id="rId1"/>
    </p:custDataLst>
    <p:extLst>
      <p:ext uri="{BB962C8B-B14F-4D97-AF65-F5344CB8AC3E}">
        <p14:creationId xmlns:p14="http://schemas.microsoft.com/office/powerpoint/2010/main" val="1911288148"/>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Example</a:t>
            </a:r>
          </a:p>
        </p:txBody>
      </p:sp>
      <p:sp>
        <p:nvSpPr>
          <p:cNvPr id="3" name="Content Placeholder 2">
            <a:extLst>
              <a:ext uri="{FF2B5EF4-FFF2-40B4-BE49-F238E27FC236}">
                <a16:creationId xmlns:a16="http://schemas.microsoft.com/office/drawing/2014/main" id="{6012D74A-D802-88C9-F8A8-A287862DC82D}"/>
              </a:ext>
            </a:extLst>
          </p:cNvPr>
          <p:cNvSpPr>
            <a:spLocks noGrp="1"/>
          </p:cNvSpPr>
          <p:nvPr>
            <p:ph idx="1"/>
          </p:nvPr>
        </p:nvSpPr>
        <p:spPr/>
        <p:txBody>
          <a:bodyPr/>
          <a:lstStyle/>
          <a:p>
            <a:r>
              <a:rPr lang="en-US" dirty="0"/>
              <a:t>&gt;&gt;&gt; y  = 5</a:t>
            </a:r>
          </a:p>
          <a:p>
            <a:r>
              <a:rPr lang="en-US" dirty="0"/>
              <a:t>&gt;&gt;&gt; x = 3</a:t>
            </a:r>
          </a:p>
          <a:p>
            <a:r>
              <a:rPr lang="en-US" dirty="0"/>
              <a:t>&gt;&gt;&gt; z = max(3, 5) * 10</a:t>
            </a:r>
          </a:p>
          <a:p>
            <a:r>
              <a:rPr lang="en-US" dirty="0"/>
              <a:t>&gt;&gt;&gt; z</a:t>
            </a:r>
          </a:p>
          <a:p>
            <a:r>
              <a:rPr lang="en-US" dirty="0"/>
              <a:t>50</a:t>
            </a:r>
          </a:p>
        </p:txBody>
      </p:sp>
      <p:sp>
        <p:nvSpPr>
          <p:cNvPr id="5" name="Content Placeholder 2">
            <a:extLst>
              <a:ext uri="{FF2B5EF4-FFF2-40B4-BE49-F238E27FC236}">
                <a16:creationId xmlns:a16="http://schemas.microsoft.com/office/drawing/2014/main" id="{0D63EC4D-23BC-CE17-4B0F-789FC99A9B20}"/>
              </a:ext>
            </a:extLst>
          </p:cNvPr>
          <p:cNvSpPr txBox="1">
            <a:spLocks/>
          </p:cNvSpPr>
          <p:nvPr/>
        </p:nvSpPr>
        <p:spPr bwMode="auto">
          <a:xfrm>
            <a:off x="6477000" y="3810000"/>
            <a:ext cx="5715000" cy="26049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a:lstStyle>
          <a:p>
            <a:pPr marL="0" indent="0">
              <a:buFont typeface="Arial" panose="020B0604020202020204" pitchFamily="34" charset="0"/>
              <a:buNone/>
            </a:pPr>
            <a:r>
              <a:rPr lang="en-US" kern="0" dirty="0">
                <a:latin typeface="Source Code Pro Medium" panose="020B0309030403020204" pitchFamily="34" charset="0"/>
                <a:cs typeface="Open Sans" panose="020B0606030504020204" pitchFamily="34" charset="0"/>
              </a:rPr>
              <a:t>def max(x, y):</a:t>
            </a:r>
          </a:p>
          <a:p>
            <a:pPr marL="0" indent="0">
              <a:buFont typeface="Arial" panose="020B0604020202020204" pitchFamily="34" charset="0"/>
              <a:buNone/>
            </a:pPr>
            <a:r>
              <a:rPr lang="en-US" kern="0" dirty="0">
                <a:latin typeface="Source Code Pro Medium" panose="020B0309030403020204" pitchFamily="34" charset="0"/>
                <a:cs typeface="Open Sans" panose="020B0606030504020204" pitchFamily="34" charset="0"/>
              </a:rPr>
              <a:t>    if x &gt; y:</a:t>
            </a:r>
          </a:p>
          <a:p>
            <a:pPr marL="0" indent="0">
              <a:buFont typeface="Arial" panose="020B0604020202020204" pitchFamily="34" charset="0"/>
              <a:buNone/>
            </a:pPr>
            <a:r>
              <a:rPr lang="en-US" kern="0" dirty="0">
                <a:latin typeface="Source Code Pro Medium" panose="020B0309030403020204" pitchFamily="34" charset="0"/>
                <a:cs typeface="Open Sans" panose="020B0606030504020204" pitchFamily="34" charset="0"/>
              </a:rPr>
              <a:t>        return ( x )</a:t>
            </a:r>
          </a:p>
          <a:p>
            <a:pPr marL="0" indent="0">
              <a:buFont typeface="Arial" panose="020B0604020202020204" pitchFamily="34" charset="0"/>
              <a:buNone/>
            </a:pPr>
            <a:r>
              <a:rPr lang="en-US" kern="0" dirty="0">
                <a:latin typeface="Source Code Pro Medium" panose="020B0309030403020204" pitchFamily="34" charset="0"/>
                <a:cs typeface="Open Sans" panose="020B0606030504020204" pitchFamily="34" charset="0"/>
              </a:rPr>
              <a:t>    else:</a:t>
            </a:r>
          </a:p>
          <a:p>
            <a:pPr marL="0" indent="0">
              <a:buFont typeface="Arial" panose="020B0604020202020204" pitchFamily="34" charset="0"/>
              <a:buNone/>
            </a:pPr>
            <a:r>
              <a:rPr lang="en-US" kern="0" dirty="0">
                <a:latin typeface="Source Code Pro Medium" panose="020B0309030403020204" pitchFamily="34" charset="0"/>
                <a:cs typeface="Open Sans" panose="020B0606030504020204" pitchFamily="34" charset="0"/>
              </a:rPr>
              <a:t>        return ( y )</a:t>
            </a:r>
          </a:p>
        </p:txBody>
      </p:sp>
      <p:cxnSp>
        <p:nvCxnSpPr>
          <p:cNvPr id="11" name="Elbow Connector 10">
            <a:extLst>
              <a:ext uri="{FF2B5EF4-FFF2-40B4-BE49-F238E27FC236}">
                <a16:creationId xmlns:a16="http://schemas.microsoft.com/office/drawing/2014/main" id="{E4CBFE97-F3CC-4071-A1AD-0F1EB876E105}"/>
              </a:ext>
            </a:extLst>
          </p:cNvPr>
          <p:cNvCxnSpPr>
            <a:cxnSpLocks/>
          </p:cNvCxnSpPr>
          <p:nvPr/>
        </p:nvCxnSpPr>
        <p:spPr bwMode="auto">
          <a:xfrm>
            <a:off x="3390900" y="2438400"/>
            <a:ext cx="4914900" cy="1473200"/>
          </a:xfrm>
          <a:prstGeom prst="straightConnector1">
            <a:avLst/>
          </a:prstGeom>
          <a:ln w="2222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Elbow Connector 10">
            <a:extLst>
              <a:ext uri="{FF2B5EF4-FFF2-40B4-BE49-F238E27FC236}">
                <a16:creationId xmlns:a16="http://schemas.microsoft.com/office/drawing/2014/main" id="{5B785A6C-1C26-B646-929E-40E29F1EE5C8}"/>
              </a:ext>
            </a:extLst>
          </p:cNvPr>
          <p:cNvCxnSpPr>
            <a:cxnSpLocks/>
          </p:cNvCxnSpPr>
          <p:nvPr/>
        </p:nvCxnSpPr>
        <p:spPr bwMode="auto">
          <a:xfrm>
            <a:off x="4019550" y="2438400"/>
            <a:ext cx="4914900" cy="1473200"/>
          </a:xfrm>
          <a:prstGeom prst="straightConnector1">
            <a:avLst/>
          </a:prstGeom>
          <a:ln w="2222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7" name="Footer Placeholder 2">
            <a:extLst>
              <a:ext uri="{FF2B5EF4-FFF2-40B4-BE49-F238E27FC236}">
                <a16:creationId xmlns:a16="http://schemas.microsoft.com/office/drawing/2014/main" id="{B7949568-F1DC-6667-0D27-8C0D8C1F80C0}"/>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custDataLst>
      <p:tags r:id="rId1"/>
    </p:custDataLst>
    <p:extLst>
      <p:ext uri="{BB962C8B-B14F-4D97-AF65-F5344CB8AC3E}">
        <p14:creationId xmlns:p14="http://schemas.microsoft.com/office/powerpoint/2010/main" val="2618690185"/>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DACA-6C4E-5440-92FB-F023C1666E88}"/>
              </a:ext>
            </a:extLst>
          </p:cNvPr>
          <p:cNvSpPr>
            <a:spLocks noGrp="1"/>
          </p:cNvSpPr>
          <p:nvPr>
            <p:ph type="title"/>
          </p:nvPr>
        </p:nvSpPr>
        <p:spPr/>
        <p:txBody>
          <a:bodyPr/>
          <a:lstStyle/>
          <a:p>
            <a:r>
              <a:rPr lang="en-US" dirty="0"/>
              <a:t>Returns and Values</a:t>
            </a:r>
          </a:p>
        </p:txBody>
      </p:sp>
      <p:sp>
        <p:nvSpPr>
          <p:cNvPr id="3" name="Content Placeholder 2">
            <a:extLst>
              <a:ext uri="{FF2B5EF4-FFF2-40B4-BE49-F238E27FC236}">
                <a16:creationId xmlns:a16="http://schemas.microsoft.com/office/drawing/2014/main" id="{CFFFE078-3232-BB44-81FA-6CB2837223F1}"/>
              </a:ext>
            </a:extLst>
          </p:cNvPr>
          <p:cNvSpPr>
            <a:spLocks noGrp="1"/>
          </p:cNvSpPr>
          <p:nvPr>
            <p:ph idx="1"/>
          </p:nvPr>
        </p:nvSpPr>
        <p:spPr/>
        <p:txBody>
          <a:bodyPr/>
          <a:lstStyle/>
          <a:p>
            <a:r>
              <a:rPr lang="en-US" dirty="0"/>
              <a:t>All functions always return SOME value.</a:t>
            </a:r>
          </a:p>
          <a:p>
            <a:r>
              <a:rPr lang="en-US" dirty="0"/>
              <a:t>If you don’t specify return, the value is None.</a:t>
            </a:r>
          </a:p>
          <a:p>
            <a:r>
              <a:rPr lang="en-US" dirty="0"/>
              <a:t>Using print does not change how the function works, but does affect the output. </a:t>
            </a:r>
          </a:p>
        </p:txBody>
      </p:sp>
      <p:sp>
        <p:nvSpPr>
          <p:cNvPr id="7" name="Footer Placeholder 2">
            <a:extLst>
              <a:ext uri="{FF2B5EF4-FFF2-40B4-BE49-F238E27FC236}">
                <a16:creationId xmlns:a16="http://schemas.microsoft.com/office/drawing/2014/main" id="{5B058049-1C0E-C482-711D-F4CC57448CBD}"/>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160408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Calling and Returning Results</a:t>
            </a:r>
          </a:p>
        </p:txBody>
      </p:sp>
      <p:sp>
        <p:nvSpPr>
          <p:cNvPr id="3" name="TextBox 2">
            <a:extLst>
              <a:ext uri="{FF2B5EF4-FFF2-40B4-BE49-F238E27FC236}">
                <a16:creationId xmlns:a16="http://schemas.microsoft.com/office/drawing/2014/main" id="{8C3B1959-6643-D847-B668-E9C8E0F0E760}"/>
              </a:ext>
            </a:extLst>
          </p:cNvPr>
          <p:cNvSpPr txBox="1"/>
          <p:nvPr/>
        </p:nvSpPr>
        <p:spPr>
          <a:xfrm>
            <a:off x="457200" y="1026160"/>
            <a:ext cx="44013129" cy="5078313"/>
          </a:xfrm>
          <a:prstGeom prst="rect">
            <a:avLst/>
          </a:prstGeom>
          <a:noFill/>
        </p:spPr>
        <p:txBody>
          <a:bodyPr wrap="square" rtlCol="0">
            <a:spAutoFit/>
          </a:bodyPr>
          <a:lstStyle/>
          <a:p>
            <a:r>
              <a:rPr lang="en-US" sz="3600" dirty="0">
                <a:latin typeface="Source Code Pro Medium" panose="020B0309030403020204" pitchFamily="34" charset="0"/>
                <a:ea typeface="Source Code Pro Medium" panose="020B0309030403020204" pitchFamily="34" charset="0"/>
                <a:hlinkClick r:id="rId3"/>
              </a:rPr>
              <a:t>Python Tutor</a:t>
            </a:r>
            <a:endParaRPr lang="en-US" sz="3600" dirty="0">
              <a:latin typeface="Source Code Pro Medium" panose="020B0309030403020204" pitchFamily="34" charset="0"/>
              <a:ea typeface="Source Code Pro Medium" panose="020B0309030403020204" pitchFamily="34" charset="0"/>
            </a:endParaRPr>
          </a:p>
          <a:p>
            <a:endParaRPr lang="en-US" sz="3600" dirty="0">
              <a:latin typeface="Source Code Pro Medium" panose="020B0309030403020204" pitchFamily="34" charset="0"/>
              <a:ea typeface="Source Code Pro Medium" panose="020B0309030403020204" pitchFamily="34" charset="0"/>
            </a:endParaRPr>
          </a:p>
          <a:p>
            <a:r>
              <a:rPr lang="en-US" sz="3600" dirty="0">
                <a:latin typeface="Source Code Pro Medium" panose="020B0309030403020204" pitchFamily="34" charset="0"/>
                <a:ea typeface="Source Code Pro Medium" panose="020B0309030403020204" pitchFamily="34" charset="0"/>
              </a:rPr>
              <a:t># This style is shorthand.</a:t>
            </a:r>
          </a:p>
          <a:p>
            <a:r>
              <a:rPr lang="en-US" sz="3600" dirty="0">
                <a:latin typeface="Source Code Pro Medium" panose="020B0309030403020204" pitchFamily="34" charset="0"/>
                <a:ea typeface="Source Code Pro Medium" panose="020B0309030403020204" pitchFamily="34" charset="0"/>
              </a:rPr>
              <a:t>def max(x, y):</a:t>
            </a:r>
          </a:p>
          <a:p>
            <a:r>
              <a:rPr lang="en-US" sz="3600" dirty="0">
                <a:latin typeface="Source Code Pro Medium" panose="020B0309030403020204" pitchFamily="34" charset="0"/>
                <a:ea typeface="Source Code Pro Medium" panose="020B0309030403020204" pitchFamily="34" charset="0"/>
              </a:rPr>
              <a:t>    return x if x &gt; y else y</a:t>
            </a:r>
          </a:p>
          <a:p>
            <a:r>
              <a:rPr lang="en-US" sz="3600" dirty="0">
                <a:latin typeface="Source Code Pro Medium" panose="020B0309030403020204" pitchFamily="34" charset="0"/>
                <a:ea typeface="Source Code Pro Medium" panose="020B0309030403020204" pitchFamily="34" charset="0"/>
              </a:rPr>
              <a:t>    </a:t>
            </a:r>
          </a:p>
          <a:p>
            <a:r>
              <a:rPr lang="en-US" sz="3600" dirty="0">
                <a:latin typeface="Source Code Pro Medium" panose="020B0309030403020204" pitchFamily="34" charset="0"/>
                <a:ea typeface="Source Code Pro Medium" panose="020B0309030403020204" pitchFamily="34" charset="0"/>
              </a:rPr>
              <a:t>x = 3</a:t>
            </a:r>
          </a:p>
          <a:p>
            <a:r>
              <a:rPr lang="en-US" sz="3600" dirty="0">
                <a:latin typeface="Source Code Pro Medium" panose="020B0309030403020204" pitchFamily="34" charset="0"/>
                <a:ea typeface="Source Code Pro Medium" panose="020B0309030403020204" pitchFamily="34" charset="0"/>
              </a:rPr>
              <a:t>y = 4 + max(17, x + 6) * 0.1</a:t>
            </a:r>
          </a:p>
          <a:p>
            <a:r>
              <a:rPr lang="en-US" sz="3600" dirty="0">
                <a:latin typeface="Source Code Pro Medium" panose="020B0309030403020204" pitchFamily="34" charset="0"/>
                <a:ea typeface="Source Code Pro Medium" panose="020B0309030403020204" pitchFamily="34" charset="0"/>
              </a:rPr>
              <a:t>z = x / y</a:t>
            </a:r>
          </a:p>
        </p:txBody>
      </p:sp>
      <p:sp>
        <p:nvSpPr>
          <p:cNvPr id="5" name="Footer Placeholder 2">
            <a:extLst>
              <a:ext uri="{FF2B5EF4-FFF2-40B4-BE49-F238E27FC236}">
                <a16:creationId xmlns:a16="http://schemas.microsoft.com/office/drawing/2014/main" id="{1C0C4977-CEBB-175C-5595-FD079CC7172A}"/>
              </a:ext>
            </a:extLst>
          </p:cNvPr>
          <p:cNvSpPr txBox="1">
            <a:spLocks/>
          </p:cNvSpPr>
          <p:nvPr/>
        </p:nvSpPr>
        <p:spPr>
          <a:xfrm>
            <a:off x="4038600" y="6416675"/>
            <a:ext cx="44196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custDataLst>
      <p:tags r:id="rId1"/>
    </p:custDataLst>
    <p:extLst>
      <p:ext uri="{BB962C8B-B14F-4D97-AF65-F5344CB8AC3E}">
        <p14:creationId xmlns:p14="http://schemas.microsoft.com/office/powerpoint/2010/main" val="187445071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Doctests</a:t>
            </a:r>
            <a:endParaRPr lang="en-US" dirty="0"/>
          </a:p>
        </p:txBody>
      </p:sp>
      <p:sp>
        <p:nvSpPr>
          <p:cNvPr id="7" name="Content Placeholder 2">
            <a:extLst>
              <a:ext uri="{FF2B5EF4-FFF2-40B4-BE49-F238E27FC236}">
                <a16:creationId xmlns:a16="http://schemas.microsoft.com/office/drawing/2014/main" id="{BF3DF969-C166-9D4D-B28F-BB02C36B60D8}"/>
              </a:ext>
            </a:extLst>
          </p:cNvPr>
          <p:cNvSpPr>
            <a:spLocks noGrp="1"/>
          </p:cNvSpPr>
          <p:nvPr>
            <p:ph idx="1"/>
          </p:nvPr>
        </p:nvSpPr>
        <p:spPr>
          <a:xfrm>
            <a:off x="533400" y="1066800"/>
            <a:ext cx="9144000" cy="5257800"/>
          </a:xfrm>
        </p:spPr>
        <p:txBody>
          <a:bodyPr/>
          <a:lstStyle/>
          <a:p>
            <a:r>
              <a:rPr lang="en-US" dirty="0"/>
              <a:t>Write the docstring to explain what it does</a:t>
            </a:r>
          </a:p>
          <a:p>
            <a:pPr lvl="1"/>
            <a:r>
              <a:rPr lang="en-US" dirty="0"/>
              <a:t>What does the function return? What are corner cases for parameters? </a:t>
            </a:r>
          </a:p>
          <a:p>
            <a:pPr marL="0" indent="0">
              <a:buNone/>
            </a:pPr>
            <a:r>
              <a:rPr lang="en-US" dirty="0">
                <a:latin typeface="Source Code Pro" panose="020B0309030403020204" pitchFamily="34" charset="0"/>
                <a:ea typeface="Source Code Pro" panose="020B0309030403020204" pitchFamily="34" charset="0"/>
              </a:rPr>
              <a:t>def max(x, y):</a:t>
            </a:r>
          </a:p>
          <a:p>
            <a:pPr marL="0" indent="0">
              <a:buNone/>
            </a:pPr>
            <a:r>
              <a:rPr lang="en-US" dirty="0">
                <a:latin typeface="Source Code Pro" panose="020B0309030403020204" pitchFamily="34" charset="0"/>
                <a:ea typeface="Source Code Pro" panose="020B0309030403020204" pitchFamily="34" charset="0"/>
              </a:rPr>
              <a:t>    """Returns the larger value of arguments x and y</a:t>
            </a:r>
          </a:p>
          <a:p>
            <a:pPr marL="0" indent="0">
              <a:buNone/>
            </a:pPr>
            <a:r>
              <a:rPr lang="en-US" dirty="0">
                <a:latin typeface="Source Code Pro" panose="020B0309030403020204" pitchFamily="34" charset="0"/>
                <a:ea typeface="Source Code Pro" panose="020B0309030403020204" pitchFamily="34" charset="0"/>
              </a:rPr>
              <a:t>    &gt;&gt;&gt; max(6, 0)</a:t>
            </a:r>
          </a:p>
          <a:p>
            <a:pPr marL="0" indent="0">
              <a:buNone/>
            </a:pPr>
            <a:r>
              <a:rPr lang="en-US" dirty="0">
                <a:latin typeface="Source Code Pro" panose="020B0309030403020204" pitchFamily="34" charset="0"/>
                <a:ea typeface="Source Code Pro" panose="020B0309030403020204" pitchFamily="34" charset="0"/>
              </a:rPr>
              <a:t>    6</a:t>
            </a:r>
          </a:p>
          <a:p>
            <a:pPr marL="0" indent="0">
              <a:buNone/>
            </a:pPr>
            <a:r>
              <a:rPr lang="en-US" dirty="0">
                <a:latin typeface="Source Code Pro" panose="020B0309030403020204" pitchFamily="34" charset="0"/>
                <a:ea typeface="Source Code Pro" panose="020B0309030403020204" pitchFamily="34" charset="0"/>
              </a:rPr>
              <a:t>    """</a:t>
            </a:r>
          </a:p>
          <a:p>
            <a:pPr marL="0" indent="0">
              <a:buNone/>
            </a:pPr>
            <a:r>
              <a:rPr lang="en-US" dirty="0">
                <a:latin typeface="Source Code Pro" panose="020B0309030403020204" pitchFamily="34" charset="0"/>
                <a:ea typeface="Source Code Pro" panose="020B0309030403020204" pitchFamily="34" charset="0"/>
              </a:rPr>
              <a:t>   return x if x &gt; y else y</a:t>
            </a:r>
          </a:p>
          <a:p>
            <a:r>
              <a:rPr lang="en-US" dirty="0"/>
              <a:t>Write </a:t>
            </a:r>
            <a:r>
              <a:rPr lang="en-US" dirty="0" err="1"/>
              <a:t>doctest</a:t>
            </a:r>
            <a:r>
              <a:rPr lang="en-US" dirty="0"/>
              <a:t> to show what it should do</a:t>
            </a:r>
          </a:p>
          <a:p>
            <a:pPr lvl="1"/>
            <a:r>
              <a:rPr lang="en-US" dirty="0"/>
              <a:t>Before you write the implementation.</a:t>
            </a:r>
          </a:p>
          <a:p>
            <a:pPr lvl="1"/>
            <a:r>
              <a:rPr lang="en-US" dirty="0"/>
              <a:t>python3 –m </a:t>
            </a:r>
            <a:r>
              <a:rPr lang="en-US" dirty="0" err="1"/>
              <a:t>doctest</a:t>
            </a:r>
            <a:r>
              <a:rPr lang="en-US" dirty="0"/>
              <a:t> [-v] </a:t>
            </a:r>
            <a:r>
              <a:rPr lang="en-US" dirty="0" err="1"/>
              <a:t>file.py</a:t>
            </a:r>
            <a:endParaRPr lang="en-US" dirty="0"/>
          </a:p>
        </p:txBody>
      </p:sp>
      <p:sp>
        <p:nvSpPr>
          <p:cNvPr id="5" name="Footer Placeholder 2">
            <a:extLst>
              <a:ext uri="{FF2B5EF4-FFF2-40B4-BE49-F238E27FC236}">
                <a16:creationId xmlns:a16="http://schemas.microsoft.com/office/drawing/2014/main" id="{0E7EF545-6FF9-F6B9-31CC-AC369E04C0E0}"/>
              </a:ext>
            </a:extLst>
          </p:cNvPr>
          <p:cNvSpPr txBox="1">
            <a:spLocks/>
          </p:cNvSpPr>
          <p:nvPr/>
        </p:nvSpPr>
        <p:spPr>
          <a:xfrm>
            <a:off x="4038600" y="6416675"/>
            <a:ext cx="43434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custDataLst>
      <p:tags r:id="rId1"/>
    </p:custDataLst>
    <p:extLst>
      <p:ext uri="{BB962C8B-B14F-4D97-AF65-F5344CB8AC3E}">
        <p14:creationId xmlns:p14="http://schemas.microsoft.com/office/powerpoint/2010/main" val="2663639822"/>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Control Flow</a:t>
            </a:r>
          </a:p>
        </p:txBody>
      </p:sp>
      <p:sp>
        <p:nvSpPr>
          <p:cNvPr id="3" name="Subtitle 2">
            <a:extLst>
              <a:ext uri="{FF2B5EF4-FFF2-40B4-BE49-F238E27FC236}">
                <a16:creationId xmlns:a16="http://schemas.microsoft.com/office/drawing/2014/main" id="{4669B4C0-71C5-21D0-16AC-06F0AAFF8F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9486648"/>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a:t>
            </a:r>
          </a:p>
        </p:txBody>
      </p:sp>
      <p:sp>
        <p:nvSpPr>
          <p:cNvPr id="8" name="Content Placeholder 7"/>
          <p:cNvSpPr>
            <a:spLocks noGrp="1"/>
          </p:cNvSpPr>
          <p:nvPr>
            <p:ph idx="1"/>
          </p:nvPr>
        </p:nvSpPr>
        <p:spPr/>
        <p:txBody>
          <a:bodyPr/>
          <a:lstStyle/>
          <a:p>
            <a:r>
              <a:rPr lang="en-US" dirty="0"/>
              <a:t>Do some statements, conditional on a predicate expression</a:t>
            </a:r>
          </a:p>
          <a:p>
            <a:endParaRPr lang="en-US" dirty="0"/>
          </a:p>
          <a:p>
            <a:endParaRPr lang="en-US" dirty="0"/>
          </a:p>
          <a:p>
            <a:endParaRPr lang="en-US" dirty="0"/>
          </a:p>
          <a:p>
            <a:endParaRPr lang="en-US" dirty="0"/>
          </a:p>
          <a:p>
            <a:r>
              <a:rPr lang="en-US" dirty="0"/>
              <a:t>Example:</a:t>
            </a:r>
          </a:p>
        </p:txBody>
      </p:sp>
      <p:sp>
        <p:nvSpPr>
          <p:cNvPr id="7" name="TextBox 6"/>
          <p:cNvSpPr txBox="1"/>
          <p:nvPr/>
        </p:nvSpPr>
        <p:spPr>
          <a:xfrm>
            <a:off x="3390900" y="18593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&lt;predicate&gt;</a:t>
            </a:r>
            <a:r>
              <a:rPr lang="en-US" sz="2400" b="1" dirty="0">
                <a:latin typeface="Courier New"/>
                <a:cs typeface="Courier New"/>
              </a:rPr>
              <a:t>:</a:t>
            </a:r>
          </a:p>
          <a:p>
            <a:r>
              <a:rPr lang="en-US" sz="2400" dirty="0">
                <a:latin typeface="Courier New"/>
                <a:cs typeface="Courier New"/>
              </a:rPr>
              <a:t>       &lt;true statements&gt;</a:t>
            </a:r>
          </a:p>
          <a:p>
            <a:r>
              <a:rPr lang="hu-HU" sz="2400" b="1" dirty="0">
                <a:latin typeface="Courier New"/>
                <a:cs typeface="Courier New"/>
              </a:rPr>
              <a:t>else:</a:t>
            </a:r>
          </a:p>
          <a:p>
            <a:r>
              <a:rPr lang="en-US" sz="2400" dirty="0">
                <a:latin typeface="Courier New"/>
                <a:cs typeface="Courier New"/>
              </a:rPr>
              <a:t>       &lt;false statements&gt;</a:t>
            </a:r>
          </a:p>
        </p:txBody>
      </p:sp>
      <p:sp>
        <p:nvSpPr>
          <p:cNvPr id="9" name="TextBox 8">
            <a:extLst>
              <a:ext uri="{FF2B5EF4-FFF2-40B4-BE49-F238E27FC236}">
                <a16:creationId xmlns:a16="http://schemas.microsoft.com/office/drawing/2014/main" id="{3D2FAF7E-D371-614C-B357-A47BEFF66558}"/>
              </a:ext>
            </a:extLst>
          </p:cNvPr>
          <p:cNvSpPr txBox="1"/>
          <p:nvPr/>
        </p:nvSpPr>
        <p:spPr>
          <a:xfrm>
            <a:off x="3390900" y="42215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temperature &gt; 98.6</a:t>
            </a:r>
            <a:r>
              <a:rPr lang="en-US" sz="2400" b="1" dirty="0">
                <a:latin typeface="Courier New"/>
                <a:cs typeface="Courier New"/>
              </a:rPr>
              <a:t>:</a:t>
            </a:r>
          </a:p>
          <a:p>
            <a:r>
              <a:rPr lang="en-US" sz="2400" dirty="0">
                <a:latin typeface="Courier New"/>
                <a:cs typeface="Courier New"/>
              </a:rPr>
              <a:t>       print(“fever!”)</a:t>
            </a:r>
          </a:p>
          <a:p>
            <a:r>
              <a:rPr lang="hu-HU" sz="2400" b="1" dirty="0">
                <a:latin typeface="Courier New"/>
                <a:cs typeface="Courier New"/>
              </a:rPr>
              <a:t>else:</a:t>
            </a:r>
          </a:p>
          <a:p>
            <a:r>
              <a:rPr lang="en-US" sz="2400" dirty="0">
                <a:latin typeface="Courier New"/>
                <a:cs typeface="Courier New"/>
              </a:rPr>
              <a:t>       print(“no fever”)</a:t>
            </a:r>
          </a:p>
        </p:txBody>
      </p:sp>
      <p:sp>
        <p:nvSpPr>
          <p:cNvPr id="5" name="Footer Placeholder 2">
            <a:extLst>
              <a:ext uri="{FF2B5EF4-FFF2-40B4-BE49-F238E27FC236}">
                <a16:creationId xmlns:a16="http://schemas.microsoft.com/office/drawing/2014/main" id="{B0C48082-0EAC-4138-94EE-BB7B61DCC95B}"/>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704273411"/>
      </p:ext>
    </p:extLst>
  </p:cSld>
  <p:clrMapOvr>
    <a:masterClrMapping/>
  </p:clrMapOvr>
  <mc:AlternateContent xmlns:mc="http://schemas.openxmlformats.org/markup-compatibility/2006" xmlns:p14="http://schemas.microsoft.com/office/powerpoint/2010/main">
    <mc:Choice Requires="p14">
      <p:transition spd="slow" p14:dur="2000" advTm="46147"/>
    </mc:Choice>
    <mc:Fallback xmlns="">
      <p:transition xmlns:p14="http://schemas.microsoft.com/office/powerpoint/2010/main" spd="slow" advTm="4614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069-C0F9-B587-6DFC-3FBC87AE684F}"/>
              </a:ext>
            </a:extLst>
          </p:cNvPr>
          <p:cNvSpPr>
            <a:spLocks noGrp="1"/>
          </p:cNvSpPr>
          <p:nvPr>
            <p:ph type="title"/>
          </p:nvPr>
        </p:nvSpPr>
        <p:spPr/>
        <p:txBody>
          <a:bodyPr/>
          <a:lstStyle/>
          <a:p>
            <a:r>
              <a:rPr lang="en-US" dirty="0"/>
              <a:t>Live Coding Demo</a:t>
            </a:r>
          </a:p>
        </p:txBody>
      </p:sp>
      <p:sp>
        <p:nvSpPr>
          <p:cNvPr id="3" name="Content Placeholder 2">
            <a:extLst>
              <a:ext uri="{FF2B5EF4-FFF2-40B4-BE49-F238E27FC236}">
                <a16:creationId xmlns:a16="http://schemas.microsoft.com/office/drawing/2014/main" id="{AE0475D6-C56D-C563-1C93-8F52EA68A476}"/>
              </a:ext>
            </a:extLst>
          </p:cNvPr>
          <p:cNvSpPr>
            <a:spLocks noGrp="1"/>
          </p:cNvSpPr>
          <p:nvPr>
            <p:ph idx="1"/>
          </p:nvPr>
        </p:nvSpPr>
        <p:spPr/>
        <p:txBody>
          <a:bodyPr/>
          <a:lstStyle/>
          <a:p>
            <a:pPr marL="0" indent="0">
              <a:buNone/>
            </a:pPr>
            <a:r>
              <a:rPr lang="en-US" dirty="0">
                <a:latin typeface="Source Code Pro Medium" panose="020B0309030403020204" pitchFamily="34" charset="0"/>
                <a:ea typeface="Source Code Pro Medium" panose="020B0309030403020204" pitchFamily="34" charset="0"/>
              </a:rPr>
              <a:t>course = 'C88C'</a:t>
            </a:r>
          </a:p>
          <a:p>
            <a:pPr marL="0" indent="0">
              <a:buNone/>
            </a:pPr>
            <a:r>
              <a:rPr lang="en-US" dirty="0">
                <a:latin typeface="Source Code Pro Medium" panose="020B0309030403020204" pitchFamily="34" charset="0"/>
                <a:ea typeface="Source Code Pro Medium" panose="020B0309030403020204" pitchFamily="34" charset="0"/>
              </a:rPr>
              <a:t>time = '2:00'</a:t>
            </a:r>
          </a:p>
          <a:p>
            <a:pPr marL="0" indent="0">
              <a:buNone/>
            </a:pPr>
            <a:r>
              <a:rPr lang="en-US" dirty="0">
                <a:latin typeface="Source Code Pro Medium" panose="020B0309030403020204" pitchFamily="34" charset="0"/>
                <a:ea typeface="Source Code Pro Medium" panose="020B0309030403020204" pitchFamily="34" charset="0"/>
              </a:rPr>
              <a:t>if time == '2:00':</a:t>
            </a:r>
          </a:p>
          <a:p>
            <a:pPr marL="0" indent="0">
              <a:buNone/>
            </a:pPr>
            <a:r>
              <a:rPr lang="en-US" dirty="0">
                <a:latin typeface="Source Code Pro Medium" panose="020B0309030403020204" pitchFamily="34" charset="0"/>
                <a:ea typeface="Source Code Pro Medium" panose="020B0309030403020204" pitchFamily="34" charset="0"/>
              </a:rPr>
              <a:t>    print(</a:t>
            </a:r>
            <a:r>
              <a:rPr lang="en-US" dirty="0" err="1">
                <a:latin typeface="Source Code Pro Medium" panose="020B0309030403020204" pitchFamily="34" charset="0"/>
                <a:ea typeface="Source Code Pro Medium" panose="020B0309030403020204" pitchFamily="34" charset="0"/>
              </a:rPr>
              <a:t>f"Go</a:t>
            </a:r>
            <a:r>
              <a:rPr lang="en-US" dirty="0">
                <a:latin typeface="Source Code Pro Medium" panose="020B0309030403020204" pitchFamily="34" charset="0"/>
                <a:ea typeface="Source Code Pro Medium" panose="020B0309030403020204" pitchFamily="34" charset="0"/>
              </a:rPr>
              <a:t> to {course}")</a:t>
            </a:r>
          </a:p>
          <a:p>
            <a:pPr marL="0" indent="0">
              <a:buNone/>
            </a:pPr>
            <a:r>
              <a:rPr lang="en-US" dirty="0">
                <a:latin typeface="Source Code Pro Medium" panose="020B0309030403020204" pitchFamily="34" charset="0"/>
                <a:ea typeface="Source Code Pro Medium" panose="020B0309030403020204" pitchFamily="34" charset="0"/>
              </a:rPr>
              <a:t>else:</a:t>
            </a:r>
          </a:p>
          <a:p>
            <a:pPr marL="0" indent="0">
              <a:buNone/>
            </a:pPr>
            <a:r>
              <a:rPr lang="en-US" dirty="0">
                <a:latin typeface="Source Code Pro Medium" panose="020B0309030403020204" pitchFamily="34" charset="0"/>
                <a:ea typeface="Source Code Pro Medium" panose="020B0309030403020204" pitchFamily="34" charset="0"/>
              </a:rPr>
              <a:t>    print("Go get some ☕️")</a:t>
            </a:r>
          </a:p>
          <a:p>
            <a:pPr marL="0" indent="0">
              <a:buNone/>
            </a:pPr>
            <a:endParaRPr lang="en-US" dirty="0">
              <a:latin typeface="Source Code Pro Medium" panose="020B0309030403020204" pitchFamily="34" charset="0"/>
              <a:ea typeface="Source Code Pro Medium" panose="020B0309030403020204" pitchFamily="34" charset="0"/>
            </a:endParaRPr>
          </a:p>
          <a:p>
            <a:pPr marL="0" indent="0">
              <a:buNone/>
            </a:pPr>
            <a:r>
              <a:rPr lang="en-US" dirty="0">
                <a:latin typeface="Source Code Pro Medium" panose="020B0309030403020204" pitchFamily="34" charset="0"/>
                <a:ea typeface="Source Code Pro Medium" panose="020B0309030403020204" pitchFamily="34" charset="0"/>
              </a:rPr>
              <a:t>Go to C88C</a:t>
            </a:r>
          </a:p>
          <a:p>
            <a:endParaRPr lang="en-US" dirty="0"/>
          </a:p>
        </p:txBody>
      </p:sp>
      <p:sp>
        <p:nvSpPr>
          <p:cNvPr id="4" name="TextBox 3">
            <a:extLst>
              <a:ext uri="{FF2B5EF4-FFF2-40B4-BE49-F238E27FC236}">
                <a16:creationId xmlns:a16="http://schemas.microsoft.com/office/drawing/2014/main" id="{63C1F688-59BA-1550-A31B-27087037D2F6}"/>
              </a:ext>
            </a:extLst>
          </p:cNvPr>
          <p:cNvSpPr txBox="1"/>
          <p:nvPr/>
        </p:nvSpPr>
        <p:spPr>
          <a:xfrm>
            <a:off x="8172450" y="3814763"/>
            <a:ext cx="184731" cy="369332"/>
          </a:xfrm>
          <a:prstGeom prst="rect">
            <a:avLst/>
          </a:prstGeom>
          <a:noFill/>
        </p:spPr>
        <p:txBody>
          <a:bodyPr wrap="none" rtlCol="0">
            <a:spAutoFit/>
          </a:bodyPr>
          <a:lstStyle/>
          <a:p>
            <a:endParaRPr lang="en-US" dirty="0">
              <a:latin typeface="Open Sans" panose="020B0606030504020204" pitchFamily="34" charset="0"/>
            </a:endParaRPr>
          </a:p>
        </p:txBody>
      </p:sp>
    </p:spTree>
    <p:extLst>
      <p:ext uri="{BB962C8B-B14F-4D97-AF65-F5344CB8AC3E}">
        <p14:creationId xmlns:p14="http://schemas.microsoft.com/office/powerpoint/2010/main" val="2467145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Medium" panose="020B0309030403020204" pitchFamily="34" charset="0"/>
                <a:ea typeface="Source Code Pro Medium" panose="020B0309030403020204" pitchFamily="34" charset="0"/>
              </a:rPr>
              <a:t>while</a:t>
            </a:r>
            <a:r>
              <a:rPr lang="en-US" dirty="0"/>
              <a:t> Loops</a:t>
            </a:r>
          </a:p>
        </p:txBody>
      </p:sp>
      <p:sp>
        <p:nvSpPr>
          <p:cNvPr id="3" name="Subtitle 2">
            <a:extLst>
              <a:ext uri="{FF2B5EF4-FFF2-40B4-BE49-F238E27FC236}">
                <a16:creationId xmlns:a16="http://schemas.microsoft.com/office/drawing/2014/main" id="{B4F9E437-03C2-60B8-5DD5-84B18C53E7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76127"/>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EE93-B4E4-B443-AE9E-A85F1D185378}"/>
              </a:ext>
            </a:extLst>
          </p:cNvPr>
          <p:cNvSpPr>
            <a:spLocks noGrp="1"/>
          </p:cNvSpPr>
          <p:nvPr>
            <p:ph type="title"/>
          </p:nvPr>
        </p:nvSpPr>
        <p:spPr/>
        <p:txBody>
          <a:bodyPr/>
          <a:lstStyle/>
          <a:p>
            <a:r>
              <a:rPr lang="en-US" dirty="0"/>
              <a:t>Computing In The News</a:t>
            </a:r>
          </a:p>
        </p:txBody>
      </p:sp>
      <p:sp>
        <p:nvSpPr>
          <p:cNvPr id="4" name="Content Placeholder 3">
            <a:extLst>
              <a:ext uri="{FF2B5EF4-FFF2-40B4-BE49-F238E27FC236}">
                <a16:creationId xmlns:a16="http://schemas.microsoft.com/office/drawing/2014/main" id="{42EB0D4B-F310-9DD8-2385-1E650B4AEE50}"/>
              </a:ext>
            </a:extLst>
          </p:cNvPr>
          <p:cNvSpPr>
            <a:spLocks noGrp="1"/>
          </p:cNvSpPr>
          <p:nvPr>
            <p:ph idx="1"/>
          </p:nvPr>
        </p:nvSpPr>
        <p:spPr/>
        <p:txBody>
          <a:bodyPr/>
          <a:lstStyle/>
          <a:p>
            <a:endParaRPr lang="en-US"/>
          </a:p>
        </p:txBody>
      </p:sp>
      <p:sp>
        <p:nvSpPr>
          <p:cNvPr id="7" name="TextBox 6">
            <a:extLst>
              <a:ext uri="{FF2B5EF4-FFF2-40B4-BE49-F238E27FC236}">
                <a16:creationId xmlns:a16="http://schemas.microsoft.com/office/drawing/2014/main" id="{A043863B-8260-F84C-9F42-16C41C21AA50}"/>
              </a:ext>
            </a:extLst>
          </p:cNvPr>
          <p:cNvSpPr txBox="1"/>
          <p:nvPr/>
        </p:nvSpPr>
        <p:spPr>
          <a:xfrm>
            <a:off x="457200" y="991704"/>
            <a:ext cx="7010400" cy="5355312"/>
          </a:xfrm>
          <a:prstGeom prst="rect">
            <a:avLst/>
          </a:prstGeom>
          <a:noFill/>
        </p:spPr>
        <p:txBody>
          <a:bodyPr wrap="square">
            <a:spAutoFit/>
          </a:bodyPr>
          <a:lstStyle/>
          <a:p>
            <a:r>
              <a:rPr lang="en-US" u="none" strike="noStrike" dirty="0">
                <a:solidFill>
                  <a:srgbClr val="005985"/>
                </a:solidFill>
                <a:effectLst/>
                <a:latin typeface="Open Sans" panose="020B0606030504020204" pitchFamily="34" charset="0"/>
                <a:hlinkClick r:id="rId2"/>
              </a:rPr>
              <a:t>Face Recognition Struggles to Recognize Us After Five Years of Aging </a:t>
            </a:r>
            <a:br>
              <a:rPr lang="en-US" dirty="0">
                <a:latin typeface="Open Sans" panose="020B0606030504020204" pitchFamily="34" charset="0"/>
                <a:hlinkClick r:id="rId2"/>
              </a:rPr>
            </a:br>
            <a:r>
              <a:rPr lang="en-US" u="none" strike="noStrike" dirty="0">
                <a:solidFill>
                  <a:srgbClr val="030303"/>
                </a:solidFill>
                <a:effectLst/>
                <a:latin typeface="Open Sans" panose="020B0606030504020204" pitchFamily="34" charset="0"/>
                <a:hlinkClick r:id="rId2"/>
              </a:rPr>
              <a:t>New Scientist</a:t>
            </a:r>
            <a:br>
              <a:rPr lang="en-US" u="none" strike="noStrike" dirty="0">
                <a:solidFill>
                  <a:srgbClr val="666666"/>
                </a:solidFill>
                <a:effectLst/>
                <a:latin typeface="Open Sans" panose="020B0606030504020204" pitchFamily="34" charset="0"/>
              </a:rPr>
            </a:br>
            <a:r>
              <a:rPr lang="en-US" u="none" strike="noStrike" dirty="0">
                <a:solidFill>
                  <a:srgbClr val="666666"/>
                </a:solidFill>
                <a:effectLst/>
                <a:latin typeface="Open Sans" panose="020B0606030504020204" pitchFamily="34" charset="0"/>
              </a:rPr>
              <a:t>Matthew Sparkes August 24, 2022</a:t>
            </a:r>
            <a:br>
              <a:rPr lang="en-US" u="none" strike="noStrike" dirty="0">
                <a:solidFill>
                  <a:srgbClr val="030303"/>
                </a:solidFill>
                <a:effectLst/>
                <a:latin typeface="Open Sans" panose="020B0606030504020204" pitchFamily="34" charset="0"/>
              </a:rPr>
            </a:br>
            <a:br>
              <a:rPr lang="en-US" u="none" strike="noStrike" dirty="0">
                <a:solidFill>
                  <a:srgbClr val="030303"/>
                </a:solidFill>
                <a:effectLst/>
                <a:latin typeface="Open Sans" panose="020B0606030504020204" pitchFamily="34" charset="0"/>
              </a:rPr>
            </a:br>
            <a:r>
              <a:rPr lang="en-US" u="none" strike="noStrike" dirty="0">
                <a:solidFill>
                  <a:srgbClr val="000000"/>
                </a:solidFill>
                <a:effectLst/>
                <a:latin typeface="Open Sans" panose="020B0606030504020204" pitchFamily="34" charset="0"/>
              </a:rPr>
              <a:t>A test designed by the Norwegian University of Science and Technology's Marcel Grimmer and colleagues found that facial recognition algorithms start running into difficulty identifying people after they have aged five years. The researchers used open-source alternatives to face recognition tools used by police and smartphone manufacturers, as well as artificial intelligence-generated images of 50,000 humans aged synthetically. Grimmer said the tools' accuracy declined continuously from the point the reference image was captured. The algorithms used to age faces synthetically from reference images also proved more effective when the target was between 20 and 40 years, compared to children and older adults. The implication is that new photos may be needed more often to maintain accuracy and security.</a:t>
            </a:r>
            <a:endParaRPr lang="en-US" dirty="0">
              <a:latin typeface="Open Sans" panose="020B0606030504020204" pitchFamily="34" charset="0"/>
            </a:endParaRPr>
          </a:p>
        </p:txBody>
      </p:sp>
      <p:pic>
        <p:nvPicPr>
          <p:cNvPr id="1026" name="Picture 2" descr="Ageing shown through a selection of photos">
            <a:extLst>
              <a:ext uri="{FF2B5EF4-FFF2-40B4-BE49-F238E27FC236}">
                <a16:creationId xmlns:a16="http://schemas.microsoft.com/office/drawing/2014/main" id="{5C41B363-AB0A-5794-665C-3CBF9607F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33" y="998631"/>
            <a:ext cx="4444967" cy="296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30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t>Use a while loop to repeat some task.</a:t>
            </a:r>
          </a:p>
          <a:p>
            <a:r>
              <a:rPr lang="en-US" dirty="0"/>
              <a:t>Write an expression to control when a while loop stops executing</a:t>
            </a:r>
          </a:p>
        </p:txBody>
      </p:sp>
      <p:sp>
        <p:nvSpPr>
          <p:cNvPr id="7" name="Footer Placeholder 2">
            <a:extLst>
              <a:ext uri="{FF2B5EF4-FFF2-40B4-BE49-F238E27FC236}">
                <a16:creationId xmlns:a16="http://schemas.microsoft.com/office/drawing/2014/main" id="{932A0279-E6BF-E9BF-669A-BAF3D3637D1B}"/>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141747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Statement – Iteration Control</a:t>
            </a:r>
          </a:p>
        </p:txBody>
      </p:sp>
      <p:sp>
        <p:nvSpPr>
          <p:cNvPr id="3" name="Content Placeholder 2"/>
          <p:cNvSpPr>
            <a:spLocks noGrp="1"/>
          </p:cNvSpPr>
          <p:nvPr>
            <p:ph idx="1"/>
          </p:nvPr>
        </p:nvSpPr>
        <p:spPr/>
        <p:txBody>
          <a:bodyPr/>
          <a:lstStyle/>
          <a:p>
            <a:r>
              <a:rPr lang="en-US" dirty="0"/>
              <a:t>Repeat a block of statements until a predicate expression is satisfied</a:t>
            </a:r>
          </a:p>
        </p:txBody>
      </p:sp>
      <p:sp>
        <p:nvSpPr>
          <p:cNvPr id="7" name="TextBox 6"/>
          <p:cNvSpPr txBox="1"/>
          <p:nvPr/>
        </p:nvSpPr>
        <p:spPr>
          <a:xfrm>
            <a:off x="2514600" y="1665529"/>
            <a:ext cx="6400800" cy="1754327"/>
          </a:xfrm>
          <a:prstGeom prst="rect">
            <a:avLst/>
          </a:prstGeom>
          <a:noFill/>
        </p:spPr>
        <p:txBody>
          <a:bodyPr wrap="square" rtlCol="0">
            <a:spAutoFit/>
          </a:bodyPr>
          <a:lstStyle/>
          <a:p>
            <a:r>
              <a:rPr lang="en-US" sz="2000" dirty="0">
                <a:latin typeface="Courier New"/>
                <a:cs typeface="Courier New"/>
              </a:rPr>
              <a:t>&lt;initialization statements&gt;</a:t>
            </a:r>
          </a:p>
          <a:p>
            <a:r>
              <a:rPr lang="en-US" sz="2800" b="1" dirty="0">
                <a:latin typeface="Courier New"/>
                <a:cs typeface="Courier New"/>
              </a:rPr>
              <a:t>while</a:t>
            </a:r>
            <a:r>
              <a:rPr lang="en-US" sz="2000" dirty="0">
                <a:latin typeface="Courier New"/>
                <a:cs typeface="Courier New"/>
              </a:rPr>
              <a:t> &lt;predicate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p:txBody>
      </p:sp>
      <p:sp>
        <p:nvSpPr>
          <p:cNvPr id="6" name="Footer Placeholder 2">
            <a:extLst>
              <a:ext uri="{FF2B5EF4-FFF2-40B4-BE49-F238E27FC236}">
                <a16:creationId xmlns:a16="http://schemas.microsoft.com/office/drawing/2014/main" id="{C9403874-85A0-3C5D-862D-042BE937D568}"/>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4226347813"/>
      </p:ext>
    </p:extLst>
  </p:cSld>
  <p:clrMapOvr>
    <a:masterClrMapping/>
  </p:clrMapOvr>
  <mc:AlternateContent xmlns:mc="http://schemas.openxmlformats.org/markup-compatibility/2006" xmlns:p14="http://schemas.microsoft.com/office/powerpoint/2010/main">
    <mc:Choice Requires="p14">
      <p:transition spd="slow" p14:dur="2000" advTm="51315"/>
    </mc:Choice>
    <mc:Fallback xmlns="">
      <p:transition spd="slow" advTm="5131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43DB-C8E3-BC46-9750-44D8F32A149B}"/>
              </a:ext>
            </a:extLst>
          </p:cNvPr>
          <p:cNvSpPr>
            <a:spLocks noGrp="1"/>
          </p:cNvSpPr>
          <p:nvPr>
            <p:ph type="title"/>
          </p:nvPr>
        </p:nvSpPr>
        <p:spPr/>
        <p:txBody>
          <a:bodyPr/>
          <a:lstStyle/>
          <a:p>
            <a:r>
              <a:rPr lang="en-US" dirty="0"/>
              <a:t>Sum The Numbers</a:t>
            </a:r>
          </a:p>
        </p:txBody>
      </p:sp>
      <p:sp>
        <p:nvSpPr>
          <p:cNvPr id="3" name="Content Placeholder 2">
            <a:extLst>
              <a:ext uri="{FF2B5EF4-FFF2-40B4-BE49-F238E27FC236}">
                <a16:creationId xmlns:a16="http://schemas.microsoft.com/office/drawing/2014/main" id="{4D6B3353-0AEE-1144-A3ED-2CBD37FDCC44}"/>
              </a:ext>
            </a:extLst>
          </p:cNvPr>
          <p:cNvSpPr>
            <a:spLocks noGrp="1"/>
          </p:cNvSpPr>
          <p:nvPr>
            <p:ph idx="1"/>
          </p:nvPr>
        </p:nvSpPr>
        <p:spPr/>
        <p:txBody>
          <a:bodyPr/>
          <a:lstStyle/>
          <a:p>
            <a:r>
              <a:rPr lang="en-US" dirty="0"/>
              <a:t>This is a task we'll see many times!</a:t>
            </a:r>
          </a:p>
        </p:txBody>
      </p:sp>
      <p:sp>
        <p:nvSpPr>
          <p:cNvPr id="6" name="TextBox 5">
            <a:extLst>
              <a:ext uri="{FF2B5EF4-FFF2-40B4-BE49-F238E27FC236}">
                <a16:creationId xmlns:a16="http://schemas.microsoft.com/office/drawing/2014/main" id="{E2EBF24E-C314-6A4E-AD76-67384A949F7E}"/>
              </a:ext>
            </a:extLst>
          </p:cNvPr>
          <p:cNvSpPr txBox="1"/>
          <p:nvPr/>
        </p:nvSpPr>
        <p:spPr>
          <a:xfrm>
            <a:off x="546652" y="1828800"/>
            <a:ext cx="6097656" cy="1754326"/>
          </a:xfrm>
          <a:prstGeom prst="rect">
            <a:avLst/>
          </a:prstGeom>
          <a:noFill/>
        </p:spPr>
        <p:txBody>
          <a:bodyPr wrap="square">
            <a:spAutoFit/>
          </a:bodyPr>
          <a:lstStyle/>
          <a:p>
            <a:r>
              <a:rPr lang="en-US" dirty="0">
                <a:latin typeface="Source Code Pro Medium" panose="020B0309030403020204" pitchFamily="34" charset="0"/>
              </a:rPr>
              <a:t>total = 0</a:t>
            </a:r>
          </a:p>
          <a:p>
            <a:r>
              <a:rPr lang="en-US" dirty="0">
                <a:latin typeface="Source Code Pro Medium" panose="020B0309030403020204" pitchFamily="34" charset="0"/>
              </a:rPr>
              <a:t>n = 1</a:t>
            </a:r>
          </a:p>
          <a:p>
            <a:r>
              <a:rPr lang="en-US" dirty="0">
                <a:latin typeface="Source Code Pro Medium" panose="020B0309030403020204" pitchFamily="34" charset="0"/>
              </a:rPr>
              <a:t>while n &lt;= 10:</a:t>
            </a:r>
          </a:p>
          <a:p>
            <a:r>
              <a:rPr lang="en-US" dirty="0">
                <a:latin typeface="Source Code Pro Medium" panose="020B0309030403020204" pitchFamily="34" charset="0"/>
              </a:rPr>
              <a:t>    total += n</a:t>
            </a:r>
          </a:p>
          <a:p>
            <a:r>
              <a:rPr lang="en-US" dirty="0">
                <a:latin typeface="Source Code Pro Medium" panose="020B0309030403020204" pitchFamily="34" charset="0"/>
              </a:rPr>
              <a:t>    n += 1</a:t>
            </a:r>
          </a:p>
          <a:p>
            <a:r>
              <a:rPr lang="en-US" dirty="0">
                <a:latin typeface="Source Code Pro Medium" panose="020B0309030403020204" pitchFamily="34" charset="0"/>
              </a:rPr>
              <a:t>print(total)</a:t>
            </a:r>
          </a:p>
        </p:txBody>
      </p:sp>
      <p:sp>
        <p:nvSpPr>
          <p:cNvPr id="7" name="Footer Placeholder 2">
            <a:extLst>
              <a:ext uri="{FF2B5EF4-FFF2-40B4-BE49-F238E27FC236}">
                <a16:creationId xmlns:a16="http://schemas.microsoft.com/office/drawing/2014/main" id="{AC28528F-4584-C13E-2418-926CBD49D763}"/>
              </a:ext>
            </a:extLst>
          </p:cNvPr>
          <p:cNvSpPr txBox="1">
            <a:spLocks/>
          </p:cNvSpPr>
          <p:nvPr/>
        </p:nvSpPr>
        <p:spPr>
          <a:xfrm>
            <a:off x="3886200" y="6416675"/>
            <a:ext cx="42672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87691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Environments &amp; Higher Order Functions</a:t>
            </a:r>
          </a:p>
        </p:txBody>
      </p:sp>
      <p:sp>
        <p:nvSpPr>
          <p:cNvPr id="4" name="Subtitle 3">
            <a:extLst>
              <a:ext uri="{FF2B5EF4-FFF2-40B4-BE49-F238E27FC236}">
                <a16:creationId xmlns:a16="http://schemas.microsoft.com/office/drawing/2014/main" id="{0D0FE117-6EEA-4BB2-4B65-3F75FD302B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dirty="0"/>
              <a:t>Use environment diagrams to model Python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4294967295"/>
          </p:nvPr>
        </p:nvSpPr>
        <p:spPr>
          <a:xfrm>
            <a:off x="11480800" y="6553200"/>
            <a:ext cx="711200" cy="304800"/>
          </a:xfrm>
          <a:prstGeom prst="rect">
            <a:avLst/>
          </a:prstGeom>
        </p:spPr>
        <p:txBody>
          <a:bodyPr/>
          <a:lstStyle/>
          <a:p>
            <a:pPr>
              <a:defRPr/>
            </a:pPr>
            <a:fld id="{ACA94121-BA6C-AD43-82C2-DF1F24FE5D9C}" type="slidenum">
              <a:rPr lang="en-US" smtClean="0">
                <a:latin typeface="Open Sans" panose="020B0606030504020204" pitchFamily="34" charset="0"/>
              </a:rPr>
              <a:pPr>
                <a:defRPr/>
              </a:pPr>
              <a:t>24</a:t>
            </a:fld>
            <a:endParaRPr lang="en-US" dirty="0">
              <a:latin typeface="Open Sans" panose="020B0606030504020204" pitchFamily="34" charset="0"/>
            </a:endParaRPr>
          </a:p>
        </p:txBody>
      </p:sp>
    </p:spTree>
    <p:extLst>
      <p:ext uri="{BB962C8B-B14F-4D97-AF65-F5344CB8AC3E}">
        <p14:creationId xmlns:p14="http://schemas.microsoft.com/office/powerpoint/2010/main" val="182070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A171A-202E-F941-95BA-E3F4087BF70E}"/>
              </a:ext>
            </a:extLst>
          </p:cNvPr>
          <p:cNvSpPr>
            <a:spLocks noGrp="1"/>
          </p:cNvSpPr>
          <p:nvPr>
            <p:ph type="title"/>
          </p:nvPr>
        </p:nvSpPr>
        <p:spPr/>
        <p:txBody>
          <a:bodyPr/>
          <a:lstStyle/>
          <a:p>
            <a:r>
              <a:rPr lang="en-US" dirty="0"/>
              <a:t>Example: compose</a:t>
            </a:r>
          </a:p>
        </p:txBody>
      </p:sp>
      <p:sp>
        <p:nvSpPr>
          <p:cNvPr id="4" name="Content Placeholder 3">
            <a:extLst>
              <a:ext uri="{FF2B5EF4-FFF2-40B4-BE49-F238E27FC236}">
                <a16:creationId xmlns:a16="http://schemas.microsoft.com/office/drawing/2014/main" id="{9549D997-089B-3E4D-99D9-067AB0EBBBE6}"/>
              </a:ext>
            </a:extLst>
          </p:cNvPr>
          <p:cNvSpPr>
            <a:spLocks noGrp="1"/>
          </p:cNvSpPr>
          <p:nvPr>
            <p:ph idx="1"/>
          </p:nvPr>
        </p:nvSpPr>
        <p:spPr/>
        <p:txBody>
          <a:bodyPr/>
          <a:lstStyle/>
          <a:p>
            <a:r>
              <a:rPr lang="en-US" dirty="0"/>
              <a:t>Python Tutor:</a:t>
            </a:r>
            <a:br>
              <a:rPr lang="en-US" dirty="0"/>
            </a:br>
            <a:r>
              <a:rPr lang="en-US" dirty="0">
                <a:hlinkClick r:id="rId2"/>
              </a:rPr>
              <a:t>http://pythontutor.com/composingprograms.html#code=def%20square%28x%29%3A%0A%20%20%20%20return%20x%20*%20x%0A%20%20%20%20%0As%20%3D%20square%0Ax%20%3D%20s%283%29%0A%0Adef%20make_adder%28n%29%3A%0A%20%20%20%20def%20adder%28k%29%3A%0A%20%20%20%20%20%20%20%2</a:t>
            </a:r>
            <a:endParaRPr lang="en-US" dirty="0"/>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dirty="0"/>
              <a:t>Terminology:</a:t>
            </a:r>
          </a:p>
          <a:p>
            <a:pPr lvl="1"/>
            <a:r>
              <a:rPr lang="en-US" dirty="0"/>
              <a:t>Frame: keeps track of variable-to-value bindings, each function call has a frame</a:t>
            </a:r>
          </a:p>
          <a:p>
            <a:pPr lvl="1"/>
            <a:r>
              <a:rPr lang="en-US" dirty="0"/>
              <a:t>Global Frame: global for short, the starting frame of all python programs, doesn’t correspond to a specific function</a:t>
            </a:r>
          </a:p>
          <a:p>
            <a:pPr lvl="1"/>
            <a:r>
              <a:rPr lang="en-US" dirty="0"/>
              <a:t>Parent Frame: The frame of where a function is defined (default parent frame is global)</a:t>
            </a:r>
          </a:p>
          <a:p>
            <a:pPr lvl="1"/>
            <a:r>
              <a:rPr lang="en-US" dirty="0"/>
              <a:t>Frame number: What we use to keep track of frames, f1, f2, f3, </a:t>
            </a:r>
            <a:r>
              <a:rPr lang="en-US" dirty="0" err="1"/>
              <a:t>etc</a:t>
            </a:r>
            <a:endParaRPr lang="en-US" dirty="0"/>
          </a:p>
          <a:p>
            <a:pPr lvl="1"/>
            <a:r>
              <a:rPr lang="en-US" dirty="0"/>
              <a:t>Variable vs Value: x = 1. x is the variable (name), 1 is the value</a:t>
            </a:r>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Steps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p:txBody>
          <a:bodyPr/>
          <a:lstStyle/>
          <a:p>
            <a:r>
              <a:rPr lang="en-US" dirty="0"/>
              <a:t>Draw the global frame</a:t>
            </a:r>
          </a:p>
          <a:p>
            <a:r>
              <a:rPr lang="en-US" dirty="0"/>
              <a:t>When evaluating assignments (lines with single equal), always evaluate right side first</a:t>
            </a:r>
          </a:p>
          <a:p>
            <a:r>
              <a:rPr lang="en-US" dirty="0"/>
              <a:t>When you call a function MAKE A NEW FRAME!</a:t>
            </a:r>
          </a:p>
          <a:p>
            <a:r>
              <a:rPr lang="en-US" dirty="0"/>
              <a:t>When assigning a primitive expression (number, </a:t>
            </a:r>
            <a:r>
              <a:rPr lang="en-US" dirty="0" err="1"/>
              <a:t>boolean</a:t>
            </a:r>
            <a:r>
              <a:rPr lang="en-US" dirty="0"/>
              <a:t>, string) write the value in the box</a:t>
            </a:r>
          </a:p>
          <a:p>
            <a:r>
              <a:rPr lang="en-US" dirty="0"/>
              <a:t>When assigning anything else, draw an arrow to the value</a:t>
            </a:r>
          </a:p>
          <a:p>
            <a:r>
              <a:rPr lang="en-US" dirty="0"/>
              <a:t>When calling a function, name the frame with the intrinsic name – the name of the function that variable points to</a:t>
            </a:r>
          </a:p>
          <a:p>
            <a:r>
              <a:rPr lang="en-US" dirty="0"/>
              <a:t>The parent frame of a function is the frame in which it was defined in (default parent frame is global)</a:t>
            </a:r>
          </a:p>
          <a:p>
            <a:r>
              <a:rPr lang="en-US" dirty="0"/>
              <a:t>If the variable isn’t in the current frame, search in the parent frame</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Medium" panose="020B0309030403020204" pitchFamily="34" charset="0"/>
                <a:ea typeface="Source Code Pro Medium" panose="020B0309030403020204" pitchFamily="34" charset="0"/>
              </a:rPr>
              <a:t>for</a:t>
            </a:r>
            <a:r>
              <a:rPr lang="en-US" dirty="0"/>
              <a:t> Loops</a:t>
            </a:r>
          </a:p>
        </p:txBody>
      </p:sp>
      <p:sp>
        <p:nvSpPr>
          <p:cNvPr id="3" name="Subtitle 2">
            <a:extLst>
              <a:ext uri="{FF2B5EF4-FFF2-40B4-BE49-F238E27FC236}">
                <a16:creationId xmlns:a16="http://schemas.microsoft.com/office/drawing/2014/main" id="{B0EA2332-D95F-E70E-121E-8A74AE69E5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2134139"/>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C5B2-9DFD-C1DD-1E07-71BD0B221807}"/>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C0B2E46-66D3-D6B7-5E34-7D5FAC92D8D9}"/>
              </a:ext>
            </a:extLst>
          </p:cNvPr>
          <p:cNvSpPr>
            <a:spLocks noGrp="1"/>
          </p:cNvSpPr>
          <p:nvPr>
            <p:ph idx="1"/>
          </p:nvPr>
        </p:nvSpPr>
        <p:spPr/>
        <p:txBody>
          <a:bodyPr/>
          <a:lstStyle/>
          <a:p>
            <a:r>
              <a:rPr lang="en-US" dirty="0"/>
              <a:t> Sorry about </a:t>
            </a:r>
            <a:r>
              <a:rPr lang="en-US" dirty="0" err="1"/>
              <a:t>autograder</a:t>
            </a:r>
            <a:r>
              <a:rPr lang="en-US" dirty="0"/>
              <a:t> confusion!</a:t>
            </a:r>
          </a:p>
          <a:p>
            <a:pPr lvl="1"/>
            <a:r>
              <a:rPr lang="en-US" dirty="0"/>
              <a:t> Labs are based primarily on </a:t>
            </a:r>
            <a:r>
              <a:rPr lang="en-US" b="1" dirty="0"/>
              <a:t>effort.</a:t>
            </a:r>
          </a:p>
          <a:p>
            <a:pPr lvl="2"/>
            <a:r>
              <a:rPr lang="en-US" dirty="0"/>
              <a:t>You only need to earn 2/4 to get full credit.</a:t>
            </a:r>
          </a:p>
          <a:p>
            <a:pPr lvl="2"/>
            <a:r>
              <a:rPr lang="en-US" dirty="0"/>
              <a:t> You still need to get </a:t>
            </a:r>
            <a:r>
              <a:rPr lang="en-US" i="1" dirty="0"/>
              <a:t>something</a:t>
            </a:r>
            <a:r>
              <a:rPr lang="en-US" dirty="0"/>
              <a:t> correct. </a:t>
            </a:r>
          </a:p>
          <a:p>
            <a:r>
              <a:rPr lang="en-US" dirty="0"/>
              <a:t> HW is on correctness.</a:t>
            </a:r>
          </a:p>
          <a:p>
            <a:pPr lvl="1"/>
            <a:r>
              <a:rPr lang="en-US" dirty="0"/>
              <a:t> HW1 was released a little early by accident. </a:t>
            </a:r>
            <a:r>
              <a:rPr lang="en-US" dirty="0">
                <a:sym typeface="Wingdings" pitchFamily="2" charset="2"/>
              </a:rPr>
              <a:t> Please re-download.</a:t>
            </a:r>
            <a:r>
              <a:rPr lang="en-US" dirty="0"/>
              <a:t> based</a:t>
            </a:r>
          </a:p>
        </p:txBody>
      </p:sp>
      <p:sp>
        <p:nvSpPr>
          <p:cNvPr id="7" name="Footer Placeholder 2">
            <a:extLst>
              <a:ext uri="{FF2B5EF4-FFF2-40B4-BE49-F238E27FC236}">
                <a16:creationId xmlns:a16="http://schemas.microsoft.com/office/drawing/2014/main" id="{9819B794-74DD-51B5-991B-D31FCC029792}"/>
              </a:ext>
            </a:extLst>
          </p:cNvPr>
          <p:cNvSpPr txBox="1">
            <a:spLocks/>
          </p:cNvSpPr>
          <p:nvPr/>
        </p:nvSpPr>
        <p:spPr>
          <a:xfrm>
            <a:off x="4038600" y="6356350"/>
            <a:ext cx="49530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297949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t>Compare a for loop and a while loop.</a:t>
            </a:r>
          </a:p>
          <a:p>
            <a:r>
              <a:rPr lang="en-US" dirty="0"/>
              <a:t>Learn to use range()</a:t>
            </a:r>
          </a:p>
          <a:p>
            <a:r>
              <a:rPr lang="en-US" dirty="0"/>
              <a:t>Use a string as a sequence of letters</a:t>
            </a:r>
          </a:p>
        </p:txBody>
      </p:sp>
      <p:sp>
        <p:nvSpPr>
          <p:cNvPr id="7" name="Footer Placeholder 2">
            <a:extLst>
              <a:ext uri="{FF2B5EF4-FFF2-40B4-BE49-F238E27FC236}">
                <a16:creationId xmlns:a16="http://schemas.microsoft.com/office/drawing/2014/main" id="{806B0BBB-E774-3E73-2586-6B10E108E3F8}"/>
              </a:ext>
            </a:extLst>
          </p:cNvPr>
          <p:cNvSpPr txBox="1">
            <a:spLocks/>
          </p:cNvSpPr>
          <p:nvPr/>
        </p:nvSpPr>
        <p:spPr>
          <a:xfrm>
            <a:off x="4038600" y="6416675"/>
            <a:ext cx="43434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589853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 – Iteration Control</a:t>
            </a:r>
          </a:p>
        </p:txBody>
      </p:sp>
      <p:sp>
        <p:nvSpPr>
          <p:cNvPr id="3" name="Content Placeholder 2"/>
          <p:cNvSpPr>
            <a:spLocks noGrp="1"/>
          </p:cNvSpPr>
          <p:nvPr>
            <p:ph idx="1"/>
          </p:nvPr>
        </p:nvSpPr>
        <p:spPr/>
        <p:txBody>
          <a:bodyPr/>
          <a:lstStyle/>
          <a:p>
            <a:r>
              <a:rPr lang="en-US" dirty="0"/>
              <a:t>Repeat a block of statements for a structured sequence of variable bindings</a:t>
            </a:r>
          </a:p>
        </p:txBody>
      </p:sp>
      <p:sp>
        <p:nvSpPr>
          <p:cNvPr id="7" name="TextBox 6"/>
          <p:cNvSpPr txBox="1"/>
          <p:nvPr/>
        </p:nvSpPr>
        <p:spPr>
          <a:xfrm>
            <a:off x="685800" y="2209800"/>
            <a:ext cx="6864504" cy="2031325"/>
          </a:xfrm>
          <a:prstGeom prst="rect">
            <a:avLst/>
          </a:prstGeom>
          <a:noFill/>
        </p:spPr>
        <p:txBody>
          <a:bodyPr wrap="none" rtlCol="0">
            <a:spAutoFit/>
          </a:bodyPr>
          <a:lstStyle/>
          <a:p>
            <a:r>
              <a:rPr lang="en-US" sz="2000" dirty="0">
                <a:latin typeface="Courier New"/>
                <a:cs typeface="Courier New"/>
              </a:rPr>
              <a:t>&lt;initialization statements&gt;</a:t>
            </a:r>
          </a:p>
          <a:p>
            <a:r>
              <a:rPr lang="en-US" sz="2800" b="1" dirty="0">
                <a:latin typeface="Courier New"/>
                <a:cs typeface="Courier New"/>
              </a:rPr>
              <a:t>for</a:t>
            </a:r>
            <a:r>
              <a:rPr lang="en-US" sz="2000" dirty="0">
                <a:latin typeface="Courier New"/>
                <a:cs typeface="Courier New"/>
              </a:rPr>
              <a:t> &lt;variables&gt; </a:t>
            </a:r>
            <a:r>
              <a:rPr lang="en-US" sz="2800" b="1" dirty="0">
                <a:latin typeface="Courier New"/>
                <a:cs typeface="Courier New"/>
              </a:rPr>
              <a:t>in</a:t>
            </a:r>
            <a:r>
              <a:rPr lang="en-US" sz="2000" dirty="0">
                <a:latin typeface="Courier New"/>
                <a:cs typeface="Courier New"/>
              </a:rPr>
              <a:t> &lt;sequence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a:p>
            <a:endParaRPr lang="en-US" dirty="0">
              <a:latin typeface="Source Code Pro Medium" panose="020B0309030403020204" pitchFamily="34" charset="0"/>
              <a:cs typeface="Courier"/>
            </a:endParaRPr>
          </a:p>
        </p:txBody>
      </p:sp>
      <p:sp>
        <p:nvSpPr>
          <p:cNvPr id="6" name="Footer Placeholder 2">
            <a:extLst>
              <a:ext uri="{FF2B5EF4-FFF2-40B4-BE49-F238E27FC236}">
                <a16:creationId xmlns:a16="http://schemas.microsoft.com/office/drawing/2014/main" id="{63F7AFF8-D36C-CEB6-FA43-8AA126B5990A}"/>
              </a:ext>
            </a:extLst>
          </p:cNvPr>
          <p:cNvSpPr txBox="1">
            <a:spLocks/>
          </p:cNvSpPr>
          <p:nvPr/>
        </p:nvSpPr>
        <p:spPr>
          <a:xfrm>
            <a:off x="3886200" y="6416675"/>
            <a:ext cx="42672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4139808113"/>
      </p:ext>
    </p:extLst>
  </p:cSld>
  <p:clrMapOvr>
    <a:masterClrMapping/>
  </p:clrMapOvr>
  <mc:AlternateContent xmlns:mc="http://schemas.openxmlformats.org/markup-compatibility/2006" xmlns:p14="http://schemas.microsoft.com/office/powerpoint/2010/main">
    <mc:Choice Requires="p14">
      <p:transition spd="slow" p14:dur="2000" advTm="101796"/>
    </mc:Choice>
    <mc:Fallback xmlns="">
      <p:transition spd="slow" advTm="10179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7DC2-DFE8-B746-A76C-DCE717BB7D44}"/>
              </a:ext>
            </a:extLst>
          </p:cNvPr>
          <p:cNvSpPr>
            <a:spLocks noGrp="1"/>
          </p:cNvSpPr>
          <p:nvPr>
            <p:ph type="title"/>
          </p:nvPr>
        </p:nvSpPr>
        <p:spPr/>
        <p:txBody>
          <a:bodyPr/>
          <a:lstStyle/>
          <a:p>
            <a:r>
              <a:rPr lang="en-US" dirty="0"/>
              <a:t>&lt;sequence expression&gt; — What's that?</a:t>
            </a:r>
          </a:p>
        </p:txBody>
      </p:sp>
      <p:sp>
        <p:nvSpPr>
          <p:cNvPr id="3" name="Content Placeholder 2">
            <a:extLst>
              <a:ext uri="{FF2B5EF4-FFF2-40B4-BE49-F238E27FC236}">
                <a16:creationId xmlns:a16="http://schemas.microsoft.com/office/drawing/2014/main" id="{156686BB-F63F-A14E-923E-F51FACBE3FE2}"/>
              </a:ext>
            </a:extLst>
          </p:cNvPr>
          <p:cNvSpPr>
            <a:spLocks noGrp="1"/>
          </p:cNvSpPr>
          <p:nvPr>
            <p:ph idx="1"/>
          </p:nvPr>
        </p:nvSpPr>
        <p:spPr/>
        <p:txBody>
          <a:bodyPr/>
          <a:lstStyle/>
          <a:p>
            <a:r>
              <a:rPr lang="en-US" dirty="0"/>
              <a:t>Sequences are a type of data that can broken down into smaller parts.</a:t>
            </a:r>
          </a:p>
          <a:p>
            <a:r>
              <a:rPr lang="en-US" dirty="0"/>
              <a:t>Common sequences:</a:t>
            </a:r>
          </a:p>
          <a:p>
            <a:pPr lvl="1"/>
            <a:r>
              <a:rPr lang="en-US" dirty="0"/>
              <a:t>range() – give me all the numbers</a:t>
            </a:r>
          </a:p>
          <a:p>
            <a:pPr lvl="1"/>
            <a:r>
              <a:rPr lang="en-US" dirty="0"/>
              <a:t>Strings, </a:t>
            </a:r>
            <a:r>
              <a:rPr lang="en-US" dirty="0" err="1"/>
              <a:t>e.g</a:t>
            </a:r>
            <a:r>
              <a:rPr lang="en-US" dirty="0"/>
              <a:t>, "Hello, C88C!"</a:t>
            </a:r>
          </a:p>
          <a:p>
            <a:pPr lvl="2"/>
            <a:r>
              <a:rPr lang="en-US" dirty="0"/>
              <a:t> What is it a sequence of? Characters!</a:t>
            </a:r>
          </a:p>
          <a:p>
            <a:pPr lvl="1"/>
            <a:r>
              <a:rPr lang="en-US" dirty="0"/>
              <a:t>lists (next!)</a:t>
            </a:r>
          </a:p>
          <a:p>
            <a:r>
              <a:rPr lang="en-US" dirty="0"/>
              <a:t>We'll start with two basic facts:</a:t>
            </a:r>
          </a:p>
          <a:p>
            <a:pPr lvl="1"/>
            <a:r>
              <a:rPr lang="en-US" dirty="0"/>
              <a:t> </a:t>
            </a:r>
            <a:r>
              <a:rPr lang="en-US" dirty="0">
                <a:latin typeface="Source Code Pro Medium" panose="020B0309030403020204" pitchFamily="34" charset="0"/>
                <a:ea typeface="Source Code Pro Medium" panose="020B0309030403020204" pitchFamily="34" charset="0"/>
              </a:rPr>
              <a:t>range(10)</a:t>
            </a:r>
            <a:r>
              <a:rPr lang="en-US" dirty="0"/>
              <a:t> is the numbers 0 to 9, or range(0, 10)</a:t>
            </a:r>
          </a:p>
          <a:p>
            <a:pPr lvl="1"/>
            <a:r>
              <a:rPr lang="en-US" dirty="0"/>
              <a:t> </a:t>
            </a:r>
            <a:r>
              <a:rPr lang="en-US" dirty="0">
                <a:latin typeface="Source Code Pro Medium" panose="020B0309030403020204" pitchFamily="34" charset="0"/>
                <a:ea typeface="Source Code Pro Medium" panose="020B0309030403020204" pitchFamily="34" charset="0"/>
              </a:rPr>
              <a:t>[]</a:t>
            </a:r>
            <a:r>
              <a:rPr lang="en-US" dirty="0"/>
              <a:t> means "indexing" an item in a sequence.</a:t>
            </a:r>
          </a:p>
          <a:p>
            <a:pPr lvl="1"/>
            <a:r>
              <a:rPr lang="en-US" dirty="0"/>
              <a:t> </a:t>
            </a:r>
            <a:r>
              <a:rPr lang="en-US" dirty="0">
                <a:latin typeface="Source Code Pro Medium" panose="020B0309030403020204" pitchFamily="34" charset="0"/>
                <a:ea typeface="Source Code Pro Medium" panose="020B0309030403020204" pitchFamily="34" charset="0"/>
              </a:rPr>
              <a:t>"Hello"[0] == "H"</a:t>
            </a:r>
          </a:p>
        </p:txBody>
      </p:sp>
      <p:sp>
        <p:nvSpPr>
          <p:cNvPr id="7" name="Footer Placeholder 2">
            <a:extLst>
              <a:ext uri="{FF2B5EF4-FFF2-40B4-BE49-F238E27FC236}">
                <a16:creationId xmlns:a16="http://schemas.microsoft.com/office/drawing/2014/main" id="{8678B67F-E64C-A610-DB60-08D6AAB786A5}"/>
              </a:ext>
            </a:extLst>
          </p:cNvPr>
          <p:cNvSpPr txBox="1">
            <a:spLocks/>
          </p:cNvSpPr>
          <p:nvPr/>
        </p:nvSpPr>
        <p:spPr>
          <a:xfrm>
            <a:off x="3886200" y="6416675"/>
            <a:ext cx="42672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2459870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Iteration</a:t>
            </a:r>
          </a:p>
        </p:txBody>
      </p:sp>
      <p:sp>
        <p:nvSpPr>
          <p:cNvPr id="3" name="Content Placeholder 2"/>
          <p:cNvSpPr>
            <a:spLocks noGrp="1"/>
          </p:cNvSpPr>
          <p:nvPr>
            <p:ph idx="1"/>
          </p:nvPr>
        </p:nvSpPr>
        <p:spPr/>
        <p:txBody>
          <a:bodyPr/>
          <a:lstStyle/>
          <a:p>
            <a:r>
              <a:rPr lang="en-US" dirty="0"/>
              <a:t>describe an expression to perform on each item in a sequence</a:t>
            </a:r>
          </a:p>
          <a:p>
            <a:r>
              <a:rPr lang="en-US" dirty="0"/>
              <a:t>let the data dictate the control</a:t>
            </a:r>
          </a:p>
        </p:txBody>
      </p:sp>
      <p:sp>
        <p:nvSpPr>
          <p:cNvPr id="7" name="TextBox 6"/>
          <p:cNvSpPr txBox="1"/>
          <p:nvPr/>
        </p:nvSpPr>
        <p:spPr>
          <a:xfrm>
            <a:off x="1905000" y="2362200"/>
            <a:ext cx="8382000" cy="400110"/>
          </a:xfrm>
          <a:prstGeom prst="rect">
            <a:avLst/>
          </a:prstGeom>
          <a:noFill/>
        </p:spPr>
        <p:txBody>
          <a:bodyPr wrap="square" rtlCol="0">
            <a:spAutoFit/>
          </a:bodyPr>
          <a:lstStyle/>
          <a:p>
            <a:r>
              <a:rPr lang="en-US" b="1" dirty="0">
                <a:latin typeface="Courier New"/>
                <a:cs typeface="Courier New"/>
              </a:rPr>
              <a:t>[</a:t>
            </a:r>
            <a:r>
              <a:rPr lang="en-US" dirty="0">
                <a:latin typeface="Courier New"/>
                <a:cs typeface="Courier New"/>
              </a:rPr>
              <a:t> &lt;</a:t>
            </a:r>
            <a:r>
              <a:rPr lang="en-US" dirty="0" err="1">
                <a:latin typeface="Courier New"/>
                <a:cs typeface="Courier New"/>
              </a:rPr>
              <a:t>expr</a:t>
            </a:r>
            <a:r>
              <a:rPr lang="en-US" dirty="0">
                <a:latin typeface="Courier New"/>
                <a:cs typeface="Courier New"/>
              </a:rPr>
              <a:t> with 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for</a:t>
            </a:r>
            <a:r>
              <a:rPr lang="en-US" dirty="0">
                <a:latin typeface="Courier New"/>
                <a:cs typeface="Courier New"/>
              </a:rPr>
              <a:t> &lt;loop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in</a:t>
            </a:r>
            <a:r>
              <a:rPr lang="en-US" dirty="0">
                <a:latin typeface="Courier New"/>
                <a:cs typeface="Courier New"/>
              </a:rPr>
              <a:t> &lt;sequence </a:t>
            </a:r>
            <a:r>
              <a:rPr lang="en-US" dirty="0" err="1">
                <a:latin typeface="Courier New"/>
                <a:cs typeface="Courier New"/>
              </a:rPr>
              <a:t>expr</a:t>
            </a:r>
            <a:r>
              <a:rPr lang="en-US" dirty="0">
                <a:latin typeface="Courier New"/>
                <a:cs typeface="Courier New"/>
              </a:rPr>
              <a:t> &gt; </a:t>
            </a:r>
            <a:r>
              <a:rPr lang="en-US" b="1" dirty="0">
                <a:latin typeface="Courier New"/>
                <a:cs typeface="Courier New"/>
              </a:rPr>
              <a:t>]</a:t>
            </a:r>
          </a:p>
        </p:txBody>
      </p:sp>
      <p:sp>
        <p:nvSpPr>
          <p:cNvPr id="6" name="Footer Placeholder 2">
            <a:extLst>
              <a:ext uri="{FF2B5EF4-FFF2-40B4-BE49-F238E27FC236}">
                <a16:creationId xmlns:a16="http://schemas.microsoft.com/office/drawing/2014/main" id="{7B6A879A-2F5A-ECE2-803E-247B33B88AF2}"/>
              </a:ext>
            </a:extLst>
          </p:cNvPr>
          <p:cNvSpPr txBox="1">
            <a:spLocks/>
          </p:cNvSpPr>
          <p:nvPr/>
        </p:nvSpPr>
        <p:spPr>
          <a:xfrm>
            <a:off x="3886200" y="6416675"/>
            <a:ext cx="42672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858492690"/>
      </p:ext>
    </p:extLst>
  </p:cSld>
  <p:clrMapOvr>
    <a:masterClrMapping/>
  </p:clrMapOvr>
  <mc:AlternateContent xmlns:mc="http://schemas.openxmlformats.org/markup-compatibility/2006" xmlns:p14="http://schemas.microsoft.com/office/powerpoint/2010/main">
    <mc:Choice Requires="p14">
      <p:transition spd="slow" p14:dur="2000" advTm="61424"/>
    </mc:Choice>
    <mc:Fallback xmlns="">
      <p:transition spd="slow" advTm="61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EA5F-349E-83DF-0D59-29DF9186437C}"/>
              </a:ext>
            </a:extLst>
          </p:cNvPr>
          <p:cNvSpPr>
            <a:spLocks noGrp="1"/>
          </p:cNvSpPr>
          <p:nvPr>
            <p:ph type="title"/>
          </p:nvPr>
        </p:nvSpPr>
        <p:spPr/>
        <p:txBody>
          <a:bodyPr/>
          <a:lstStyle/>
          <a:p>
            <a:r>
              <a:rPr lang="en-US" dirty="0"/>
              <a:t>Process NOT Memorization</a:t>
            </a:r>
          </a:p>
        </p:txBody>
      </p:sp>
      <p:sp>
        <p:nvSpPr>
          <p:cNvPr id="3" name="Content Placeholder 2">
            <a:extLst>
              <a:ext uri="{FF2B5EF4-FFF2-40B4-BE49-F238E27FC236}">
                <a16:creationId xmlns:a16="http://schemas.microsoft.com/office/drawing/2014/main" id="{A91103AB-E76C-DFFA-8548-E8CF52111982}"/>
              </a:ext>
            </a:extLst>
          </p:cNvPr>
          <p:cNvSpPr>
            <a:spLocks noGrp="1"/>
          </p:cNvSpPr>
          <p:nvPr>
            <p:ph idx="1"/>
          </p:nvPr>
        </p:nvSpPr>
        <p:spPr/>
        <p:txBody>
          <a:bodyPr/>
          <a:lstStyle/>
          <a:p>
            <a:r>
              <a:rPr lang="en-US" dirty="0"/>
              <a:t> This is not a class about memorization.</a:t>
            </a:r>
          </a:p>
          <a:p>
            <a:r>
              <a:rPr lang="en-US" dirty="0"/>
              <a:t> This is a class about </a:t>
            </a:r>
            <a:r>
              <a:rPr lang="en-US" i="1" dirty="0"/>
              <a:t>problem solving </a:t>
            </a:r>
            <a:r>
              <a:rPr lang="en-US" dirty="0"/>
              <a:t>and </a:t>
            </a:r>
            <a:r>
              <a:rPr lang="en-US" i="1" dirty="0"/>
              <a:t>process.</a:t>
            </a:r>
          </a:p>
          <a:p>
            <a:r>
              <a:rPr lang="en-US" i="1" dirty="0"/>
              <a:t> </a:t>
            </a:r>
            <a:r>
              <a:rPr lang="en-US" dirty="0"/>
              <a:t>You will not know everything, but you will be able to figure it out.</a:t>
            </a:r>
          </a:p>
          <a:p>
            <a:r>
              <a:rPr lang="en-US" dirty="0"/>
              <a:t> Focus on building intuition!</a:t>
            </a:r>
          </a:p>
          <a:p>
            <a:pPr lvl="1"/>
            <a:r>
              <a:rPr lang="en-US" dirty="0"/>
              <a:t> </a:t>
            </a:r>
            <a:r>
              <a:rPr lang="en-US" b="1" dirty="0"/>
              <a:t>Predict</a:t>
            </a:r>
            <a:r>
              <a:rPr lang="en-US" dirty="0"/>
              <a:t> what will happen </a:t>
            </a:r>
            <a:r>
              <a:rPr lang="en-US" b="1" dirty="0"/>
              <a:t>first</a:t>
            </a:r>
          </a:p>
          <a:p>
            <a:pPr lvl="1"/>
            <a:r>
              <a:rPr lang="en-US" dirty="0"/>
              <a:t>Then </a:t>
            </a:r>
            <a:r>
              <a:rPr lang="en-US" b="1" dirty="0"/>
              <a:t>try and inspect</a:t>
            </a:r>
          </a:p>
          <a:p>
            <a:pPr lvl="1"/>
            <a:r>
              <a:rPr lang="en-US" b="1" dirty="0"/>
              <a:t> </a:t>
            </a:r>
            <a:r>
              <a:rPr lang="en-US" dirty="0"/>
              <a:t>Now</a:t>
            </a:r>
            <a:r>
              <a:rPr lang="en-US" b="1" dirty="0"/>
              <a:t>, </a:t>
            </a:r>
            <a:r>
              <a:rPr lang="en-US" dirty="0"/>
              <a:t>Figure out </a:t>
            </a:r>
            <a:r>
              <a:rPr lang="en-US" b="1" dirty="0"/>
              <a:t>why</a:t>
            </a:r>
            <a:r>
              <a:rPr lang="en-US" dirty="0"/>
              <a:t>!</a:t>
            </a:r>
            <a:endParaRPr lang="en-US" b="1" dirty="0"/>
          </a:p>
          <a:p>
            <a:pPr lvl="1"/>
            <a:r>
              <a:rPr lang="en-US" dirty="0"/>
              <a:t> Was your prediction correct or incorrect?</a:t>
            </a:r>
          </a:p>
        </p:txBody>
      </p:sp>
      <p:sp>
        <p:nvSpPr>
          <p:cNvPr id="4" name="Footer Placeholder 3">
            <a:extLst>
              <a:ext uri="{FF2B5EF4-FFF2-40B4-BE49-F238E27FC236}">
                <a16:creationId xmlns:a16="http://schemas.microsoft.com/office/drawing/2014/main" id="{FC6DB406-7BE3-79D8-1C75-C2EEF3F0715F}"/>
              </a:ext>
            </a:extLst>
          </p:cNvPr>
          <p:cNvSpPr>
            <a:spLocks noGrp="1"/>
          </p:cNvSpPr>
          <p:nvPr>
            <p:ph type="ftr" sz="quarter" idx="10"/>
          </p:nvPr>
        </p:nvSpPr>
        <p:spPr>
          <a:xfrm>
            <a:off x="4038600" y="6356350"/>
            <a:ext cx="4419600" cy="365125"/>
          </a:xfrm>
        </p:spPr>
        <p:txBody>
          <a:bodyPr/>
          <a:lstStyle/>
          <a:p>
            <a:r>
              <a:rPr lang="en-US" dirty="0"/>
              <a:t>Michael Ball | UC Berkeley | https://c88c.org | © CC BY-NC-SA</a:t>
            </a:r>
          </a:p>
        </p:txBody>
      </p:sp>
    </p:spTree>
    <p:extLst>
      <p:ext uri="{BB962C8B-B14F-4D97-AF65-F5344CB8AC3E}">
        <p14:creationId xmlns:p14="http://schemas.microsoft.com/office/powerpoint/2010/main" val="410288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Definitions and Control</a:t>
            </a:r>
          </a:p>
        </p:txBody>
      </p:sp>
      <p:sp>
        <p:nvSpPr>
          <p:cNvPr id="3" name="Subtitle 2">
            <a:extLst>
              <a:ext uri="{FF2B5EF4-FFF2-40B4-BE49-F238E27FC236}">
                <a16:creationId xmlns:a16="http://schemas.microsoft.com/office/drawing/2014/main" id="{04874845-DC06-D1C2-97EE-4325FEA5CC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2654070"/>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32E47-8859-034E-9529-ED821F9AA4CC}"/>
              </a:ext>
            </a:extLst>
          </p:cNvPr>
          <p:cNvSpPr>
            <a:spLocks noGrp="1"/>
          </p:cNvSpPr>
          <p:nvPr>
            <p:ph type="title"/>
          </p:nvPr>
        </p:nvSpPr>
        <p:spPr/>
        <p:txBody>
          <a:bodyPr/>
          <a:lstStyle/>
          <a:p>
            <a:r>
              <a:rPr lang="en-US" dirty="0"/>
              <a:t>Learning Objectives</a:t>
            </a:r>
          </a:p>
        </p:txBody>
      </p:sp>
      <p:sp>
        <p:nvSpPr>
          <p:cNvPr id="7" name="Content Placeholder 6">
            <a:extLst>
              <a:ext uri="{FF2B5EF4-FFF2-40B4-BE49-F238E27FC236}">
                <a16:creationId xmlns:a16="http://schemas.microsoft.com/office/drawing/2014/main" id="{52700D3C-8BCB-524A-8D71-FB5B799DC01C}"/>
              </a:ext>
            </a:extLst>
          </p:cNvPr>
          <p:cNvSpPr>
            <a:spLocks noGrp="1"/>
          </p:cNvSpPr>
          <p:nvPr>
            <p:ph idx="1"/>
          </p:nvPr>
        </p:nvSpPr>
        <p:spPr/>
        <p:txBody>
          <a:bodyPr/>
          <a:lstStyle/>
          <a:p>
            <a:r>
              <a:rPr lang="en-US" dirty="0"/>
              <a:t>Create your own functions.</a:t>
            </a:r>
          </a:p>
          <a:p>
            <a:r>
              <a:rPr lang="en-US" dirty="0"/>
              <a:t>Write a loop to run the same code multiple times</a:t>
            </a:r>
          </a:p>
          <a:p>
            <a:r>
              <a:rPr lang="en-US" dirty="0"/>
              <a:t>Use conditionals to control when a loop stops</a:t>
            </a:r>
          </a:p>
        </p:txBody>
      </p:sp>
      <p:sp>
        <p:nvSpPr>
          <p:cNvPr id="5" name="Footer Placeholder 2">
            <a:extLst>
              <a:ext uri="{FF2B5EF4-FFF2-40B4-BE49-F238E27FC236}">
                <a16:creationId xmlns:a16="http://schemas.microsoft.com/office/drawing/2014/main" id="{445E0F1A-E625-70C1-4D7B-ADE542B85BFA}"/>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custDataLst>
      <p:tags r:id="rId1"/>
    </p:custDataLst>
    <p:extLst>
      <p:ext uri="{BB962C8B-B14F-4D97-AF65-F5344CB8AC3E}">
        <p14:creationId xmlns:p14="http://schemas.microsoft.com/office/powerpoint/2010/main" val="132636118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Python</a:t>
            </a:r>
          </a:p>
        </p:txBody>
      </p:sp>
      <p:sp>
        <p:nvSpPr>
          <p:cNvPr id="3" name="Content Placeholder 2"/>
          <p:cNvSpPr>
            <a:spLocks noGrp="1"/>
          </p:cNvSpPr>
          <p:nvPr>
            <p:ph idx="1"/>
          </p:nvPr>
        </p:nvSpPr>
        <p:spPr>
          <a:xfrm>
            <a:off x="381000" y="1066800"/>
            <a:ext cx="9753600" cy="5257800"/>
          </a:xfrm>
        </p:spPr>
        <p:txBody>
          <a:bodyPr/>
          <a:lstStyle/>
          <a:p>
            <a:pPr>
              <a:tabLst>
                <a:tab pos="4167188" algn="l"/>
              </a:tabLst>
            </a:pPr>
            <a:r>
              <a:rPr lang="en-US" b="1" dirty="0"/>
              <a:t>Expression	</a:t>
            </a:r>
            <a:r>
              <a:rPr lang="en-US" b="1" dirty="0">
                <a:latin typeface="Courier New"/>
                <a:cs typeface="Courier New"/>
              </a:rPr>
              <a:t>3.1 * 2.6</a:t>
            </a:r>
          </a:p>
          <a:p>
            <a:pPr>
              <a:tabLst>
                <a:tab pos="4167188" algn="l"/>
              </a:tabLst>
            </a:pPr>
            <a:r>
              <a:rPr lang="en-US" b="1" i="1" dirty="0"/>
              <a:t>Call</a:t>
            </a:r>
            <a:r>
              <a:rPr lang="en-US" b="1" dirty="0"/>
              <a:t> expression	</a:t>
            </a:r>
            <a:r>
              <a:rPr lang="en-US" b="1" dirty="0">
                <a:latin typeface="Courier New"/>
                <a:cs typeface="Courier New"/>
              </a:rPr>
              <a:t>max(0, x)</a:t>
            </a:r>
          </a:p>
          <a:p>
            <a:pPr>
              <a:tabLst>
                <a:tab pos="4167188" algn="l"/>
              </a:tabLst>
            </a:pPr>
            <a:r>
              <a:rPr lang="en-US" dirty="0"/>
              <a:t>Variables	</a:t>
            </a:r>
            <a:r>
              <a:rPr lang="en-US" dirty="0" err="1">
                <a:latin typeface="Courier New"/>
                <a:cs typeface="Courier New"/>
              </a:rPr>
              <a:t>my_name</a:t>
            </a:r>
            <a:endParaRPr lang="en-US" dirty="0"/>
          </a:p>
          <a:p>
            <a:pPr>
              <a:tabLst>
                <a:tab pos="4167188" algn="l"/>
              </a:tabLst>
            </a:pPr>
            <a:r>
              <a:rPr lang="en-US" dirty="0"/>
              <a:t>Assignment Statement	</a:t>
            </a:r>
            <a:r>
              <a:rPr lang="en-US" b="0" dirty="0" err="1">
                <a:latin typeface="Courier New"/>
                <a:cs typeface="Courier New"/>
              </a:rPr>
              <a:t>my_name</a:t>
            </a:r>
            <a:r>
              <a:rPr lang="en-US" b="0" dirty="0">
                <a:latin typeface="Courier New"/>
                <a:cs typeface="Courier New"/>
              </a:rPr>
              <a:t> = &lt;expression&gt;</a:t>
            </a:r>
          </a:p>
          <a:p>
            <a:pPr>
              <a:tabLst>
                <a:tab pos="4167188" algn="l"/>
              </a:tabLst>
            </a:pPr>
            <a:r>
              <a:rPr lang="en-US" b="1" dirty="0"/>
              <a:t>Define Statement:	</a:t>
            </a:r>
            <a:r>
              <a:rPr lang="en-US" b="1" dirty="0">
                <a:latin typeface="Source Code Pro" panose="020B0509030403020204" pitchFamily="49" charset="77"/>
                <a:cs typeface="Courier"/>
              </a:rPr>
              <a:t>def</a:t>
            </a:r>
            <a:r>
              <a:rPr lang="en-US" b="1" dirty="0">
                <a:latin typeface="Source Code Pro" panose="020B0509030403020204" pitchFamily="49" charset="77"/>
              </a:rPr>
              <a:t> </a:t>
            </a:r>
            <a:r>
              <a:rPr lang="en-US" b="1" dirty="0" err="1">
                <a:latin typeface="Source Code Pro" panose="020B0509030403020204" pitchFamily="49" charset="77"/>
              </a:rPr>
              <a:t>function_name</a:t>
            </a:r>
            <a:r>
              <a:rPr lang="en-US" b="1" dirty="0">
                <a:latin typeface="Source Code Pro" panose="020B0509030403020204" pitchFamily="49" charset="77"/>
                <a:cs typeface="Courier"/>
              </a:rPr>
              <a:t>(</a:t>
            </a:r>
            <a:r>
              <a:rPr lang="en-US" b="1" dirty="0">
                <a:latin typeface="Source Code Pro" panose="020B0509030403020204" pitchFamily="49" charset="77"/>
              </a:rPr>
              <a:t>&lt;arguments&gt;):</a:t>
            </a:r>
            <a:endParaRPr lang="en-US" b="1" dirty="0"/>
          </a:p>
          <a:p>
            <a:pPr>
              <a:tabLst>
                <a:tab pos="4167188" algn="l"/>
              </a:tabLst>
            </a:pPr>
            <a:r>
              <a:rPr lang="en-US" dirty="0"/>
              <a:t>Control Statements:            </a:t>
            </a:r>
            <a:r>
              <a:rPr lang="en-US" b="0" dirty="0">
                <a:latin typeface="Source Code Pro" panose="020B0509030403020204" pitchFamily="49" charset="77"/>
              </a:rPr>
              <a:t>if … </a:t>
            </a:r>
            <a:br>
              <a:rPr lang="en-US" b="0" dirty="0">
                <a:latin typeface="Source Code Pro" panose="020B0509030403020204" pitchFamily="49" charset="77"/>
              </a:rPr>
            </a:br>
            <a:r>
              <a:rPr lang="en-US" dirty="0">
                <a:latin typeface="Source Code Pro" panose="020B0509030403020204" pitchFamily="49" charset="77"/>
              </a:rPr>
              <a:t>	</a:t>
            </a:r>
            <a:r>
              <a:rPr lang="en-US" b="0" dirty="0">
                <a:latin typeface="Source Code Pro" panose="020B0509030403020204" pitchFamily="49" charset="77"/>
              </a:rPr>
              <a:t>for …</a:t>
            </a:r>
          </a:p>
          <a:p>
            <a:pPr marL="0" indent="0">
              <a:buNone/>
              <a:tabLst>
                <a:tab pos="4167188" algn="l"/>
              </a:tabLst>
            </a:pPr>
            <a:r>
              <a:rPr lang="en-US" dirty="0">
                <a:latin typeface="Source Code Pro" panose="020B0509030403020204" pitchFamily="49" charset="77"/>
              </a:rPr>
              <a:t>	</a:t>
            </a:r>
            <a:r>
              <a:rPr lang="en-US" b="0" dirty="0">
                <a:latin typeface="Source Code Pro" panose="020B0509030403020204" pitchFamily="49" charset="77"/>
              </a:rPr>
              <a:t>while …</a:t>
            </a:r>
            <a:br>
              <a:rPr lang="en-US" b="0" dirty="0">
                <a:latin typeface="Source Code Pro" panose="020B0509030403020204" pitchFamily="49" charset="77"/>
              </a:rPr>
            </a:br>
            <a:endParaRPr lang="en-US" b="0" dirty="0">
              <a:latin typeface="Source Code Pro" panose="020B0509030403020204" pitchFamily="49" charset="77"/>
            </a:endParaRPr>
          </a:p>
          <a:p>
            <a:pPr>
              <a:tabLst>
                <a:tab pos="4167188" algn="l"/>
              </a:tabLst>
            </a:pPr>
            <a:r>
              <a:rPr lang="en-US" dirty="0">
                <a:latin typeface="FreightSans Pro Book" panose="02000606030000020004" pitchFamily="2" charset="0"/>
              </a:rPr>
              <a:t>Comments</a:t>
            </a:r>
            <a:r>
              <a:rPr lang="en-US" dirty="0">
                <a:latin typeface="Source Code Pro" panose="020B0509030403020204" pitchFamily="49" charset="77"/>
              </a:rPr>
              <a:t>	# Text after the # is ignored.</a:t>
            </a:r>
            <a:endParaRPr lang="en-US" b="0" dirty="0">
              <a:latin typeface="Courier New"/>
              <a:cs typeface="Courier New"/>
            </a:endParaRPr>
          </a:p>
        </p:txBody>
      </p:sp>
      <p:sp>
        <p:nvSpPr>
          <p:cNvPr id="10" name="Slide Number Placeholder 5"/>
          <p:cNvSpPr>
            <a:spLocks noGrp="1"/>
          </p:cNvSpPr>
          <p:nvPr>
            <p:ph type="sldNum" sz="quarter" idx="4294967295"/>
          </p:nvPr>
        </p:nvSpPr>
        <p:spPr>
          <a:xfrm>
            <a:off x="11480800" y="6553200"/>
            <a:ext cx="711200" cy="304800"/>
          </a:xfrm>
          <a:prstGeom prst="rect">
            <a:avLst/>
          </a:prstGeom>
        </p:spPr>
        <p:txBody>
          <a:bodyPr/>
          <a:lstStyle/>
          <a:p>
            <a:pPr>
              <a:defRPr/>
            </a:pPr>
            <a:fld id="{ACA94121-BA6C-AD43-82C2-DF1F24FE5D9C}" type="slidenum">
              <a:rPr lang="en-US" smtClean="0"/>
              <a:pPr>
                <a:defRPr/>
              </a:pPr>
              <a:t>7</a:t>
            </a:fld>
            <a:endParaRPr lang="en-US" b="0"/>
          </a:p>
        </p:txBody>
      </p:sp>
    </p:spTree>
    <p:extLst>
      <p:ext uri="{BB962C8B-B14F-4D97-AF65-F5344CB8AC3E}">
        <p14:creationId xmlns:p14="http://schemas.microsoft.com/office/powerpoint/2010/main" val="3134556451"/>
      </p:ext>
    </p:extLst>
  </p:cSld>
  <p:clrMapOvr>
    <a:masterClrMapping/>
  </p:clrMapOvr>
  <mc:AlternateContent xmlns:mc="http://schemas.openxmlformats.org/markup-compatibility/2006" xmlns:p14="http://schemas.microsoft.com/office/powerpoint/2010/main">
    <mc:Choice Requires="p14">
      <p:transition spd="slow" p14:dur="2000" advTm="167965"/>
    </mc:Choice>
    <mc:Fallback xmlns="">
      <p:transition xmlns:p14="http://schemas.microsoft.com/office/powerpoint/2010/main" spd="slow" advTm="1679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86DD-5499-D2BC-4C5A-48A6BC60B30A}"/>
              </a:ext>
            </a:extLst>
          </p:cNvPr>
          <p:cNvSpPr>
            <a:spLocks noGrp="1"/>
          </p:cNvSpPr>
          <p:nvPr>
            <p:ph type="title"/>
          </p:nvPr>
        </p:nvSpPr>
        <p:spPr/>
        <p:txBody>
          <a:bodyPr/>
          <a:lstStyle/>
          <a:p>
            <a:r>
              <a:rPr lang="en-US" dirty="0"/>
              <a:t>Variables In Python</a:t>
            </a:r>
          </a:p>
        </p:txBody>
      </p:sp>
      <p:sp>
        <p:nvSpPr>
          <p:cNvPr id="3" name="Content Placeholder 2">
            <a:extLst>
              <a:ext uri="{FF2B5EF4-FFF2-40B4-BE49-F238E27FC236}">
                <a16:creationId xmlns:a16="http://schemas.microsoft.com/office/drawing/2014/main" id="{4816B073-23C2-9A3E-1B50-A68D5EA2B739}"/>
              </a:ext>
            </a:extLst>
          </p:cNvPr>
          <p:cNvSpPr>
            <a:spLocks noGrp="1"/>
          </p:cNvSpPr>
          <p:nvPr>
            <p:ph idx="1"/>
          </p:nvPr>
        </p:nvSpPr>
        <p:spPr/>
        <p:txBody>
          <a:bodyPr/>
          <a:lstStyle/>
          <a:p>
            <a:r>
              <a:rPr lang="en-US" dirty="0"/>
              <a:t>Variables "bind" (or assign) a name to a value (or expression)</a:t>
            </a:r>
          </a:p>
          <a:p>
            <a:r>
              <a:rPr lang="en-US" dirty="0"/>
              <a:t>Variables can also come from function arguments</a:t>
            </a:r>
          </a:p>
          <a:p>
            <a:r>
              <a:rPr lang="en-US" dirty="0"/>
              <a:t>Python has some specific rules about names…</a:t>
            </a:r>
          </a:p>
          <a:p>
            <a:pPr lvl="1"/>
            <a:r>
              <a:rPr lang="en-US" dirty="0"/>
              <a:t> Don't memorize them all!</a:t>
            </a:r>
          </a:p>
          <a:p>
            <a:pPr lvl="1"/>
            <a:r>
              <a:rPr lang="en-US" dirty="0"/>
              <a:t>Mostly: </a:t>
            </a:r>
            <a:r>
              <a:rPr lang="en-US" b="1" dirty="0"/>
              <a:t>No spaces</a:t>
            </a:r>
            <a:r>
              <a:rPr lang="en-US" dirty="0"/>
              <a:t>, use _</a:t>
            </a:r>
          </a:p>
          <a:p>
            <a:r>
              <a:rPr lang="en-US" dirty="0"/>
              <a:t>Important: Use meaningful names!</a:t>
            </a:r>
          </a:p>
          <a:p>
            <a:pPr lvl="1"/>
            <a:r>
              <a:rPr lang="en-US" dirty="0"/>
              <a:t>It's a bit embarrassing to come to OH and try to explain the purpose of "butt" </a:t>
            </a:r>
            <a:r>
              <a:rPr lang="en-US" dirty="0">
                <a:sym typeface="Wingdings" pitchFamily="2" charset="2"/>
              </a:rPr>
              <a:t>  (This actually happened!)</a:t>
            </a:r>
            <a:endParaRPr lang="en-US" dirty="0"/>
          </a:p>
          <a:p>
            <a:r>
              <a:rPr lang="en-US" dirty="0" err="1">
                <a:latin typeface="Source Code Pro" panose="020B0309030403020204" pitchFamily="34" charset="0"/>
                <a:ea typeface="Source Code Pro" panose="020B0309030403020204" pitchFamily="34" charset="0"/>
              </a:rPr>
              <a:t>my_favorite_class</a:t>
            </a:r>
            <a:r>
              <a:rPr lang="en-US" dirty="0">
                <a:latin typeface="Source Code Pro" panose="020B0309030403020204" pitchFamily="34" charset="0"/>
                <a:ea typeface="Source Code Pro" panose="020B0309030403020204" pitchFamily="34" charset="0"/>
              </a:rPr>
              <a:t> = 'C88C'</a:t>
            </a:r>
          </a:p>
        </p:txBody>
      </p:sp>
      <p:sp>
        <p:nvSpPr>
          <p:cNvPr id="7" name="Footer Placeholder 2">
            <a:extLst>
              <a:ext uri="{FF2B5EF4-FFF2-40B4-BE49-F238E27FC236}">
                <a16:creationId xmlns:a16="http://schemas.microsoft.com/office/drawing/2014/main" id="{FC05780B-A39B-8D6C-E44B-50A98193E6D2}"/>
              </a:ext>
            </a:extLst>
          </p:cNvPr>
          <p:cNvSpPr txBox="1">
            <a:spLocks/>
          </p:cNvSpPr>
          <p:nvPr/>
        </p:nvSpPr>
        <p:spPr>
          <a:xfrm>
            <a:off x="4038600" y="6416675"/>
            <a:ext cx="41148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114472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4377-83A5-FEF8-2EAD-50A3D9713FA8}"/>
              </a:ext>
            </a:extLst>
          </p:cNvPr>
          <p:cNvSpPr>
            <a:spLocks noGrp="1"/>
          </p:cNvSpPr>
          <p:nvPr>
            <p:ph type="title"/>
          </p:nvPr>
        </p:nvSpPr>
        <p:spPr/>
        <p:txBody>
          <a:bodyPr/>
          <a:lstStyle/>
          <a:p>
            <a:r>
              <a:rPr lang="en-US" dirty="0"/>
              <a:t>Functions in Python</a:t>
            </a:r>
          </a:p>
        </p:txBody>
      </p:sp>
      <p:sp>
        <p:nvSpPr>
          <p:cNvPr id="3" name="Content Placeholder 2">
            <a:extLst>
              <a:ext uri="{FF2B5EF4-FFF2-40B4-BE49-F238E27FC236}">
                <a16:creationId xmlns:a16="http://schemas.microsoft.com/office/drawing/2014/main" id="{BEA63EB1-F6B9-3229-523C-A9D93C614F7F}"/>
              </a:ext>
            </a:extLst>
          </p:cNvPr>
          <p:cNvSpPr>
            <a:spLocks noGrp="1"/>
          </p:cNvSpPr>
          <p:nvPr>
            <p:ph idx="1"/>
          </p:nvPr>
        </p:nvSpPr>
        <p:spPr/>
        <p:txBody>
          <a:bodyPr/>
          <a:lstStyle/>
          <a:p>
            <a:r>
              <a:rPr lang="en-US" dirty="0"/>
              <a:t>We "define" them with def</a:t>
            </a:r>
          </a:p>
          <a:p>
            <a:r>
              <a:rPr lang="en-US" dirty="0"/>
              <a:t>We typically </a:t>
            </a:r>
            <a:r>
              <a:rPr lang="en-US" dirty="0" err="1"/>
              <a:t>name_them_using_underscores</a:t>
            </a:r>
            <a:r>
              <a:rPr lang="en-US" dirty="0"/>
              <a:t>  ("Snake case")</a:t>
            </a:r>
          </a:p>
          <a:p>
            <a:r>
              <a:rPr lang="en-US" dirty="0"/>
              <a:t>The first line ends in a :</a:t>
            </a:r>
          </a:p>
          <a:p>
            <a:r>
              <a:rPr lang="en-US" dirty="0"/>
              <a:t>The body is indented by 4 spaces</a:t>
            </a:r>
          </a:p>
          <a:p>
            <a:r>
              <a:rPr lang="en-US" dirty="0"/>
              <a:t>Arguments (parameters) create 'names' that exist only in our function</a:t>
            </a:r>
          </a:p>
          <a:p>
            <a:r>
              <a:rPr lang="en-US" dirty="0"/>
              <a:t>Most functions will return a value, but some do not.</a:t>
            </a:r>
          </a:p>
          <a:p>
            <a:pPr marL="0" indent="0">
              <a:buNone/>
            </a:pPr>
            <a:r>
              <a:rPr lang="en-US" dirty="0">
                <a:latin typeface="Source Code Pro" panose="020B0309030403020204" pitchFamily="34" charset="0"/>
                <a:ea typeface="Source Code Pro" panose="020B0309030403020204" pitchFamily="34" charset="0"/>
              </a:rPr>
              <a:t>def </a:t>
            </a:r>
            <a:r>
              <a:rPr lang="en-US" dirty="0" err="1">
                <a:latin typeface="Source Code Pro" panose="020B0309030403020204" pitchFamily="34" charset="0"/>
                <a:ea typeface="Source Code Pro" panose="020B0309030403020204" pitchFamily="34" charset="0"/>
              </a:rPr>
              <a:t>print_greet</a:t>
            </a:r>
            <a:r>
              <a:rPr lang="en-US" dirty="0">
                <a:latin typeface="Source Code Pro" panose="020B0309030403020204" pitchFamily="34" charset="0"/>
                <a:ea typeface="Source Code Pro" panose="020B0309030403020204" pitchFamily="34" charset="0"/>
              </a:rPr>
              <a:t>(name):</a:t>
            </a:r>
          </a:p>
          <a:p>
            <a:pPr marL="0" indent="0">
              <a:buNone/>
            </a:pPr>
            <a:r>
              <a:rPr lang="en-US" dirty="0">
                <a:latin typeface="Source Code Pro" panose="020B0309030403020204" pitchFamily="34" charset="0"/>
                <a:ea typeface="Source Code Pro" panose="020B0309030403020204" pitchFamily="34" charset="0"/>
              </a:rPr>
              <a:t>    print("Hello, " + name)</a:t>
            </a:r>
          </a:p>
          <a:p>
            <a:pPr marL="0" indent="0">
              <a:buNone/>
            </a:pPr>
            <a:r>
              <a:rPr lang="en-US" dirty="0">
                <a:latin typeface="Source Code Pro" panose="020B0309030403020204" pitchFamily="34" charset="0"/>
                <a:ea typeface="Source Code Pro" panose="020B0309030403020204" pitchFamily="34" charset="0"/>
              </a:rPr>
              <a:t>def greet(name):</a:t>
            </a:r>
          </a:p>
          <a:p>
            <a:pPr marL="0" indent="0">
              <a:buNone/>
            </a:pPr>
            <a:r>
              <a:rPr lang="en-US" dirty="0">
                <a:latin typeface="Source Code Pro" panose="020B0309030403020204" pitchFamily="34" charset="0"/>
                <a:ea typeface="Source Code Pro" panose="020B0309030403020204" pitchFamily="34" charset="0"/>
              </a:rPr>
              <a:t>    return "Hello, " + name</a:t>
            </a:r>
          </a:p>
          <a:p>
            <a:endParaRPr lang="en-US" dirty="0"/>
          </a:p>
        </p:txBody>
      </p:sp>
      <p:sp>
        <p:nvSpPr>
          <p:cNvPr id="7" name="Footer Placeholder 2">
            <a:extLst>
              <a:ext uri="{FF2B5EF4-FFF2-40B4-BE49-F238E27FC236}">
                <a16:creationId xmlns:a16="http://schemas.microsoft.com/office/drawing/2014/main" id="{6696FC56-6218-6EB4-E825-C4F5714F06E6}"/>
              </a:ext>
            </a:extLst>
          </p:cNvPr>
          <p:cNvSpPr txBox="1">
            <a:spLocks/>
          </p:cNvSpPr>
          <p:nvPr/>
        </p:nvSpPr>
        <p:spPr>
          <a:xfrm>
            <a:off x="4038600" y="6416675"/>
            <a:ext cx="44196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accent3"/>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r>
              <a:rPr lang="en-US" dirty="0">
                <a:latin typeface="FreightMicro Pro Book" panose="02000603020000020004" pitchFamily="2" charset="0"/>
              </a:rPr>
              <a:t>Michael Ball | UC Berkeley | https://c88c.org | © CC BY-NC-SA</a:t>
            </a:r>
          </a:p>
        </p:txBody>
      </p:sp>
    </p:spTree>
    <p:extLst>
      <p:ext uri="{BB962C8B-B14F-4D97-AF65-F5344CB8AC3E}">
        <p14:creationId xmlns:p14="http://schemas.microsoft.com/office/powerpoint/2010/main" val="3466968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174.8"/>
</p:tagLst>
</file>

<file path=ppt/tags/tag2.xml><?xml version="1.0" encoding="utf-8"?>
<p:tagLst xmlns:a="http://schemas.openxmlformats.org/drawingml/2006/main" xmlns:r="http://schemas.openxmlformats.org/officeDocument/2006/relationships" xmlns:p="http://schemas.openxmlformats.org/presentationml/2006/main">
  <p:tag name="TIMING" val="|0.8|174.8"/>
</p:tagLst>
</file>

<file path=ppt/tags/tag3.xml><?xml version="1.0" encoding="utf-8"?>
<p:tagLst xmlns:a="http://schemas.openxmlformats.org/drawingml/2006/main" xmlns:r="http://schemas.openxmlformats.org/officeDocument/2006/relationships" xmlns:p="http://schemas.openxmlformats.org/presentationml/2006/main">
  <p:tag name="TIMING" val="|0.8|174.8"/>
</p:tagLst>
</file>

<file path=ppt/tags/tag4.xml><?xml version="1.0" encoding="utf-8"?>
<p:tagLst xmlns:a="http://schemas.openxmlformats.org/drawingml/2006/main" xmlns:r="http://schemas.openxmlformats.org/officeDocument/2006/relationships" xmlns:p="http://schemas.openxmlformats.org/presentationml/2006/main">
  <p:tag name="TIMING" val="|0.8|174.8"/>
</p:tagLst>
</file>

<file path=ppt/tags/tag5.xml><?xml version="1.0" encoding="utf-8"?>
<p:tagLst xmlns:a="http://schemas.openxmlformats.org/drawingml/2006/main" xmlns:r="http://schemas.openxmlformats.org/officeDocument/2006/relationships" xmlns:p="http://schemas.openxmlformats.org/presentationml/2006/main">
  <p:tag name="TIMING" val="|0.8|174.8"/>
</p:tagLst>
</file>

<file path=ppt/theme/theme1.xml><?xml version="1.0" encoding="utf-8"?>
<a:theme xmlns:a="http://schemas.openxmlformats.org/drawingml/2006/main" name="3_Main C88C">
  <a:themeElements>
    <a:clrScheme name="UC Berkeley C88C">
      <a:dk1>
        <a:srgbClr val="000000"/>
      </a:dk1>
      <a:lt1>
        <a:srgbClr val="FFFFFF"/>
      </a:lt1>
      <a:dk2>
        <a:srgbClr val="003265"/>
      </a:dk2>
      <a:lt2>
        <a:srgbClr val="DDD5C7"/>
      </a:lt2>
      <a:accent1>
        <a:srgbClr val="FCB515"/>
      </a:accent1>
      <a:accent2>
        <a:srgbClr val="00B0DA"/>
      </a:accent2>
      <a:accent3>
        <a:srgbClr val="46535E"/>
      </a:accent3>
      <a:accent4>
        <a:srgbClr val="00A498"/>
      </a:accent4>
      <a:accent5>
        <a:srgbClr val="B9D3B6"/>
      </a:accent5>
      <a:accent6>
        <a:srgbClr val="EC4D33"/>
      </a:accent6>
      <a:hlink>
        <a:srgbClr val="3A7EA0"/>
      </a:hlink>
      <a:folHlink>
        <a:srgbClr val="3A7EA0"/>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88C" id="{C5573598-C838-DB42-8057-7BDB89560B2A}" vid="{9FB56D42-AF32-0A48-8C88-A60776868E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33379</TotalTime>
  <Pages>12</Pages>
  <Words>1978</Words>
  <Application>Microsoft Macintosh PowerPoint</Application>
  <PresentationFormat>Widescreen</PresentationFormat>
  <Paragraphs>239</Paragraphs>
  <Slides>33</Slides>
  <Notes>10</Notes>
  <HiddenSlides>7</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33</vt:i4>
      </vt:variant>
      <vt:variant>
        <vt:lpstr>Custom Shows</vt:lpstr>
      </vt:variant>
      <vt:variant>
        <vt:i4>1</vt:i4>
      </vt:variant>
    </vt:vector>
  </HeadingPairs>
  <TitlesOfParts>
    <vt:vector size="44" baseType="lpstr">
      <vt:lpstr>Arial</vt:lpstr>
      <vt:lpstr>Courier New</vt:lpstr>
      <vt:lpstr>FreightMicro Pro Book</vt:lpstr>
      <vt:lpstr>FreightMicro Pro Light</vt:lpstr>
      <vt:lpstr>FreightMicro Pro Medium</vt:lpstr>
      <vt:lpstr>FreightSans Pro Book</vt:lpstr>
      <vt:lpstr>Open Sans</vt:lpstr>
      <vt:lpstr>Source Code Pro</vt:lpstr>
      <vt:lpstr>Source Code Pro Medium</vt:lpstr>
      <vt:lpstr>3_Main C88C</vt:lpstr>
      <vt:lpstr>Lecture 3: Functions and Loops</vt:lpstr>
      <vt:lpstr>Computing In The News</vt:lpstr>
      <vt:lpstr>Announcements</vt:lpstr>
      <vt:lpstr>Process NOT Memorization</vt:lpstr>
      <vt:lpstr>Python: Definitions and Control</vt:lpstr>
      <vt:lpstr>Learning Objectives</vt:lpstr>
      <vt:lpstr>Let’s talk Python</vt:lpstr>
      <vt:lpstr>Variables In Python</vt:lpstr>
      <vt:lpstr>Functions in Python</vt:lpstr>
      <vt:lpstr>Aside: String and Text</vt:lpstr>
      <vt:lpstr>Defining Functions</vt:lpstr>
      <vt:lpstr>Functions: Example</vt:lpstr>
      <vt:lpstr>Returns and Values</vt:lpstr>
      <vt:lpstr>Functions: Calling and Returning Results</vt:lpstr>
      <vt:lpstr>Doctests</vt:lpstr>
      <vt:lpstr>Python: Control Flow</vt:lpstr>
      <vt:lpstr>Conditional Statement</vt:lpstr>
      <vt:lpstr>Live Coding Demo</vt:lpstr>
      <vt:lpstr>Iteration with while Loops</vt:lpstr>
      <vt:lpstr>Learning Objectives</vt:lpstr>
      <vt:lpstr>while Statement – Iteration Control</vt:lpstr>
      <vt:lpstr>Sum The Numbers</vt:lpstr>
      <vt:lpstr>Environments &amp; Higher Order Functions</vt:lpstr>
      <vt:lpstr>Learning Objectives</vt:lpstr>
      <vt:lpstr>Example: compose</vt:lpstr>
      <vt:lpstr>Environment Diagrams</vt:lpstr>
      <vt:lpstr>Environment Diagrams Steps</vt:lpstr>
      <vt:lpstr>Environment Diagram Tips / Links</vt:lpstr>
      <vt:lpstr>Iteration With for Loops</vt:lpstr>
      <vt:lpstr>Learning Objectives</vt:lpstr>
      <vt:lpstr>for Statement – Iteration Control</vt:lpstr>
      <vt:lpstr>&lt;sequence expression&gt; — What's that?</vt:lpstr>
      <vt:lpstr>Data-Driven Iteration</vt:lpstr>
      <vt:lpstr>Custom Show 1</vt:lpstr>
    </vt:vector>
  </TitlesOfParts>
  <Company>University of California,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 and TinyOS:  Hardware and Software for Network Sensors  - the software part –</dc:title>
  <dc:subject/>
  <dc:creator>David E. Culler</dc:creator>
  <cp:keywords/>
  <dc:description/>
  <cp:lastModifiedBy>Michael Ball</cp:lastModifiedBy>
  <cp:revision>594</cp:revision>
  <cp:lastPrinted>2022-09-01T19:56:38Z</cp:lastPrinted>
  <dcterms:created xsi:type="dcterms:W3CDTF">2009-09-09T21:17:00Z</dcterms:created>
  <dcterms:modified xsi:type="dcterms:W3CDTF">2023-11-28T22:51:40Z</dcterms:modified>
</cp:coreProperties>
</file>